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3"/>
  </p:notesMasterIdLst>
  <p:sldIdLst>
    <p:sldId id="264" r:id="rId6"/>
    <p:sldId id="258" r:id="rId7"/>
    <p:sldId id="325" r:id="rId8"/>
    <p:sldId id="333" r:id="rId9"/>
    <p:sldId id="335" r:id="rId10"/>
    <p:sldId id="341" r:id="rId11"/>
    <p:sldId id="339" r:id="rId12"/>
    <p:sldId id="337" r:id="rId13"/>
    <p:sldId id="342" r:id="rId14"/>
    <p:sldId id="338" r:id="rId15"/>
    <p:sldId id="343" r:id="rId16"/>
    <p:sldId id="344" r:id="rId17"/>
    <p:sldId id="345"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4"/>
    <p:restoredTop sz="96327"/>
  </p:normalViewPr>
  <p:slideViewPr>
    <p:cSldViewPr snapToGrid="0">
      <p:cViewPr varScale="1">
        <p:scale>
          <a:sx n="67" d="100"/>
          <a:sy n="67" d="100"/>
        </p:scale>
        <p:origin x="920" y="44"/>
      </p:cViewPr>
      <p:guideLst/>
    </p:cSldViewPr>
  </p:slideViewPr>
  <p:notesTextViewPr>
    <p:cViewPr>
      <p:scale>
        <a:sx n="1" d="1"/>
        <a:sy n="1" d="1"/>
      </p:scale>
      <p:origin x="0" y="0"/>
    </p:cViewPr>
  </p:notesTextViewPr>
  <p:sorterViewPr>
    <p:cViewPr>
      <p:scale>
        <a:sx n="1" d="1"/>
        <a:sy n="1" d="1"/>
      </p:scale>
      <p:origin x="0" y="-5532"/>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1C8AD-2BD6-4622-9333-DBD60A322A87}" type="doc">
      <dgm:prSet loTypeId="urn:microsoft.com/office/officeart/2005/8/layout/hierarchy4" loCatId="process" qsTypeId="urn:microsoft.com/office/officeart/2005/8/quickstyle/simple2" qsCatId="simple" csTypeId="urn:microsoft.com/office/officeart/2005/8/colors/accent1_2" csCatId="accent1" phldr="1"/>
      <dgm:spPr/>
      <dgm:t>
        <a:bodyPr/>
        <a:lstStyle/>
        <a:p>
          <a:endParaRPr lang="en-US"/>
        </a:p>
      </dgm:t>
    </dgm:pt>
    <dgm:pt modelId="{3EC86A77-94B4-4156-B66F-C31291D032BF}">
      <dgm:prSet custT="1"/>
      <dgm:spPr/>
      <dgm:t>
        <a:bodyPr lIns="274320" rIns="274320"/>
        <a:lstStyle/>
        <a:p>
          <a:pPr algn="l" rtl="0"/>
          <a:r>
            <a:rPr lang="en-US" sz="1800">
              <a:latin typeface="Arial" panose="020B0604020202020204" pitchFamily="34" charset="0"/>
              <a:cs typeface="Arial" panose="020B0604020202020204" pitchFamily="34" charset="0"/>
            </a:rPr>
            <a:t>Severe low blood glucose</a:t>
          </a:r>
          <a:endParaRPr lang="en-US" sz="1800" b="0" i="0" dirty="0">
            <a:latin typeface="Arial" panose="020B0604020202020204" pitchFamily="34" charset="0"/>
            <a:cs typeface="Arial" panose="020B0604020202020204" pitchFamily="34" charset="0"/>
          </a:endParaRPr>
        </a:p>
      </dgm:t>
    </dgm:pt>
    <dgm:pt modelId="{015B876D-FB5E-482E-B120-43106BFA87C0}" type="parTrans" cxnId="{056BE4BE-D362-4288-82F3-8F085E38F926}">
      <dgm:prSet/>
      <dgm:spPr/>
      <dgm:t>
        <a:bodyPr/>
        <a:lstStyle/>
        <a:p>
          <a:endParaRPr lang="en-US" sz="1800" b="0" i="0">
            <a:latin typeface="Arial" panose="020B0604020202020204" pitchFamily="34" charset="0"/>
            <a:cs typeface="Arial" panose="020B0604020202020204" pitchFamily="34" charset="0"/>
          </a:endParaRPr>
        </a:p>
      </dgm:t>
    </dgm:pt>
    <dgm:pt modelId="{5CA7118A-6EA9-4FB9-9971-DA127E6BDBA8}" type="sibTrans" cxnId="{056BE4BE-D362-4288-82F3-8F085E38F926}">
      <dgm:prSet/>
      <dgm:spPr/>
      <dgm:t>
        <a:bodyPr/>
        <a:lstStyle/>
        <a:p>
          <a:endParaRPr lang="en-US" sz="1800" b="0" i="0">
            <a:latin typeface="Arial" panose="020B0604020202020204" pitchFamily="34" charset="0"/>
            <a:cs typeface="Arial" panose="020B0604020202020204" pitchFamily="34" charset="0"/>
          </a:endParaRPr>
        </a:p>
      </dgm:t>
    </dgm:pt>
    <dgm:pt modelId="{E85D377C-E96D-BD4D-9A4E-39584813A62E}">
      <dgm:prSet custT="1"/>
      <dgm:spPr/>
      <dgm:t>
        <a:bodyPr/>
        <a:lstStyle/>
        <a:p>
          <a:pPr rtl="0"/>
          <a:r>
            <a:rPr lang="en-US" sz="1800" dirty="0">
              <a:latin typeface="Arial" panose="020B0604020202020204" pitchFamily="34" charset="0"/>
              <a:cs typeface="Arial" panose="020B0604020202020204" pitchFamily="34" charset="0"/>
            </a:rPr>
            <a:t>Vomiting, positive ketones</a:t>
          </a:r>
        </a:p>
      </dgm:t>
    </dgm:pt>
    <dgm:pt modelId="{D47FA352-7744-6347-A407-EE8D0C360473}" type="parTrans" cxnId="{9CD0D5F7-8AB2-4442-BB05-7E37C74C3D9F}">
      <dgm:prSet/>
      <dgm:spPr/>
      <dgm:t>
        <a:bodyPr/>
        <a:lstStyle/>
        <a:p>
          <a:endParaRPr lang="en-US" sz="1800">
            <a:latin typeface="Arial" panose="020B0604020202020204" pitchFamily="34" charset="0"/>
            <a:cs typeface="Arial" panose="020B0604020202020204" pitchFamily="34" charset="0"/>
          </a:endParaRPr>
        </a:p>
      </dgm:t>
    </dgm:pt>
    <dgm:pt modelId="{F688B258-2767-EF43-A375-04381D2D9B59}" type="sibTrans" cxnId="{9CD0D5F7-8AB2-4442-BB05-7E37C74C3D9F}">
      <dgm:prSet/>
      <dgm:spPr/>
      <dgm:t>
        <a:bodyPr/>
        <a:lstStyle/>
        <a:p>
          <a:endParaRPr lang="en-US" sz="1800">
            <a:latin typeface="Arial" panose="020B0604020202020204" pitchFamily="34" charset="0"/>
            <a:cs typeface="Arial" panose="020B0604020202020204" pitchFamily="34" charset="0"/>
          </a:endParaRPr>
        </a:p>
      </dgm:t>
    </dgm:pt>
    <dgm:pt modelId="{F7592705-633A-7E44-9B7A-34AC422174AA}">
      <dgm:prSet custT="1"/>
      <dgm:spPr/>
      <dgm:t>
        <a:bodyPr/>
        <a:lstStyle/>
        <a:p>
          <a:pPr rtl="0"/>
          <a:r>
            <a:rPr lang="en-US" sz="1800" dirty="0">
              <a:latin typeface="Arial" panose="020B0604020202020204" pitchFamily="34" charset="0"/>
              <a:cs typeface="Arial" panose="020B0604020202020204" pitchFamily="34" charset="0"/>
            </a:rPr>
            <a:t>Refusing to eat</a:t>
          </a:r>
        </a:p>
      </dgm:t>
    </dgm:pt>
    <dgm:pt modelId="{ED3DB951-03EC-B94A-8AE1-7F4D29F502E5}" type="parTrans" cxnId="{49F7A385-F4E8-A345-B29D-1633B0D65969}">
      <dgm:prSet/>
      <dgm:spPr/>
      <dgm:t>
        <a:bodyPr/>
        <a:lstStyle/>
        <a:p>
          <a:endParaRPr lang="en-US" sz="1800">
            <a:latin typeface="Arial" panose="020B0604020202020204" pitchFamily="34" charset="0"/>
            <a:cs typeface="Arial" panose="020B0604020202020204" pitchFamily="34" charset="0"/>
          </a:endParaRPr>
        </a:p>
      </dgm:t>
    </dgm:pt>
    <dgm:pt modelId="{AEAABC6A-0E1C-8C49-9EF8-DD967C682B08}" type="sibTrans" cxnId="{49F7A385-F4E8-A345-B29D-1633B0D65969}">
      <dgm:prSet/>
      <dgm:spPr/>
      <dgm:t>
        <a:bodyPr/>
        <a:lstStyle/>
        <a:p>
          <a:endParaRPr lang="en-US" sz="1800">
            <a:latin typeface="Arial" panose="020B0604020202020204" pitchFamily="34" charset="0"/>
            <a:cs typeface="Arial" panose="020B0604020202020204" pitchFamily="34" charset="0"/>
          </a:endParaRPr>
        </a:p>
      </dgm:t>
    </dgm:pt>
    <dgm:pt modelId="{4800B7B5-3211-834F-AC97-631431E65626}">
      <dgm:prSet custT="1"/>
      <dgm:spPr/>
      <dgm:t>
        <a:bodyPr/>
        <a:lstStyle/>
        <a:p>
          <a:pPr rtl="0"/>
          <a:r>
            <a:rPr lang="en-US" sz="1800" dirty="0">
              <a:latin typeface="Arial" panose="020B0604020202020204" pitchFamily="34" charset="0"/>
              <a:cs typeface="Arial" panose="020B0604020202020204" pitchFamily="34" charset="0"/>
            </a:rPr>
            <a:t>Refusing to check blood glucose</a:t>
          </a:r>
        </a:p>
      </dgm:t>
    </dgm:pt>
    <dgm:pt modelId="{055AF9FA-8249-F24D-AADC-3713637970E6}" type="parTrans" cxnId="{34FD1B55-751F-6340-80B2-AEBED502B053}">
      <dgm:prSet/>
      <dgm:spPr/>
      <dgm:t>
        <a:bodyPr/>
        <a:lstStyle/>
        <a:p>
          <a:endParaRPr lang="en-US" sz="1800">
            <a:latin typeface="Arial" panose="020B0604020202020204" pitchFamily="34" charset="0"/>
            <a:cs typeface="Arial" panose="020B0604020202020204" pitchFamily="34" charset="0"/>
          </a:endParaRPr>
        </a:p>
      </dgm:t>
    </dgm:pt>
    <dgm:pt modelId="{A36FCEFB-EBF5-E249-96CA-0BBCD34E7E4B}" type="sibTrans" cxnId="{34FD1B55-751F-6340-80B2-AEBED502B053}">
      <dgm:prSet/>
      <dgm:spPr/>
      <dgm:t>
        <a:bodyPr/>
        <a:lstStyle/>
        <a:p>
          <a:endParaRPr lang="en-US" sz="1800">
            <a:latin typeface="Arial" panose="020B0604020202020204" pitchFamily="34" charset="0"/>
            <a:cs typeface="Arial" panose="020B0604020202020204" pitchFamily="34" charset="0"/>
          </a:endParaRPr>
        </a:p>
      </dgm:t>
    </dgm:pt>
    <dgm:pt modelId="{38828B3F-0C69-494B-9DF3-FA5070580953}">
      <dgm:prSet custT="1"/>
      <dgm:spPr/>
      <dgm:t>
        <a:bodyPr/>
        <a:lstStyle/>
        <a:p>
          <a:pPr rtl="0"/>
          <a:r>
            <a:rPr lang="en-US" sz="1800" dirty="0">
              <a:latin typeface="Arial" panose="020B0604020202020204" pitchFamily="34" charset="0"/>
              <a:cs typeface="Arial" panose="020B0604020202020204" pitchFamily="34" charset="0"/>
            </a:rPr>
            <a:t>Low blood glucose has been treated but is not coming up</a:t>
          </a:r>
        </a:p>
      </dgm:t>
    </dgm:pt>
    <dgm:pt modelId="{97830B06-FFC5-0140-9A39-6E078A06CF90}" type="parTrans" cxnId="{5FD0925C-F2FD-DC4C-AD74-B01B93C3A975}">
      <dgm:prSet/>
      <dgm:spPr/>
      <dgm:t>
        <a:bodyPr/>
        <a:lstStyle/>
        <a:p>
          <a:endParaRPr lang="en-US" sz="1800">
            <a:latin typeface="Arial" panose="020B0604020202020204" pitchFamily="34" charset="0"/>
            <a:cs typeface="Arial" panose="020B0604020202020204" pitchFamily="34" charset="0"/>
          </a:endParaRPr>
        </a:p>
      </dgm:t>
    </dgm:pt>
    <dgm:pt modelId="{8C8FAD23-9913-5549-8D52-DC8A0F094F66}" type="sibTrans" cxnId="{5FD0925C-F2FD-DC4C-AD74-B01B93C3A975}">
      <dgm:prSet/>
      <dgm:spPr/>
      <dgm:t>
        <a:bodyPr/>
        <a:lstStyle/>
        <a:p>
          <a:endParaRPr lang="en-US" sz="1800">
            <a:latin typeface="Arial" panose="020B0604020202020204" pitchFamily="34" charset="0"/>
            <a:cs typeface="Arial" panose="020B0604020202020204" pitchFamily="34" charset="0"/>
          </a:endParaRPr>
        </a:p>
      </dgm:t>
    </dgm:pt>
    <dgm:pt modelId="{9BBB02E9-6E1D-514A-B98C-54D60570796F}">
      <dgm:prSet custT="1"/>
      <dgm:spPr>
        <a:ln>
          <a:noFill/>
        </a:ln>
      </dgm:spPr>
      <dgm:t>
        <a:bodyPr/>
        <a:lstStyle/>
        <a:p>
          <a:pPr rtl="0"/>
          <a:r>
            <a:rPr lang="en-US" sz="1800" dirty="0">
              <a:latin typeface="Arial" panose="020B0604020202020204" pitchFamily="34" charset="0"/>
              <a:cs typeface="Arial" panose="020B0604020202020204" pitchFamily="34" charset="0"/>
            </a:rPr>
            <a:t>High blood glucose has been treated but is not coming down</a:t>
          </a:r>
        </a:p>
      </dgm:t>
    </dgm:pt>
    <dgm:pt modelId="{194B7E2A-D703-F74E-8FF9-B8890BE45278}" type="parTrans" cxnId="{7771B104-0BC8-3441-964A-4EBD338FFEC4}">
      <dgm:prSet/>
      <dgm:spPr/>
      <dgm:t>
        <a:bodyPr/>
        <a:lstStyle/>
        <a:p>
          <a:endParaRPr lang="en-US" sz="1800">
            <a:latin typeface="Arial" panose="020B0604020202020204" pitchFamily="34" charset="0"/>
            <a:cs typeface="Arial" panose="020B0604020202020204" pitchFamily="34" charset="0"/>
          </a:endParaRPr>
        </a:p>
      </dgm:t>
    </dgm:pt>
    <dgm:pt modelId="{29EDB2D2-7DB1-B64C-8CE2-402E7ABF689B}" type="sibTrans" cxnId="{7771B104-0BC8-3441-964A-4EBD338FFEC4}">
      <dgm:prSet/>
      <dgm:spPr/>
      <dgm:t>
        <a:bodyPr/>
        <a:lstStyle/>
        <a:p>
          <a:endParaRPr lang="en-US" sz="1800">
            <a:latin typeface="Arial" panose="020B0604020202020204" pitchFamily="34" charset="0"/>
            <a:cs typeface="Arial" panose="020B0604020202020204" pitchFamily="34" charset="0"/>
          </a:endParaRPr>
        </a:p>
      </dgm:t>
    </dgm:pt>
    <dgm:pt modelId="{43A854A3-BD5A-194C-BF3C-3E448A996066}" type="pres">
      <dgm:prSet presAssocID="{4881C8AD-2BD6-4622-9333-DBD60A322A87}" presName="Name0" presStyleCnt="0">
        <dgm:presLayoutVars>
          <dgm:chPref val="1"/>
          <dgm:dir/>
          <dgm:animOne val="branch"/>
          <dgm:animLvl val="lvl"/>
          <dgm:resizeHandles/>
        </dgm:presLayoutVars>
      </dgm:prSet>
      <dgm:spPr/>
    </dgm:pt>
    <dgm:pt modelId="{3556C1EE-3B0F-1B41-944C-7D9FAE2476EF}" type="pres">
      <dgm:prSet presAssocID="{3EC86A77-94B4-4156-B66F-C31291D032BF}" presName="vertOne" presStyleCnt="0"/>
      <dgm:spPr/>
    </dgm:pt>
    <dgm:pt modelId="{753BC5C5-45AB-2B45-857C-AAD08290A1EE}" type="pres">
      <dgm:prSet presAssocID="{3EC86A77-94B4-4156-B66F-C31291D032BF}" presName="txOne" presStyleLbl="node0" presStyleIdx="0" presStyleCnt="6" custScaleX="112173">
        <dgm:presLayoutVars>
          <dgm:chPref val="3"/>
        </dgm:presLayoutVars>
      </dgm:prSet>
      <dgm:spPr>
        <a:prstGeom prst="rect">
          <a:avLst/>
        </a:prstGeom>
      </dgm:spPr>
    </dgm:pt>
    <dgm:pt modelId="{B532A075-049C-F94D-A56D-C33A9CC08D3F}" type="pres">
      <dgm:prSet presAssocID="{3EC86A77-94B4-4156-B66F-C31291D032BF}" presName="horzOne" presStyleCnt="0"/>
      <dgm:spPr/>
    </dgm:pt>
    <dgm:pt modelId="{B2039DC9-8D8A-814B-93FE-AD1E7210656A}" type="pres">
      <dgm:prSet presAssocID="{5CA7118A-6EA9-4FB9-9971-DA127E6BDBA8}" presName="sibSpaceOne" presStyleCnt="0"/>
      <dgm:spPr/>
    </dgm:pt>
    <dgm:pt modelId="{0DCBE68C-ADF5-0D4D-9565-005EF7A7051A}" type="pres">
      <dgm:prSet presAssocID="{E85D377C-E96D-BD4D-9A4E-39584813A62E}" presName="vertOne" presStyleCnt="0"/>
      <dgm:spPr/>
    </dgm:pt>
    <dgm:pt modelId="{B4582316-7CED-A147-AFAF-760DA1FD16B9}" type="pres">
      <dgm:prSet presAssocID="{E85D377C-E96D-BD4D-9A4E-39584813A62E}" presName="txOne" presStyleLbl="node0" presStyleIdx="1" presStyleCnt="6" custScaleX="112173">
        <dgm:presLayoutVars>
          <dgm:chPref val="3"/>
        </dgm:presLayoutVars>
      </dgm:prSet>
      <dgm:spPr>
        <a:prstGeom prst="rect">
          <a:avLst/>
        </a:prstGeom>
      </dgm:spPr>
    </dgm:pt>
    <dgm:pt modelId="{AB67B251-6D65-1C4E-8D88-E482ED59F913}" type="pres">
      <dgm:prSet presAssocID="{E85D377C-E96D-BD4D-9A4E-39584813A62E}" presName="horzOne" presStyleCnt="0"/>
      <dgm:spPr/>
    </dgm:pt>
    <dgm:pt modelId="{D18A6020-AB28-D14C-A8CA-41E86EA1721C}" type="pres">
      <dgm:prSet presAssocID="{F688B258-2767-EF43-A375-04381D2D9B59}" presName="sibSpaceOne" presStyleCnt="0"/>
      <dgm:spPr/>
    </dgm:pt>
    <dgm:pt modelId="{791197C4-CE8B-3042-AB38-A487D1F58931}" type="pres">
      <dgm:prSet presAssocID="{F7592705-633A-7E44-9B7A-34AC422174AA}" presName="vertOne" presStyleCnt="0"/>
      <dgm:spPr/>
    </dgm:pt>
    <dgm:pt modelId="{CC854543-F0FF-424F-9CA2-D42649C52CED}" type="pres">
      <dgm:prSet presAssocID="{F7592705-633A-7E44-9B7A-34AC422174AA}" presName="txOne" presStyleLbl="node0" presStyleIdx="2" presStyleCnt="6" custScaleX="112173">
        <dgm:presLayoutVars>
          <dgm:chPref val="3"/>
        </dgm:presLayoutVars>
      </dgm:prSet>
      <dgm:spPr>
        <a:prstGeom prst="rect">
          <a:avLst/>
        </a:prstGeom>
      </dgm:spPr>
    </dgm:pt>
    <dgm:pt modelId="{622D2E99-6040-9C41-97A4-77AF829D98DD}" type="pres">
      <dgm:prSet presAssocID="{F7592705-633A-7E44-9B7A-34AC422174AA}" presName="horzOne" presStyleCnt="0"/>
      <dgm:spPr/>
    </dgm:pt>
    <dgm:pt modelId="{4005FA4C-29AD-634D-8056-7DFB4CD5FF81}" type="pres">
      <dgm:prSet presAssocID="{AEAABC6A-0E1C-8C49-9EF8-DD967C682B08}" presName="sibSpaceOne" presStyleCnt="0"/>
      <dgm:spPr/>
    </dgm:pt>
    <dgm:pt modelId="{84BEDAE9-681B-2C48-81AD-1020DD0DCE4F}" type="pres">
      <dgm:prSet presAssocID="{4800B7B5-3211-834F-AC97-631431E65626}" presName="vertOne" presStyleCnt="0"/>
      <dgm:spPr/>
    </dgm:pt>
    <dgm:pt modelId="{69F79BA7-911C-1F4A-BE63-3A70E8CC21F2}" type="pres">
      <dgm:prSet presAssocID="{4800B7B5-3211-834F-AC97-631431E65626}" presName="txOne" presStyleLbl="node0" presStyleIdx="3" presStyleCnt="6" custScaleX="112173">
        <dgm:presLayoutVars>
          <dgm:chPref val="3"/>
        </dgm:presLayoutVars>
      </dgm:prSet>
      <dgm:spPr>
        <a:prstGeom prst="rect">
          <a:avLst/>
        </a:prstGeom>
      </dgm:spPr>
    </dgm:pt>
    <dgm:pt modelId="{C3130826-3781-1B48-A6A8-A5D01A9DC33F}" type="pres">
      <dgm:prSet presAssocID="{4800B7B5-3211-834F-AC97-631431E65626}" presName="horzOne" presStyleCnt="0"/>
      <dgm:spPr/>
    </dgm:pt>
    <dgm:pt modelId="{494DFD12-AE0E-C541-A5BC-064A277DA5E9}" type="pres">
      <dgm:prSet presAssocID="{A36FCEFB-EBF5-E249-96CA-0BBCD34E7E4B}" presName="sibSpaceOne" presStyleCnt="0"/>
      <dgm:spPr/>
    </dgm:pt>
    <dgm:pt modelId="{C44E6874-BDA2-2443-8B26-DCCD3DA5DDE4}" type="pres">
      <dgm:prSet presAssocID="{38828B3F-0C69-494B-9DF3-FA5070580953}" presName="vertOne" presStyleCnt="0"/>
      <dgm:spPr/>
    </dgm:pt>
    <dgm:pt modelId="{89FA5657-DC15-C345-A96C-278C5AD249A0}" type="pres">
      <dgm:prSet presAssocID="{38828B3F-0C69-494B-9DF3-FA5070580953}" presName="txOne" presStyleLbl="node0" presStyleIdx="4" presStyleCnt="6" custScaleX="112173">
        <dgm:presLayoutVars>
          <dgm:chPref val="3"/>
        </dgm:presLayoutVars>
      </dgm:prSet>
      <dgm:spPr>
        <a:prstGeom prst="rect">
          <a:avLst/>
        </a:prstGeom>
      </dgm:spPr>
    </dgm:pt>
    <dgm:pt modelId="{3E0B4C8B-EB6C-2B43-A278-E7EC7DE2FFFB}" type="pres">
      <dgm:prSet presAssocID="{38828B3F-0C69-494B-9DF3-FA5070580953}" presName="horzOne" presStyleCnt="0"/>
      <dgm:spPr/>
    </dgm:pt>
    <dgm:pt modelId="{7697FB2E-8311-0A4E-A124-482BA01FC977}" type="pres">
      <dgm:prSet presAssocID="{8C8FAD23-9913-5549-8D52-DC8A0F094F66}" presName="sibSpaceOne" presStyleCnt="0"/>
      <dgm:spPr/>
    </dgm:pt>
    <dgm:pt modelId="{BFEE13E3-3279-234F-B293-2D22C00BAE02}" type="pres">
      <dgm:prSet presAssocID="{9BBB02E9-6E1D-514A-B98C-54D60570796F}" presName="vertOne" presStyleCnt="0"/>
      <dgm:spPr/>
    </dgm:pt>
    <dgm:pt modelId="{C425452D-F845-264E-9BB2-68A6355ACE40}" type="pres">
      <dgm:prSet presAssocID="{9BBB02E9-6E1D-514A-B98C-54D60570796F}" presName="txOne" presStyleLbl="node0" presStyleIdx="5" presStyleCnt="6" custScaleX="112173">
        <dgm:presLayoutVars>
          <dgm:chPref val="3"/>
        </dgm:presLayoutVars>
      </dgm:prSet>
      <dgm:spPr>
        <a:prstGeom prst="rect">
          <a:avLst/>
        </a:prstGeom>
      </dgm:spPr>
    </dgm:pt>
    <dgm:pt modelId="{1E0E2D03-74F3-194A-A785-762483BB4B86}" type="pres">
      <dgm:prSet presAssocID="{9BBB02E9-6E1D-514A-B98C-54D60570796F}" presName="horzOne" presStyleCnt="0"/>
      <dgm:spPr/>
    </dgm:pt>
  </dgm:ptLst>
  <dgm:cxnLst>
    <dgm:cxn modelId="{B3F82802-BCB9-9247-AFC1-91B85269004F}" type="presOf" srcId="{3EC86A77-94B4-4156-B66F-C31291D032BF}" destId="{753BC5C5-45AB-2B45-857C-AAD08290A1EE}" srcOrd="0" destOrd="0" presId="urn:microsoft.com/office/officeart/2005/8/layout/hierarchy4"/>
    <dgm:cxn modelId="{7771B104-0BC8-3441-964A-4EBD338FFEC4}" srcId="{4881C8AD-2BD6-4622-9333-DBD60A322A87}" destId="{9BBB02E9-6E1D-514A-B98C-54D60570796F}" srcOrd="5" destOrd="0" parTransId="{194B7E2A-D703-F74E-8FF9-B8890BE45278}" sibTransId="{29EDB2D2-7DB1-B64C-8CE2-402E7ABF689B}"/>
    <dgm:cxn modelId="{52BE842A-EB48-7546-8A46-A4DC9C48A46C}" type="presOf" srcId="{E85D377C-E96D-BD4D-9A4E-39584813A62E}" destId="{B4582316-7CED-A147-AFAF-760DA1FD16B9}" srcOrd="0" destOrd="0" presId="urn:microsoft.com/office/officeart/2005/8/layout/hierarchy4"/>
    <dgm:cxn modelId="{7AAF3E3B-5841-C54E-83F0-0A2EBC9491B9}" type="presOf" srcId="{38828B3F-0C69-494B-9DF3-FA5070580953}" destId="{89FA5657-DC15-C345-A96C-278C5AD249A0}" srcOrd="0" destOrd="0" presId="urn:microsoft.com/office/officeart/2005/8/layout/hierarchy4"/>
    <dgm:cxn modelId="{5FD0925C-F2FD-DC4C-AD74-B01B93C3A975}" srcId="{4881C8AD-2BD6-4622-9333-DBD60A322A87}" destId="{38828B3F-0C69-494B-9DF3-FA5070580953}" srcOrd="4" destOrd="0" parTransId="{97830B06-FFC5-0140-9A39-6E078A06CF90}" sibTransId="{8C8FAD23-9913-5549-8D52-DC8A0F094F66}"/>
    <dgm:cxn modelId="{34FD1B55-751F-6340-80B2-AEBED502B053}" srcId="{4881C8AD-2BD6-4622-9333-DBD60A322A87}" destId="{4800B7B5-3211-834F-AC97-631431E65626}" srcOrd="3" destOrd="0" parTransId="{055AF9FA-8249-F24D-AADC-3713637970E6}" sibTransId="{A36FCEFB-EBF5-E249-96CA-0BBCD34E7E4B}"/>
    <dgm:cxn modelId="{49F7A385-F4E8-A345-B29D-1633B0D65969}" srcId="{4881C8AD-2BD6-4622-9333-DBD60A322A87}" destId="{F7592705-633A-7E44-9B7A-34AC422174AA}" srcOrd="2" destOrd="0" parTransId="{ED3DB951-03EC-B94A-8AE1-7F4D29F502E5}" sibTransId="{AEAABC6A-0E1C-8C49-9EF8-DD967C682B08}"/>
    <dgm:cxn modelId="{975DAFB5-2196-D242-BDFA-5633DD74225D}" type="presOf" srcId="{4800B7B5-3211-834F-AC97-631431E65626}" destId="{69F79BA7-911C-1F4A-BE63-3A70E8CC21F2}" srcOrd="0" destOrd="0" presId="urn:microsoft.com/office/officeart/2005/8/layout/hierarchy4"/>
    <dgm:cxn modelId="{824736B6-A006-B14C-927D-F12131950D36}" type="presOf" srcId="{4881C8AD-2BD6-4622-9333-DBD60A322A87}" destId="{43A854A3-BD5A-194C-BF3C-3E448A996066}" srcOrd="0" destOrd="0" presId="urn:microsoft.com/office/officeart/2005/8/layout/hierarchy4"/>
    <dgm:cxn modelId="{056BE4BE-D362-4288-82F3-8F085E38F926}" srcId="{4881C8AD-2BD6-4622-9333-DBD60A322A87}" destId="{3EC86A77-94B4-4156-B66F-C31291D032BF}" srcOrd="0" destOrd="0" parTransId="{015B876D-FB5E-482E-B120-43106BFA87C0}" sibTransId="{5CA7118A-6EA9-4FB9-9971-DA127E6BDBA8}"/>
    <dgm:cxn modelId="{FC4FF0D2-74FE-7E42-B1C8-AB33EF2AD36C}" type="presOf" srcId="{9BBB02E9-6E1D-514A-B98C-54D60570796F}" destId="{C425452D-F845-264E-9BB2-68A6355ACE40}" srcOrd="0" destOrd="0" presId="urn:microsoft.com/office/officeart/2005/8/layout/hierarchy4"/>
    <dgm:cxn modelId="{EE452CDC-188E-8A4A-B4BA-26CE37F68562}" type="presOf" srcId="{F7592705-633A-7E44-9B7A-34AC422174AA}" destId="{CC854543-F0FF-424F-9CA2-D42649C52CED}" srcOrd="0" destOrd="0" presId="urn:microsoft.com/office/officeart/2005/8/layout/hierarchy4"/>
    <dgm:cxn modelId="{9CD0D5F7-8AB2-4442-BB05-7E37C74C3D9F}" srcId="{4881C8AD-2BD6-4622-9333-DBD60A322A87}" destId="{E85D377C-E96D-BD4D-9A4E-39584813A62E}" srcOrd="1" destOrd="0" parTransId="{D47FA352-7744-6347-A407-EE8D0C360473}" sibTransId="{F688B258-2767-EF43-A375-04381D2D9B59}"/>
    <dgm:cxn modelId="{CCA9EF1D-E381-E247-9476-85AEB5E80499}" type="presParOf" srcId="{43A854A3-BD5A-194C-BF3C-3E448A996066}" destId="{3556C1EE-3B0F-1B41-944C-7D9FAE2476EF}" srcOrd="0" destOrd="0" presId="urn:microsoft.com/office/officeart/2005/8/layout/hierarchy4"/>
    <dgm:cxn modelId="{71D8BE63-B548-A743-8AE5-1393860C86D0}" type="presParOf" srcId="{3556C1EE-3B0F-1B41-944C-7D9FAE2476EF}" destId="{753BC5C5-45AB-2B45-857C-AAD08290A1EE}" srcOrd="0" destOrd="0" presId="urn:microsoft.com/office/officeart/2005/8/layout/hierarchy4"/>
    <dgm:cxn modelId="{593CB8DC-7F11-4747-8579-B23B4F46A865}" type="presParOf" srcId="{3556C1EE-3B0F-1B41-944C-7D9FAE2476EF}" destId="{B532A075-049C-F94D-A56D-C33A9CC08D3F}" srcOrd="1" destOrd="0" presId="urn:microsoft.com/office/officeart/2005/8/layout/hierarchy4"/>
    <dgm:cxn modelId="{36986727-FC03-8348-A5DE-BE33B1E040F4}" type="presParOf" srcId="{43A854A3-BD5A-194C-BF3C-3E448A996066}" destId="{B2039DC9-8D8A-814B-93FE-AD1E7210656A}" srcOrd="1" destOrd="0" presId="urn:microsoft.com/office/officeart/2005/8/layout/hierarchy4"/>
    <dgm:cxn modelId="{84525879-14B7-4244-8813-B8DC3A94B625}" type="presParOf" srcId="{43A854A3-BD5A-194C-BF3C-3E448A996066}" destId="{0DCBE68C-ADF5-0D4D-9565-005EF7A7051A}" srcOrd="2" destOrd="0" presId="urn:microsoft.com/office/officeart/2005/8/layout/hierarchy4"/>
    <dgm:cxn modelId="{9450A9EB-2FE9-8047-9265-56D6E0A31265}" type="presParOf" srcId="{0DCBE68C-ADF5-0D4D-9565-005EF7A7051A}" destId="{B4582316-7CED-A147-AFAF-760DA1FD16B9}" srcOrd="0" destOrd="0" presId="urn:microsoft.com/office/officeart/2005/8/layout/hierarchy4"/>
    <dgm:cxn modelId="{4ACC8DB2-A01F-DB47-8B47-ABB3E43B0900}" type="presParOf" srcId="{0DCBE68C-ADF5-0D4D-9565-005EF7A7051A}" destId="{AB67B251-6D65-1C4E-8D88-E482ED59F913}" srcOrd="1" destOrd="0" presId="urn:microsoft.com/office/officeart/2005/8/layout/hierarchy4"/>
    <dgm:cxn modelId="{78795406-7DB5-4E43-A197-68C554BE0DE7}" type="presParOf" srcId="{43A854A3-BD5A-194C-BF3C-3E448A996066}" destId="{D18A6020-AB28-D14C-A8CA-41E86EA1721C}" srcOrd="3" destOrd="0" presId="urn:microsoft.com/office/officeart/2005/8/layout/hierarchy4"/>
    <dgm:cxn modelId="{175B6BAE-4189-C943-A572-BB98F0456648}" type="presParOf" srcId="{43A854A3-BD5A-194C-BF3C-3E448A996066}" destId="{791197C4-CE8B-3042-AB38-A487D1F58931}" srcOrd="4" destOrd="0" presId="urn:microsoft.com/office/officeart/2005/8/layout/hierarchy4"/>
    <dgm:cxn modelId="{B89D5734-F0A2-4140-A9A8-6E81F27F10CA}" type="presParOf" srcId="{791197C4-CE8B-3042-AB38-A487D1F58931}" destId="{CC854543-F0FF-424F-9CA2-D42649C52CED}" srcOrd="0" destOrd="0" presId="urn:microsoft.com/office/officeart/2005/8/layout/hierarchy4"/>
    <dgm:cxn modelId="{5FCB149C-E1D9-C846-B68A-99C7950CA7D1}" type="presParOf" srcId="{791197C4-CE8B-3042-AB38-A487D1F58931}" destId="{622D2E99-6040-9C41-97A4-77AF829D98DD}" srcOrd="1" destOrd="0" presId="urn:microsoft.com/office/officeart/2005/8/layout/hierarchy4"/>
    <dgm:cxn modelId="{A15E4E46-F342-BA48-9219-2786B0D72AE0}" type="presParOf" srcId="{43A854A3-BD5A-194C-BF3C-3E448A996066}" destId="{4005FA4C-29AD-634D-8056-7DFB4CD5FF81}" srcOrd="5" destOrd="0" presId="urn:microsoft.com/office/officeart/2005/8/layout/hierarchy4"/>
    <dgm:cxn modelId="{98EEEE83-4963-044A-83EA-8BD7DB120BCB}" type="presParOf" srcId="{43A854A3-BD5A-194C-BF3C-3E448A996066}" destId="{84BEDAE9-681B-2C48-81AD-1020DD0DCE4F}" srcOrd="6" destOrd="0" presId="urn:microsoft.com/office/officeart/2005/8/layout/hierarchy4"/>
    <dgm:cxn modelId="{7CB89158-8036-6C45-9AFA-8D46B64A4843}" type="presParOf" srcId="{84BEDAE9-681B-2C48-81AD-1020DD0DCE4F}" destId="{69F79BA7-911C-1F4A-BE63-3A70E8CC21F2}" srcOrd="0" destOrd="0" presId="urn:microsoft.com/office/officeart/2005/8/layout/hierarchy4"/>
    <dgm:cxn modelId="{6125246E-E1FF-EB40-9BEC-D8AC80B2DA27}" type="presParOf" srcId="{84BEDAE9-681B-2C48-81AD-1020DD0DCE4F}" destId="{C3130826-3781-1B48-A6A8-A5D01A9DC33F}" srcOrd="1" destOrd="0" presId="urn:microsoft.com/office/officeart/2005/8/layout/hierarchy4"/>
    <dgm:cxn modelId="{9625C1C1-0585-E84C-BC46-9F8E0AD06925}" type="presParOf" srcId="{43A854A3-BD5A-194C-BF3C-3E448A996066}" destId="{494DFD12-AE0E-C541-A5BC-064A277DA5E9}" srcOrd="7" destOrd="0" presId="urn:microsoft.com/office/officeart/2005/8/layout/hierarchy4"/>
    <dgm:cxn modelId="{D7D0B0B3-E1AB-BD48-9EE5-8E598E96D150}" type="presParOf" srcId="{43A854A3-BD5A-194C-BF3C-3E448A996066}" destId="{C44E6874-BDA2-2443-8B26-DCCD3DA5DDE4}" srcOrd="8" destOrd="0" presId="urn:microsoft.com/office/officeart/2005/8/layout/hierarchy4"/>
    <dgm:cxn modelId="{443B4E42-86F8-9749-BCC8-6FCD8317BC96}" type="presParOf" srcId="{C44E6874-BDA2-2443-8B26-DCCD3DA5DDE4}" destId="{89FA5657-DC15-C345-A96C-278C5AD249A0}" srcOrd="0" destOrd="0" presId="urn:microsoft.com/office/officeart/2005/8/layout/hierarchy4"/>
    <dgm:cxn modelId="{B69EEA38-3D9A-6F46-8425-DEB062F2DE1F}" type="presParOf" srcId="{C44E6874-BDA2-2443-8B26-DCCD3DA5DDE4}" destId="{3E0B4C8B-EB6C-2B43-A278-E7EC7DE2FFFB}" srcOrd="1" destOrd="0" presId="urn:microsoft.com/office/officeart/2005/8/layout/hierarchy4"/>
    <dgm:cxn modelId="{B9BC0817-4559-1E46-8E7E-93C43F984EDD}" type="presParOf" srcId="{43A854A3-BD5A-194C-BF3C-3E448A996066}" destId="{7697FB2E-8311-0A4E-A124-482BA01FC977}" srcOrd="9" destOrd="0" presId="urn:microsoft.com/office/officeart/2005/8/layout/hierarchy4"/>
    <dgm:cxn modelId="{72B53A20-1905-8942-8243-DC1E239BDECD}" type="presParOf" srcId="{43A854A3-BD5A-194C-BF3C-3E448A996066}" destId="{BFEE13E3-3279-234F-B293-2D22C00BAE02}" srcOrd="10" destOrd="0" presId="urn:microsoft.com/office/officeart/2005/8/layout/hierarchy4"/>
    <dgm:cxn modelId="{65692566-E5B1-3C40-A1DB-E83EEC9C6707}" type="presParOf" srcId="{BFEE13E3-3279-234F-B293-2D22C00BAE02}" destId="{C425452D-F845-264E-9BB2-68A6355ACE40}" srcOrd="0" destOrd="0" presId="urn:microsoft.com/office/officeart/2005/8/layout/hierarchy4"/>
    <dgm:cxn modelId="{887251EA-804F-A548-8E5A-17725FF09AF2}" type="presParOf" srcId="{BFEE13E3-3279-234F-B293-2D22C00BAE02}" destId="{1E0E2D03-74F3-194A-A785-762483BB4B8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BC5C5-45AB-2B45-857C-AAD08290A1EE}">
      <dsp:nvSpPr>
        <dsp:cNvPr id="0" name=""/>
        <dsp:cNvSpPr/>
      </dsp:nvSpPr>
      <dsp:spPr>
        <a:xfrm>
          <a:off x="563"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Severe low blood glucose</a:t>
          </a:r>
          <a:endParaRPr lang="en-US" sz="1800" b="0" i="0" kern="1200" dirty="0">
            <a:latin typeface="Arial" panose="020B0604020202020204" pitchFamily="34" charset="0"/>
            <a:cs typeface="Arial" panose="020B0604020202020204" pitchFamily="34" charset="0"/>
          </a:endParaRPr>
        </a:p>
      </dsp:txBody>
      <dsp:txXfrm>
        <a:off x="563" y="0"/>
        <a:ext cx="1612750" cy="2415941"/>
      </dsp:txXfrm>
    </dsp:sp>
    <dsp:sp modelId="{B4582316-7CED-A147-AFAF-760DA1FD16B9}">
      <dsp:nvSpPr>
        <dsp:cNvPr id="0" name=""/>
        <dsp:cNvSpPr/>
      </dsp:nvSpPr>
      <dsp:spPr>
        <a:xfrm>
          <a:off x="1854854"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Vomiting, positive ketones</a:t>
          </a:r>
        </a:p>
      </dsp:txBody>
      <dsp:txXfrm>
        <a:off x="1854854" y="0"/>
        <a:ext cx="1612750" cy="2415941"/>
      </dsp:txXfrm>
    </dsp:sp>
    <dsp:sp modelId="{CC854543-F0FF-424F-9CA2-D42649C52CED}">
      <dsp:nvSpPr>
        <dsp:cNvPr id="0" name=""/>
        <dsp:cNvSpPr/>
      </dsp:nvSpPr>
      <dsp:spPr>
        <a:xfrm>
          <a:off x="3709144"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Refusing to eat</a:t>
          </a:r>
        </a:p>
      </dsp:txBody>
      <dsp:txXfrm>
        <a:off x="3709144" y="0"/>
        <a:ext cx="1612750" cy="2415941"/>
      </dsp:txXfrm>
    </dsp:sp>
    <dsp:sp modelId="{69F79BA7-911C-1F4A-BE63-3A70E8CC21F2}">
      <dsp:nvSpPr>
        <dsp:cNvPr id="0" name=""/>
        <dsp:cNvSpPr/>
      </dsp:nvSpPr>
      <dsp:spPr>
        <a:xfrm>
          <a:off x="5563434"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Refusing to check blood glucose</a:t>
          </a:r>
        </a:p>
      </dsp:txBody>
      <dsp:txXfrm>
        <a:off x="5563434" y="0"/>
        <a:ext cx="1612750" cy="2415941"/>
      </dsp:txXfrm>
    </dsp:sp>
    <dsp:sp modelId="{89FA5657-DC15-C345-A96C-278C5AD249A0}">
      <dsp:nvSpPr>
        <dsp:cNvPr id="0" name=""/>
        <dsp:cNvSpPr/>
      </dsp:nvSpPr>
      <dsp:spPr>
        <a:xfrm>
          <a:off x="7417725"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Low blood glucose has been treated but is not coming up</a:t>
          </a:r>
        </a:p>
      </dsp:txBody>
      <dsp:txXfrm>
        <a:off x="7417725" y="0"/>
        <a:ext cx="1612750" cy="2415941"/>
      </dsp:txXfrm>
    </dsp:sp>
    <dsp:sp modelId="{C425452D-F845-264E-9BB2-68A6355ACE40}">
      <dsp:nvSpPr>
        <dsp:cNvPr id="0" name=""/>
        <dsp:cNvSpPr/>
      </dsp:nvSpPr>
      <dsp:spPr>
        <a:xfrm>
          <a:off x="9272015" y="0"/>
          <a:ext cx="1612750" cy="2415941"/>
        </a:xfrm>
        <a:prstGeom prst="rect">
          <a:avLst/>
        </a:prstGeom>
        <a:solidFill>
          <a:schemeClr val="accent1">
            <a:hueOff val="0"/>
            <a:satOff val="0"/>
            <a:lumOff val="0"/>
            <a:alphaOff val="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High blood glucose has been treated but is not coming down</a:t>
          </a:r>
        </a:p>
      </dsp:txBody>
      <dsp:txXfrm>
        <a:off x="9272015" y="0"/>
        <a:ext cx="1612750" cy="24159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a:t>
            </a:r>
            <a:r>
              <a:rPr lang="en-US" altLang="en-US" sz="1000" b="1" dirty="0">
                <a:latin typeface="Arial" panose="020B0604020202020204" pitchFamily="34" charset="0"/>
                <a:cs typeface="Arial" panose="020B0604020202020204" pitchFamily="34" charset="0"/>
              </a:rPr>
              <a:t> </a:t>
            </a:r>
            <a:r>
              <a:rPr lang="en-US" altLang="en-US" sz="1000" b="1" i="1" dirty="0">
                <a:latin typeface="Arial" panose="020B0604020202020204" pitchFamily="34" charset="0"/>
                <a:cs typeface="Arial" panose="020B0604020202020204" pitchFamily="34" charset="0"/>
              </a:rPr>
              <a:t>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www.diabetes.org/sastraining</a:t>
            </a:r>
            <a:r>
              <a:rPr lang="en-US" altLang="en-US" sz="1000" i="1" dirty="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a:t>
            </a:r>
            <a:r>
              <a:rPr lang="en-US" altLang="en-US" sz="1000" dirty="0">
                <a:latin typeface="Arial" panose="020B0604020202020204" pitchFamily="34" charset="0"/>
                <a:cs typeface="Arial" panose="020B0604020202020204" pitchFamily="34" charset="0"/>
              </a:rPr>
              <a:t> 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a:t>
            </a:r>
            <a:r>
              <a:rPr lang="en-US" altLang="en-US" sz="1000" dirty="0">
                <a:latin typeface="Arial" panose="020B0604020202020204" pitchFamily="34" charset="0"/>
                <a:cs typeface="Arial" panose="020B0604020202020204" pitchFamily="34" charset="0"/>
              </a:rPr>
              <a:t> 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High blood glucose can be caused by a number of things, including: too little insulin, too much food, not enough exercise, even illness and stress.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Refer to the care plan to determine what is the typical blood glucose range for the child and work with the parents to have a plan for handling a high blood glucose reading.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The important thing to remember is that intervention at any of these levels will prevent progression to more severe symptoms.</a:t>
            </a:r>
          </a:p>
          <a:p>
            <a:pPr eaLnBrk="1" hangingPunct="1">
              <a:spcBef>
                <a:spcPct val="0"/>
              </a:spcBef>
              <a:tabLst>
                <a:tab pos="2854325" algn="l"/>
              </a:tabLst>
            </a:pPr>
            <a:endParaRPr lang="en-US" altLang="en-US" sz="1000" b="1"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Refer to Hyperglycemia module.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TALKING POINTS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Insulin dose will vary, depending upon: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blood glucose readings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food availability/preference</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activity level</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age and body weight</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See the child's Diabetes Care Plan for specific instructions.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Refer to Insulin Basics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266565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Parent/guardian should be called during certain situations. These high alert circumstances include: </a:t>
            </a:r>
          </a:p>
          <a:p>
            <a:pPr>
              <a:spcBef>
                <a:spcPct val="0"/>
              </a:spcBef>
            </a:pP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Severe low blood glucose</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Vomiting, positive ketones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Refusing to eat</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Refusing to check blood glucose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Refusing to take insulin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High blood glucose has been treated, but is not down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Low blood glucose has been treated but it is not going up.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Communication is an important piece of the Diabetes Care Plan. </a:t>
            </a:r>
            <a:r>
              <a:rPr lang="en-US" altLang="en-US" sz="1000" dirty="0">
                <a:latin typeface="Arial" panose="020B0604020202020204" pitchFamily="34" charset="0"/>
                <a:cs typeface="Arial" panose="020B0604020202020204" pitchFamily="34" charset="0"/>
              </a:rPr>
              <a:t>High alert situations are not anticipated frequently but routine communication with the parent/guardian is still important.  Regularly communicate blood glucose results, insulin doses provided, symptoms and treatment of hypo- and hyper-glycemia, food intake, and physical acting using a logbook, electronic application or other method provided by the parent/guardian.</a:t>
            </a: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3850752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Key points.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Child care should not be refused based on diabetes or the need for diabetes care.  The parent/guardian should share strategies for overcoming challenges; education and training is available to address Center’s concerns.  The following are critical for successful implementation of a Diabetes Care Plan.  </a:t>
            </a:r>
          </a:p>
          <a:p>
            <a:pPr>
              <a:spcBef>
                <a:spcPct val="0"/>
              </a:spcBef>
            </a:pP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Written care plans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Provision of care by child care staff</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Basic and advanced training for identified care staff.  Instruction should include demonstration of the care tasks and a plan for ongoing training.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Child participation in diabetes care is recommended for capable children</a:t>
            </a:r>
          </a:p>
          <a:p>
            <a:pPr marL="171450" indent="-171450">
              <a:spcBef>
                <a:spcPct val="0"/>
              </a:spcBef>
              <a:buFont typeface="Wingdings" pitchFamily="2" charset="2"/>
              <a:buChar char="§"/>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369986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r>
              <a:rPr lang="en-US" altLang="en-US" sz="1000" dirty="0">
                <a:latin typeface="Arial" panose="020B0604020202020204" pitchFamily="34" charset="0"/>
                <a:cs typeface="Arial" panose="020B0604020202020204" pitchFamily="34" charset="0"/>
              </a:rPr>
              <a:t> </a:t>
            </a:r>
          </a:p>
          <a:p>
            <a:pPr indent="-233363">
              <a:defRPr/>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Child Care</a:t>
            </a:r>
            <a:r>
              <a:rPr lang="en-US" altLang="en-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Participants will be able to understand:</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Basics of caring for a child with diabetes</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Hypoglycemia and hyperglycemia</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Diabetes care tools and resources</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b="1" dirty="0">
                <a:latin typeface="Arial" panose="020B0604020202020204" pitchFamily="34" charset="0"/>
                <a:cs typeface="Arial" panose="020B0604020202020204" pitchFamily="34" charset="0"/>
              </a:rPr>
              <a:t>In addition to this training, we recommend caregivers to take the following trainings, available online at </a:t>
            </a:r>
            <a:r>
              <a:rPr lang="en-US" altLang="en-US" sz="1000" dirty="0">
                <a:latin typeface="Arial" panose="020B0604020202020204" pitchFamily="34" charset="0"/>
                <a:cs typeface="Arial" panose="020B0604020202020204" pitchFamily="34" charset="0"/>
              </a:rPr>
              <a:t>https://</a:t>
            </a:r>
            <a:r>
              <a:rPr lang="en-US" altLang="en-US" sz="1000" dirty="0" err="1">
                <a:latin typeface="Arial" panose="020B0604020202020204" pitchFamily="34" charset="0"/>
                <a:cs typeface="Arial" panose="020B0604020202020204" pitchFamily="34" charset="0"/>
              </a:rPr>
              <a:t>www.diabetes.org</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sastraining</a:t>
            </a:r>
            <a:r>
              <a:rPr lang="en-US" altLang="en-US" sz="1000" dirty="0">
                <a:latin typeface="Arial" panose="020B0604020202020204" pitchFamily="34" charset="0"/>
                <a:cs typeface="Arial" panose="020B0604020202020204" pitchFamily="34" charset="0"/>
              </a:rPr>
              <a:t> (Training Resources for School Staff).</a:t>
            </a:r>
          </a:p>
          <a:p>
            <a:pPr eaLnBrk="1" hangingPunct="1"/>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Introduction to Diabetes</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Diabetes Basics</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Hypoglycemia</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Hyperglycemia</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Blood Monitoring</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Continuous Glucose Monitoring</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Glucagon Administration</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Insulin Basics</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All of these can prepare you to learn more about diabetes, but the Diabetes Care Plan is determined by the parents/guardians of the child based on the individual child’s needs and Diabetes Medical Management Plan. </a:t>
            </a:r>
          </a:p>
          <a:p>
            <a:pPr eaLnBrk="1" hangingPunct="1"/>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Children, especially young children, are totally dependent on adults.  Depending on age and development, some have limited or no communication skills but with proper planning and glucose management, a child with diabetes can and should be allowed to participate in ANY activity.  However, treat children with diabetes the same as other children, except to meet their diabetes needs.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Prior to caring for a child with diabetes, it is vital that the caregiver has received training on: </a:t>
            </a: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Blood glucose management</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Insulin administration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Recognizing symptoms of high and low glucose levels and treatment</a:t>
            </a:r>
          </a:p>
          <a:p>
            <a:pPr marL="171450" indent="-171450">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Specific diabetes care plans, directly from the child’s guardians/parents</a:t>
            </a:r>
          </a:p>
          <a:p>
            <a:pPr marL="171450" indent="-171450">
              <a:spcBef>
                <a:spcPct val="0"/>
              </a:spcBef>
              <a:buFont typeface="Wingdings" pitchFamily="2" charset="2"/>
              <a:buChar char="§"/>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203763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60000"/>
              </a:spcBef>
              <a:defRPr/>
            </a:pPr>
            <a:r>
              <a:rPr lang="en-US" altLang="en-US" sz="1000" b="1" dirty="0">
                <a:latin typeface="Arial" panose="020B0604020202020204" pitchFamily="34" charset="0"/>
                <a:cs typeface="Arial" panose="020B0604020202020204" pitchFamily="34" charset="0"/>
              </a:rPr>
              <a:t>Maintaining blood glucose control is a juggling act, 24 hours a day, 7 days a week.</a:t>
            </a:r>
            <a:endParaRPr lang="en-US" altLang="en-US" sz="1000" b="0" dirty="0">
              <a:latin typeface="Arial" panose="020B0604020202020204" pitchFamily="34" charset="0"/>
              <a:cs typeface="Arial" panose="020B0604020202020204" pitchFamily="34" charset="0"/>
            </a:endParaRPr>
          </a:p>
          <a:p>
            <a:pPr eaLnBrk="1" hangingPunct="1">
              <a:spcBef>
                <a:spcPct val="60000"/>
              </a:spcBef>
              <a:defRPr/>
            </a:pPr>
            <a:r>
              <a:rPr lang="en-US" altLang="en-US" sz="1000" b="0" dirty="0">
                <a:latin typeface="Arial" panose="020B0604020202020204" pitchFamily="34" charset="0"/>
                <a:cs typeface="Arial" panose="020B0604020202020204" pitchFamily="34" charset="0"/>
              </a:rPr>
              <a:t>Many variables affect blood glucose.  </a:t>
            </a:r>
          </a:p>
          <a:p>
            <a:pPr eaLnBrk="1" hangingPunct="1">
              <a:spcBef>
                <a:spcPct val="60000"/>
              </a:spcBef>
              <a:defRPr/>
            </a:pPr>
            <a:r>
              <a:rPr lang="en-US" altLang="en-US" sz="1000" b="0" dirty="0">
                <a:latin typeface="Arial" panose="020B0604020202020204" pitchFamily="34" charset="0"/>
                <a:cs typeface="Arial" panose="020B0604020202020204" pitchFamily="34" charset="0"/>
              </a:rPr>
              <a:t>The key to optimal diabetes control is a careful balance or juggling of food, physical activity, and insulin and/or oral medication.  </a:t>
            </a:r>
          </a:p>
          <a:p>
            <a:pPr eaLnBrk="1" hangingPunct="1">
              <a:spcBef>
                <a:spcPct val="60000"/>
              </a:spcBef>
              <a:defRPr/>
            </a:pPr>
            <a:r>
              <a:rPr lang="en-US" altLang="en-US" sz="1000" b="0" dirty="0">
                <a:latin typeface="Arial" panose="020B0604020202020204" pitchFamily="34" charset="0"/>
                <a:cs typeface="Arial" panose="020B0604020202020204" pitchFamily="34" charset="0"/>
              </a:rPr>
              <a:t>As a general rule:</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Insulin/oral medication and physical activity makes blood glucose levels go down.  </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Food makes blood glucose levels go up.  </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Several other factors, such as stress, illness or injury, also can affect blood glucose levels.</a:t>
            </a:r>
          </a:p>
          <a:p>
            <a:pPr eaLnBrk="1" hangingPunct="1">
              <a:spcBef>
                <a:spcPct val="60000"/>
              </a:spcBef>
              <a:defRP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88960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Child Care DMMP</a:t>
            </a:r>
            <a:r>
              <a:rPr lang="en-US" altLang="en-US" sz="1000" dirty="0">
                <a:latin typeface="Arial" panose="020B0604020202020204" pitchFamily="34" charset="0"/>
                <a:cs typeface="Arial" panose="020B0604020202020204" pitchFamily="34" charset="0"/>
              </a:rPr>
              <a:t> developed by the health care provider with input from the parent/guardian.  The DMMP documents and communicates the individual student’s needs and the staff management strategies for the child in the daycare setting and is based on the medical orders found in the Diabetes Medical Management Plan. Many providers have their own health care plans and forms.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395483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Diabetes care tasks prescribed by the DMMP include: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Blood glucose monitoring, including target glucose, the frequency and circumstances of checking and the use of CGM systems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Insulin administration, including doses, timing, insulin storage and the use of the prescribed insulin delivery device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Symptoms and treatment of hypoglycemia, including glucagon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Symptoms and treatment of hyperglycemia, including ketone checks</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A sample DMMP for the child care setting may be found at </a:t>
            </a:r>
            <a:r>
              <a:rPr lang="en-US" altLang="en-US" sz="1000" b="0" dirty="0" err="1">
                <a:latin typeface="Arial" panose="020B0604020202020204" pitchFamily="34" charset="0"/>
                <a:cs typeface="Arial" panose="020B0604020202020204" pitchFamily="34" charset="0"/>
              </a:rPr>
              <a:t>www.diabetes.org</a:t>
            </a:r>
            <a:r>
              <a:rPr lang="en-US" altLang="en-US" sz="1000" b="0" dirty="0">
                <a:latin typeface="Arial" panose="020B0604020202020204" pitchFamily="34" charset="0"/>
                <a:cs typeface="Arial" panose="020B0604020202020204" pitchFamily="34" charset="0"/>
              </a:rPr>
              <a:t>/childcare.</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Preventing and treating low blood glucose is one of the biggest responsibilities as a caregiver.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When caring for children with diabetes you need to be familiar with both signs and treatment for hypoglycemia and hyperglycemia. Each individual shows signs of lows at different blood glucose levels. Discuss the typical signs of lows with the parents and review the treatment in their care plan carefully. When applicable, ask the child if they know their symptoms of low blood sugars. </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Hypoglycemia requires immediate attention to prevent a severe low blood sugar reaction that can lead to the child passing out, having a seizure or death.</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Hypoglycemia is usually easily treated with a fast acting carbohydrate such as juice.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It is important to treat immediately, so if you notice any changes, always check blood glucose to be sure.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symptoms of mild to moderate hypoglycemia are the first alert that the body is in a state of sugar deficiency.  </a:t>
            </a:r>
            <a:r>
              <a:rPr lang="en-US" altLang="en-US" sz="1000" b="1" dirty="0">
                <a:latin typeface="Arial" panose="020B0604020202020204" pitchFamily="34" charset="0"/>
                <a:cs typeface="Arial" panose="020B0604020202020204" pitchFamily="34" charset="0"/>
              </a:rPr>
              <a:t>Mild to moderate hypoglycemia can usually be treated easily and effectively. </a:t>
            </a:r>
            <a:r>
              <a:rPr lang="en-US" altLang="en-US" sz="1000" dirty="0">
                <a:latin typeface="Arial" panose="020B0604020202020204" pitchFamily="34" charset="0"/>
                <a:cs typeface="Arial" panose="020B0604020202020204" pitchFamily="34" charset="0"/>
              </a:rPr>
              <a:t>Most episodes of hypoglycemia that will occur are of the “mild” type.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However, if not treated promptly a mild hypoglycemic reaction can quickly progress </a:t>
            </a:r>
            <a:r>
              <a:rPr lang="en-US" altLang="en-US" sz="1000" dirty="0">
                <a:latin typeface="Arial" panose="020B0604020202020204" pitchFamily="34" charset="0"/>
                <a:cs typeface="Arial" panose="020B0604020202020204" pitchFamily="34" charset="0"/>
              </a:rPr>
              <a:t>to a severe state or condition which may be characterized by severe cognitive impairment and will require assistance in treatment:</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The important thing to remember is that early recognition and intervention is the best strategy to prevent progression to more severe symptoms. </a:t>
            </a:r>
          </a:p>
          <a:p>
            <a:pPr eaLnBrk="1" hangingPunct="1">
              <a:spcBef>
                <a:spcPct val="0"/>
              </a:spcBef>
              <a:tabLst>
                <a:tab pos="2854325" algn="l"/>
              </a:tabLst>
            </a:pPr>
            <a:endParaRPr lang="en-US" altLang="en-US" sz="1000" b="1"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Link to Hypoglycemia module.</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Several glucagon formulations are now available. Refer to Glucagon module.  </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35090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680352" cy="1780733"/>
          </a:xfrm>
        </p:spPr>
        <p:txBody>
          <a:bodyPr/>
          <a:lstStyle/>
          <a:p>
            <a:r>
              <a:rPr lang="en-US" dirty="0"/>
              <a:t> CHILD CARE</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Hyperglycemia: </a:t>
            </a:r>
            <a:br>
              <a:rPr lang="en-US" dirty="0"/>
            </a:br>
            <a:r>
              <a:rPr lang="en-US" dirty="0"/>
              <a:t>Glucose &gt;180 mg/dL</a:t>
            </a:r>
          </a:p>
          <a:p>
            <a:endParaRPr lang="en-US" dirty="0"/>
          </a:p>
        </p:txBody>
      </p:sp>
      <p:sp>
        <p:nvSpPr>
          <p:cNvPr id="4" name="Rectangle 3">
            <a:extLst>
              <a:ext uri="{FF2B5EF4-FFF2-40B4-BE49-F238E27FC236}">
                <a16:creationId xmlns:a16="http://schemas.microsoft.com/office/drawing/2014/main" id="{8FF2C907-DBEF-45E9-576C-AD3E43960C34}"/>
              </a:ext>
            </a:extLst>
          </p:cNvPr>
          <p:cNvSpPr/>
          <p:nvPr/>
        </p:nvSpPr>
        <p:spPr>
          <a:xfrm>
            <a:off x="759118"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Mild Symptoms</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355349"/>
            <a:ext cx="2839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2"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Lack of concentration</a:t>
            </a:r>
          </a:p>
          <a:p>
            <a:pPr marL="285750" indent="-285750">
              <a:lnSpc>
                <a:spcPct val="100000"/>
              </a:lnSpc>
              <a:spcBef>
                <a:spcPts val="0"/>
              </a:spcBef>
              <a:buFont typeface="Wingdings" pitchFamily="2" charset="2"/>
              <a:buChar char="§"/>
            </a:pPr>
            <a:r>
              <a:rPr lang="en-US" sz="1400" b="0" dirty="0"/>
              <a:t>Thirst     </a:t>
            </a:r>
          </a:p>
          <a:p>
            <a:pPr marL="285750" indent="-285750">
              <a:lnSpc>
                <a:spcPct val="100000"/>
              </a:lnSpc>
              <a:spcBef>
                <a:spcPts val="0"/>
              </a:spcBef>
              <a:buFont typeface="Wingdings" pitchFamily="2" charset="2"/>
              <a:buChar char="§"/>
            </a:pPr>
            <a:r>
              <a:rPr lang="en-US" sz="1400" b="0" dirty="0"/>
              <a:t>Frequent urination</a:t>
            </a:r>
          </a:p>
          <a:p>
            <a:pPr marL="285750" indent="-285750">
              <a:lnSpc>
                <a:spcPct val="100000"/>
              </a:lnSpc>
              <a:spcBef>
                <a:spcPts val="0"/>
              </a:spcBef>
              <a:buFont typeface="Wingdings" pitchFamily="2" charset="2"/>
              <a:buChar char="§"/>
            </a:pPr>
            <a:r>
              <a:rPr lang="en-US" sz="1400" b="0" dirty="0"/>
              <a:t>Flushing of the skin</a:t>
            </a:r>
          </a:p>
          <a:p>
            <a:pPr marL="285750" indent="-285750">
              <a:lnSpc>
                <a:spcPct val="100000"/>
              </a:lnSpc>
              <a:spcBef>
                <a:spcPts val="0"/>
              </a:spcBef>
              <a:buFont typeface="Wingdings" pitchFamily="2" charset="2"/>
              <a:buChar char="§"/>
            </a:pPr>
            <a:r>
              <a:rPr lang="en-US" sz="1400" b="0" dirty="0"/>
              <a:t>Sweet, fruity breath</a:t>
            </a:r>
          </a:p>
          <a:p>
            <a:pPr marL="285750" indent="-285750">
              <a:lnSpc>
                <a:spcPct val="100000"/>
              </a:lnSpc>
              <a:spcBef>
                <a:spcPts val="0"/>
              </a:spcBef>
              <a:buFont typeface="Wingdings" pitchFamily="2" charset="2"/>
              <a:buChar char="§"/>
            </a:pPr>
            <a:r>
              <a:rPr lang="en-US" sz="1400" b="0" dirty="0"/>
              <a:t>Blurred vision</a:t>
            </a:r>
          </a:p>
          <a:p>
            <a:pPr marL="285750" indent="-285750">
              <a:lnSpc>
                <a:spcPct val="100000"/>
              </a:lnSpc>
              <a:spcBef>
                <a:spcPts val="0"/>
              </a:spcBef>
              <a:buFont typeface="Wingdings" pitchFamily="2" charset="2"/>
              <a:buChar char="§"/>
            </a:pPr>
            <a:r>
              <a:rPr lang="en-US" sz="1400" b="0" dirty="0"/>
              <a:t>Weight loss	</a:t>
            </a:r>
          </a:p>
          <a:p>
            <a:pPr marL="285750" indent="-285750">
              <a:lnSpc>
                <a:spcPct val="100000"/>
              </a:lnSpc>
              <a:spcBef>
                <a:spcPts val="0"/>
              </a:spcBef>
              <a:buFont typeface="Wingdings" pitchFamily="2" charset="2"/>
              <a:buChar char="§"/>
            </a:pPr>
            <a:r>
              <a:rPr lang="en-US" sz="1400" b="0" dirty="0"/>
              <a:t>Increased hunger</a:t>
            </a:r>
          </a:p>
          <a:p>
            <a:pPr marL="285750" indent="-285750">
              <a:lnSpc>
                <a:spcPct val="100000"/>
              </a:lnSpc>
              <a:spcBef>
                <a:spcPts val="0"/>
              </a:spcBef>
              <a:buFont typeface="Wingdings" pitchFamily="2" charset="2"/>
              <a:buChar char="§"/>
            </a:pPr>
            <a:r>
              <a:rPr lang="en-US" sz="1400" b="0" dirty="0"/>
              <a:t>Stomach pains</a:t>
            </a:r>
          </a:p>
          <a:p>
            <a:pPr marL="285750" indent="-285750">
              <a:lnSpc>
                <a:spcPct val="100000"/>
              </a:lnSpc>
              <a:spcBef>
                <a:spcPts val="0"/>
              </a:spcBef>
              <a:buFont typeface="Wingdings" pitchFamily="2" charset="2"/>
              <a:buChar char="§"/>
            </a:pPr>
            <a:r>
              <a:rPr lang="en-US" sz="1400" b="0" dirty="0"/>
              <a:t>Fatigue/sleepiness</a:t>
            </a:r>
          </a:p>
        </p:txBody>
      </p:sp>
      <p:sp>
        <p:nvSpPr>
          <p:cNvPr id="22" name="Rectangle 21">
            <a:extLst>
              <a:ext uri="{FF2B5EF4-FFF2-40B4-BE49-F238E27FC236}">
                <a16:creationId xmlns:a16="http://schemas.microsoft.com/office/drawing/2014/main" id="{EF41DCE0-DE24-7B2D-0320-34CAA27E464B}"/>
              </a:ext>
            </a:extLst>
          </p:cNvPr>
          <p:cNvSpPr/>
          <p:nvPr/>
        </p:nvSpPr>
        <p:spPr>
          <a:xfrm>
            <a:off x="4157347"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3" name="Text Placeholder 4">
            <a:extLst>
              <a:ext uri="{FF2B5EF4-FFF2-40B4-BE49-F238E27FC236}">
                <a16:creationId xmlns:a16="http://schemas.microsoft.com/office/drawing/2014/main" id="{9D8A6D41-A30E-370D-4E4F-92B8C1D00DC1}"/>
              </a:ext>
            </a:extLst>
          </p:cNvPr>
          <p:cNvSpPr txBox="1">
            <a:spLocks/>
          </p:cNvSpPr>
          <p:nvPr/>
        </p:nvSpPr>
        <p:spPr>
          <a:xfrm>
            <a:off x="4323599"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Moderate Symptoms</a:t>
            </a:r>
          </a:p>
        </p:txBody>
      </p:sp>
      <p:cxnSp>
        <p:nvCxnSpPr>
          <p:cNvPr id="24" name="Straight Connector 23">
            <a:extLst>
              <a:ext uri="{FF2B5EF4-FFF2-40B4-BE49-F238E27FC236}">
                <a16:creationId xmlns:a16="http://schemas.microsoft.com/office/drawing/2014/main" id="{651752B1-61ED-C943-93D1-D24F86BD1D22}"/>
              </a:ext>
            </a:extLst>
          </p:cNvPr>
          <p:cNvCxnSpPr>
            <a:cxnSpLocks/>
          </p:cNvCxnSpPr>
          <p:nvPr/>
        </p:nvCxnSpPr>
        <p:spPr>
          <a:xfrm>
            <a:off x="4346129" y="3355349"/>
            <a:ext cx="283959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AE21710-A706-2CD4-580A-02A58E14F769}"/>
              </a:ext>
            </a:extLst>
          </p:cNvPr>
          <p:cNvSpPr txBox="1">
            <a:spLocks/>
          </p:cNvSpPr>
          <p:nvPr/>
        </p:nvSpPr>
        <p:spPr>
          <a:xfrm>
            <a:off x="4331181"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Dry mouth</a:t>
            </a:r>
          </a:p>
          <a:p>
            <a:pPr marL="285750" indent="-285750">
              <a:lnSpc>
                <a:spcPct val="100000"/>
              </a:lnSpc>
              <a:spcBef>
                <a:spcPts val="0"/>
              </a:spcBef>
              <a:buFont typeface="Wingdings" pitchFamily="2" charset="2"/>
              <a:buChar char="§"/>
            </a:pPr>
            <a:r>
              <a:rPr lang="en-US" sz="1400" b="0" dirty="0"/>
              <a:t>Vomiting</a:t>
            </a:r>
          </a:p>
          <a:p>
            <a:pPr marL="285750" indent="-285750">
              <a:lnSpc>
                <a:spcPct val="100000"/>
              </a:lnSpc>
              <a:spcBef>
                <a:spcPts val="0"/>
              </a:spcBef>
              <a:buFont typeface="Wingdings" pitchFamily="2" charset="2"/>
              <a:buChar char="§"/>
            </a:pPr>
            <a:r>
              <a:rPr lang="en-US" sz="1400" b="0" dirty="0"/>
              <a:t>Stomach cramps</a:t>
            </a:r>
          </a:p>
          <a:p>
            <a:pPr marL="285750" indent="-285750">
              <a:lnSpc>
                <a:spcPct val="100000"/>
              </a:lnSpc>
              <a:spcBef>
                <a:spcPts val="0"/>
              </a:spcBef>
              <a:buFont typeface="Wingdings" pitchFamily="2" charset="2"/>
              <a:buChar char="§"/>
            </a:pPr>
            <a:r>
              <a:rPr lang="en-US" sz="1400" b="0" dirty="0"/>
              <a:t>Nausea</a:t>
            </a:r>
          </a:p>
        </p:txBody>
      </p:sp>
      <p:sp>
        <p:nvSpPr>
          <p:cNvPr id="26" name="Rectangle 25">
            <a:extLst>
              <a:ext uri="{FF2B5EF4-FFF2-40B4-BE49-F238E27FC236}">
                <a16:creationId xmlns:a16="http://schemas.microsoft.com/office/drawing/2014/main" id="{ADCFA92E-642C-3083-FF7B-040A983FBBD2}"/>
              </a:ext>
            </a:extLst>
          </p:cNvPr>
          <p:cNvSpPr/>
          <p:nvPr/>
        </p:nvSpPr>
        <p:spPr>
          <a:xfrm>
            <a:off x="7547910"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7714162"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Severe Symptoms</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flipV="1">
            <a:off x="7736692" y="3355073"/>
            <a:ext cx="2839598" cy="2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7721744"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Labored breathing</a:t>
            </a:r>
          </a:p>
          <a:p>
            <a:pPr marL="285750" indent="-285750">
              <a:lnSpc>
                <a:spcPct val="100000"/>
              </a:lnSpc>
              <a:spcBef>
                <a:spcPts val="0"/>
              </a:spcBef>
              <a:buFont typeface="Wingdings" pitchFamily="2" charset="2"/>
              <a:buChar char="§"/>
            </a:pPr>
            <a:r>
              <a:rPr lang="en-US" sz="1400" b="0" dirty="0"/>
              <a:t>Confusion</a:t>
            </a:r>
          </a:p>
          <a:p>
            <a:pPr marL="285750" indent="-285750">
              <a:lnSpc>
                <a:spcPct val="100000"/>
              </a:lnSpc>
              <a:spcBef>
                <a:spcPts val="0"/>
              </a:spcBef>
              <a:buFont typeface="Wingdings" pitchFamily="2" charset="2"/>
              <a:buChar char="§"/>
            </a:pPr>
            <a:r>
              <a:rPr lang="en-US" sz="1400" b="0" dirty="0"/>
              <a:t>Profound weakness</a:t>
            </a:r>
          </a:p>
          <a:p>
            <a:pPr marL="285750" indent="-285750">
              <a:lnSpc>
                <a:spcPct val="100000"/>
              </a:lnSpc>
              <a:spcBef>
                <a:spcPts val="0"/>
              </a:spcBef>
              <a:buFont typeface="Wingdings" pitchFamily="2" charset="2"/>
              <a:buChar char="§"/>
            </a:pPr>
            <a:r>
              <a:rPr lang="en-US" sz="1400" b="0" dirty="0"/>
              <a:t>Unconscious</a:t>
            </a:r>
          </a:p>
        </p:txBody>
      </p:sp>
    </p:spTree>
    <p:extLst>
      <p:ext uri="{BB962C8B-B14F-4D97-AF65-F5344CB8AC3E}">
        <p14:creationId xmlns:p14="http://schemas.microsoft.com/office/powerpoint/2010/main" val="407168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7976078" cy="3981090"/>
          </a:xfrm>
        </p:spPr>
        <p:txBody>
          <a:bodyPr/>
          <a:lstStyle/>
          <a:p>
            <a:r>
              <a:rPr lang="en-US" dirty="0"/>
              <a:t>Many children require rapid-acting insulin before meals and snacks. Dosing/timing will be indicated in the student’s DMMP/health care provider orders </a:t>
            </a:r>
          </a:p>
          <a:p>
            <a:pPr lvl="1">
              <a:buFont typeface="Wingdings" pitchFamily="2" charset="2"/>
              <a:buChar char="§"/>
            </a:pPr>
            <a:r>
              <a:rPr lang="en-US" sz="1870" dirty="0">
                <a:latin typeface="Arial" panose="020B0604020202020204" pitchFamily="34" charset="0"/>
                <a:cs typeface="Arial" panose="020B0604020202020204" pitchFamily="34" charset="0"/>
              </a:rPr>
              <a:t>Note, hypoglycemia can occur if meal or snack is delayed for more than 15 minutes after insulin injection or insulin pump bolus</a:t>
            </a:r>
          </a:p>
          <a:p>
            <a:r>
              <a:rPr lang="en-US" dirty="0"/>
              <a:t>Depending on the child’s treatment plan, the carbohydrate amounts need to be calculated or the child will need help in choosing foods that fit their meal plan</a:t>
            </a:r>
          </a:p>
          <a:p>
            <a:r>
              <a:rPr lang="en-US" dirty="0"/>
              <a:t>It is important that the child eats all the food they said they were going to eat to prevent a low blood glucose since the insulin was determined by the prescribed amount of food</a:t>
            </a:r>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Administering Insulin</a:t>
            </a:r>
          </a:p>
        </p:txBody>
      </p:sp>
      <p:pic>
        <p:nvPicPr>
          <p:cNvPr id="4" name="Picture 3">
            <a:extLst>
              <a:ext uri="{FF2B5EF4-FFF2-40B4-BE49-F238E27FC236}">
                <a16:creationId xmlns:a16="http://schemas.microsoft.com/office/drawing/2014/main" id="{062006CF-3698-C591-346C-F8767D50BCAA}"/>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379826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When to Contact Parent/Guardian</a:t>
            </a:r>
          </a:p>
        </p:txBody>
      </p:sp>
      <p:graphicFrame>
        <p:nvGraphicFramePr>
          <p:cNvPr id="10" name="Content Placeholder 3">
            <a:extLst>
              <a:ext uri="{FF2B5EF4-FFF2-40B4-BE49-F238E27FC236}">
                <a16:creationId xmlns:a16="http://schemas.microsoft.com/office/drawing/2014/main" id="{4954ECBB-BD7F-4F40-A6B4-1F54B9F627D9}"/>
              </a:ext>
            </a:extLst>
          </p:cNvPr>
          <p:cNvGraphicFramePr>
            <a:graphicFrameLocks/>
          </p:cNvGraphicFramePr>
          <p:nvPr>
            <p:extLst>
              <p:ext uri="{D42A27DB-BD31-4B8C-83A1-F6EECF244321}">
                <p14:modId xmlns:p14="http://schemas.microsoft.com/office/powerpoint/2010/main" val="1303318897"/>
              </p:ext>
            </p:extLst>
          </p:nvPr>
        </p:nvGraphicFramePr>
        <p:xfrm>
          <a:off x="758030" y="2656573"/>
          <a:ext cx="10885330" cy="241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2">
            <a:extLst>
              <a:ext uri="{FF2B5EF4-FFF2-40B4-BE49-F238E27FC236}">
                <a16:creationId xmlns:a16="http://schemas.microsoft.com/office/drawing/2014/main" id="{96665EE6-FAA7-7B09-7656-8A13CF936196}"/>
              </a:ext>
            </a:extLst>
          </p:cNvPr>
          <p:cNvSpPr txBox="1">
            <a:spLocks/>
          </p:cNvSpPr>
          <p:nvPr/>
        </p:nvSpPr>
        <p:spPr>
          <a:xfrm>
            <a:off x="670106" y="2032001"/>
            <a:ext cx="8077200" cy="47056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E5F5D"/>
                </a:solidFill>
                <a:latin typeface="Arial Regular" charset="0"/>
                <a:ea typeface="Arial Regular"/>
                <a:cs typeface="Arial Regular"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rgbClr val="5E5F5D"/>
                </a:solidFill>
                <a:latin typeface="Arial Regular" charset="0"/>
                <a:ea typeface="Arial Regular"/>
                <a:cs typeface="Arial Regular"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E5F5D"/>
                </a:solidFill>
                <a:latin typeface="Arial Regular" charset="0"/>
                <a:ea typeface="Arial Regular"/>
                <a:cs typeface="Arial Regular"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E5F5D"/>
                </a:solidFill>
                <a:latin typeface="Arial Regular" charset="0"/>
                <a:ea typeface="Arial Regular"/>
                <a:cs typeface="Arial Regular" charset="0"/>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rgbClr val="5E5F5D"/>
                </a:solidFill>
                <a:latin typeface="Arial Regular" charset="0"/>
                <a:ea typeface="Arial Regular"/>
                <a:cs typeface="Arial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eaLnBrk="1" fontAlgn="auto" hangingPunct="1">
              <a:spcAft>
                <a:spcPts val="0"/>
              </a:spcAft>
              <a:buFont typeface="Arial"/>
              <a:buNone/>
              <a:defRPr/>
            </a:pPr>
            <a:r>
              <a:rPr lang="en-US" altLang="en-US" sz="2000" b="1" dirty="0">
                <a:solidFill>
                  <a:schemeClr val="accent1"/>
                </a:solidFill>
                <a:latin typeface="Arial" panose="020B0604020202020204" pitchFamily="34" charset="0"/>
                <a:ea typeface="+mn-ea"/>
                <a:cs typeface="Arial" panose="020B0604020202020204" pitchFamily="34" charset="0"/>
              </a:rPr>
              <a:t>Parent/guardian should be called if a child has:</a:t>
            </a:r>
          </a:p>
          <a:p>
            <a:pPr eaLnBrk="1" fontAlgn="auto" hangingPunct="1">
              <a:spcAft>
                <a:spcPts val="0"/>
              </a:spcAft>
              <a:buFont typeface="Arial"/>
              <a:buNone/>
              <a:defRPr/>
            </a:pPr>
            <a:endParaRPr lang="en-US" i="0" dirty="0">
              <a:ea typeface="+mn-ea"/>
            </a:endParaRPr>
          </a:p>
        </p:txBody>
      </p:sp>
    </p:spTree>
    <p:extLst>
      <p:ext uri="{BB962C8B-B14F-4D97-AF65-F5344CB8AC3E}">
        <p14:creationId xmlns:p14="http://schemas.microsoft.com/office/powerpoint/2010/main" val="4208755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7976078" cy="3092834"/>
          </a:xfrm>
        </p:spPr>
        <p:txBody>
          <a:bodyPr/>
          <a:lstStyle/>
          <a:p>
            <a:r>
              <a:rPr lang="en-US" dirty="0"/>
              <a:t>Diabetes should not be a reason to refuse enrollment</a:t>
            </a:r>
          </a:p>
          <a:p>
            <a:r>
              <a:rPr lang="en-US" dirty="0"/>
              <a:t>Critical components for success include:</a:t>
            </a:r>
          </a:p>
          <a:p>
            <a:pPr lvl="1"/>
            <a:r>
              <a:rPr lang="en-US" sz="1870" dirty="0">
                <a:latin typeface="Arial" panose="020B0604020202020204" pitchFamily="34" charset="0"/>
                <a:cs typeface="Arial" panose="020B0604020202020204" pitchFamily="34" charset="0"/>
              </a:rPr>
              <a:t>Written care plans</a:t>
            </a:r>
          </a:p>
          <a:p>
            <a:pPr lvl="1"/>
            <a:r>
              <a:rPr lang="en-US" sz="1870" dirty="0">
                <a:latin typeface="Arial" panose="020B0604020202020204" pitchFamily="34" charset="0"/>
                <a:cs typeface="Arial" panose="020B0604020202020204" pitchFamily="34" charset="0"/>
              </a:rPr>
              <a:t>Provision of care by childcare staff</a:t>
            </a:r>
          </a:p>
          <a:p>
            <a:pPr lvl="1"/>
            <a:r>
              <a:rPr lang="en-US" sz="1870" dirty="0">
                <a:latin typeface="Arial" panose="020B0604020202020204" pitchFamily="34" charset="0"/>
                <a:cs typeface="Arial" panose="020B0604020202020204" pitchFamily="34" charset="0"/>
              </a:rPr>
              <a:t>Basic training for all staff in a childcare setting</a:t>
            </a:r>
          </a:p>
          <a:p>
            <a:pPr lvl="1"/>
            <a:r>
              <a:rPr lang="en-US" sz="1870" dirty="0">
                <a:latin typeface="Arial" panose="020B0604020202020204" pitchFamily="34" charset="0"/>
                <a:cs typeface="Arial" panose="020B0604020202020204" pitchFamily="34" charset="0"/>
              </a:rPr>
              <a:t>Advanced training for a small group of childcare staff</a:t>
            </a:r>
          </a:p>
          <a:p>
            <a:pPr lvl="1"/>
            <a:r>
              <a:rPr lang="en-US" sz="1870" dirty="0">
                <a:latin typeface="Arial" panose="020B0604020202020204" pitchFamily="34" charset="0"/>
                <a:cs typeface="Arial" panose="020B0604020202020204" pitchFamily="34" charset="0"/>
              </a:rPr>
              <a:t>Instruction should include demonstration of the care tasks and a plan for ongoing training</a:t>
            </a:r>
          </a:p>
          <a:p>
            <a:pPr lvl="1"/>
            <a:r>
              <a:rPr lang="en-US" sz="1870" dirty="0">
                <a:latin typeface="Arial" panose="020B0604020202020204" pitchFamily="34" charset="0"/>
                <a:cs typeface="Arial" panose="020B0604020202020204" pitchFamily="34" charset="0"/>
              </a:rPr>
              <a:t>Participation in diabetes care allowed for capable children</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Key Principles</a:t>
            </a:r>
          </a:p>
        </p:txBody>
      </p:sp>
      <p:pic>
        <p:nvPicPr>
          <p:cNvPr id="5" name="Picture 4">
            <a:extLst>
              <a:ext uri="{FF2B5EF4-FFF2-40B4-BE49-F238E27FC236}">
                <a16:creationId xmlns:a16="http://schemas.microsoft.com/office/drawing/2014/main" id="{51F23C27-F4A2-C0C7-5853-88BFDA33178C}"/>
              </a:ext>
            </a:extLst>
          </p:cNvPr>
          <p:cNvPicPr>
            <a:picLocks noChangeAspect="1"/>
          </p:cNvPicPr>
          <p:nvPr/>
        </p:nvPicPr>
        <p:blipFill>
          <a:blip r:embed="rId3"/>
          <a:stretch>
            <a:fillRect/>
          </a:stretch>
        </p:blipFill>
        <p:spPr>
          <a:xfrm>
            <a:off x="781232" y="2256029"/>
            <a:ext cx="977900" cy="977900"/>
          </a:xfrm>
          <a:prstGeom prst="rect">
            <a:avLst/>
          </a:prstGeom>
        </p:spPr>
      </p:pic>
    </p:spTree>
    <p:extLst>
      <p:ext uri="{BB962C8B-B14F-4D97-AF65-F5344CB8AC3E}">
        <p14:creationId xmlns:p14="http://schemas.microsoft.com/office/powerpoint/2010/main" val="423515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14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59138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CHILD CARE</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Younger children with diabetes are usually completely dependent upon their care giver for diabetes care.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Which diabetes care task can be performed by trained childcare staff?</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Insulin administration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Blood glucose monitoring</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Glucagon administration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Carbohydrate counting</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All the above</a:t>
            </a:r>
          </a:p>
        </p:txBody>
      </p:sp>
      <p:sp>
        <p:nvSpPr>
          <p:cNvPr id="2" name="Rectangle 1">
            <a:extLst>
              <a:ext uri="{FF2B5EF4-FFF2-40B4-BE49-F238E27FC236}">
                <a16:creationId xmlns:a16="http://schemas.microsoft.com/office/drawing/2014/main" id="{4915FB58-7D2D-E7CC-B535-6142DA1C5779}"/>
              </a:ext>
            </a:extLst>
          </p:cNvPr>
          <p:cNvSpPr>
            <a:spLocks noChangeArrowheads="1"/>
          </p:cNvSpPr>
          <p:nvPr/>
        </p:nvSpPr>
        <p:spPr bwMode="auto">
          <a:xfrm>
            <a:off x="5837595" y="1200467"/>
            <a:ext cx="47467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Under which circumstances should a parent/guardian be notified?</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Severe low blood glucose</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Vomiting, positive ketones</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Refusing to eat</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Refusing to check blood glucose </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Refusing to take insulin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High blood glucose has been treated, but is not down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Low blood glucose has been treated but it is not going up.</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All the above</a:t>
            </a:r>
          </a:p>
          <a:p>
            <a:pPr marL="804672">
              <a:spcBef>
                <a:spcPts val="0"/>
              </a:spcBef>
              <a:spcAft>
                <a:spcPts val="0"/>
              </a:spcAft>
              <a:buClr>
                <a:schemeClr val="accent1"/>
              </a:buClr>
              <a:buFont typeface="+mj-lt"/>
              <a:buAutoNum type="alphaLcPeriod"/>
              <a:tabLst>
                <a:tab pos="450850" algn="l"/>
              </a:tabLst>
              <a:defRPr/>
            </a:pPr>
            <a:endPar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endParaRPr>
          </a:p>
          <a:p>
            <a:pPr marL="461772" indent="0">
              <a:spcBef>
                <a:spcPts val="0"/>
              </a:spcBef>
              <a:spcAft>
                <a:spcPts val="0"/>
              </a:spcAft>
              <a:buClr>
                <a:schemeClr val="accent1"/>
              </a:buClr>
              <a:buNone/>
              <a:tabLst>
                <a:tab pos="450850" algn="l"/>
              </a:tabLst>
              <a:defRPr/>
            </a:pPr>
            <a:endPar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2965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All staff members should have basic knowledge of diabetes and know who to contact for help. </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1874296"/>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Basics of caring for a child with diabetes at daycare </a:t>
            </a:r>
          </a:p>
          <a:p>
            <a:endParaRPr lang="en-US" sz="1867" dirty="0"/>
          </a:p>
          <a:p>
            <a:r>
              <a:rPr lang="en-US" sz="1867" dirty="0"/>
              <a:t>Hypoglycemia and hyperglycemia</a:t>
            </a:r>
          </a:p>
          <a:p>
            <a:endParaRPr lang="en-US" sz="1867" dirty="0"/>
          </a:p>
          <a:p>
            <a:r>
              <a:rPr lang="en-US" sz="1867" dirty="0"/>
              <a:t>Diabetes care tools and resources</a:t>
            </a:r>
          </a:p>
          <a:p>
            <a:endParaRPr lang="en-US" sz="1867" dirty="0"/>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510158"/>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4055386"/>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Special Considerations When Caring for a Child with Diabetes</a:t>
            </a:r>
          </a:p>
        </p:txBody>
      </p:sp>
      <p:sp>
        <p:nvSpPr>
          <p:cNvPr id="10" name="Rectangle 9">
            <a:extLst>
              <a:ext uri="{FF2B5EF4-FFF2-40B4-BE49-F238E27FC236}">
                <a16:creationId xmlns:a16="http://schemas.microsoft.com/office/drawing/2014/main" id="{85E48778-CD49-C7A3-FC26-90AB04DFE667}"/>
              </a:ext>
            </a:extLst>
          </p:cNvPr>
          <p:cNvSpPr/>
          <p:nvPr/>
        </p:nvSpPr>
        <p:spPr>
          <a:xfrm>
            <a:off x="801190" y="2825701"/>
            <a:ext cx="3168210"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4221947" y="2825701"/>
            <a:ext cx="3168210"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BFD8A-8247-1509-F009-B98803E3F060}"/>
              </a:ext>
            </a:extLst>
          </p:cNvPr>
          <p:cNvSpPr/>
          <p:nvPr/>
        </p:nvSpPr>
        <p:spPr>
          <a:xfrm>
            <a:off x="7642704" y="2825701"/>
            <a:ext cx="3168210"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3598796"/>
            <a:ext cx="2514424" cy="830997"/>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Children, especially young children, are totally dependent on adults. </a:t>
            </a:r>
          </a:p>
        </p:txBody>
      </p:sp>
      <p:sp>
        <p:nvSpPr>
          <p:cNvPr id="15" name="TextBox 14">
            <a:extLst>
              <a:ext uri="{FF2B5EF4-FFF2-40B4-BE49-F238E27FC236}">
                <a16:creationId xmlns:a16="http://schemas.microsoft.com/office/drawing/2014/main" id="{FFAE603E-3379-E3C7-C378-BF176FB25708}"/>
              </a:ext>
            </a:extLst>
          </p:cNvPr>
          <p:cNvSpPr txBox="1"/>
          <p:nvPr/>
        </p:nvSpPr>
        <p:spPr>
          <a:xfrm>
            <a:off x="4474494" y="3475686"/>
            <a:ext cx="2514424" cy="1077218"/>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Depending on age and development, some have limited or no communication skills. </a:t>
            </a:r>
          </a:p>
        </p:txBody>
      </p:sp>
      <p:sp>
        <p:nvSpPr>
          <p:cNvPr id="16" name="TextBox 15">
            <a:extLst>
              <a:ext uri="{FF2B5EF4-FFF2-40B4-BE49-F238E27FC236}">
                <a16:creationId xmlns:a16="http://schemas.microsoft.com/office/drawing/2014/main" id="{75718FAD-BD30-C3EC-5357-CC1989EA5159}"/>
              </a:ext>
            </a:extLst>
          </p:cNvPr>
          <p:cNvSpPr txBox="1"/>
          <p:nvPr/>
        </p:nvSpPr>
        <p:spPr>
          <a:xfrm>
            <a:off x="7881706" y="3352577"/>
            <a:ext cx="2604974" cy="1323439"/>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With proper planning and glucose management, a child with diabetes can and should be allowed to participate in ANY activity. </a:t>
            </a:r>
          </a:p>
        </p:txBody>
      </p:sp>
    </p:spTree>
    <p:extLst>
      <p:ext uri="{BB962C8B-B14F-4D97-AF65-F5344CB8AC3E}">
        <p14:creationId xmlns:p14="http://schemas.microsoft.com/office/powerpoint/2010/main" val="367495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762BA0-104F-EEDD-2F8D-760B69E3AEC6}"/>
              </a:ext>
            </a:extLst>
          </p:cNvPr>
          <p:cNvSpPr/>
          <p:nvPr/>
        </p:nvSpPr>
        <p:spPr>
          <a:xfrm>
            <a:off x="1769045" y="2762712"/>
            <a:ext cx="3925964" cy="274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a:xfrm>
            <a:off x="670106" y="1253016"/>
            <a:ext cx="10059933" cy="840317"/>
          </a:xfrm>
        </p:spPr>
        <p:txBody>
          <a:bodyPr/>
          <a:lstStyle/>
          <a:p>
            <a:r>
              <a:rPr lang="en-US" dirty="0"/>
              <a:t>Diabetes Management</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1918941" y="2762712"/>
            <a:ext cx="3639200" cy="274400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Food</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Not enough insulin or carbs don’t match insulin provided</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Illness, stress, injury</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Side effects from other medications (steroids)</a:t>
            </a:r>
          </a:p>
        </p:txBody>
      </p:sp>
      <p:sp>
        <p:nvSpPr>
          <p:cNvPr id="12" name="Rectangle 11">
            <a:extLst>
              <a:ext uri="{FF2B5EF4-FFF2-40B4-BE49-F238E27FC236}">
                <a16:creationId xmlns:a16="http://schemas.microsoft.com/office/drawing/2014/main" id="{28437ACD-FF0B-7E07-D167-ADBF35212BFD}"/>
              </a:ext>
            </a:extLst>
          </p:cNvPr>
          <p:cNvSpPr/>
          <p:nvPr/>
        </p:nvSpPr>
        <p:spPr>
          <a:xfrm>
            <a:off x="5949247" y="2762712"/>
            <a:ext cx="3925964" cy="274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0">
            <a:extLst>
              <a:ext uri="{FF2B5EF4-FFF2-40B4-BE49-F238E27FC236}">
                <a16:creationId xmlns:a16="http://schemas.microsoft.com/office/drawing/2014/main" id="{36ED0B60-2B9C-064C-875C-A281BF2EA153}"/>
              </a:ext>
            </a:extLst>
          </p:cNvPr>
          <p:cNvSpPr txBox="1">
            <a:spLocks/>
          </p:cNvSpPr>
          <p:nvPr/>
        </p:nvSpPr>
        <p:spPr>
          <a:xfrm>
            <a:off x="6099143" y="2762712"/>
            <a:ext cx="3639200" cy="274400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Too much insulin</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Carbohydrates don’t match insulin given or didn’t finish all carbohydrates after providing insulin</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Exercise or activity *</a:t>
            </a:r>
          </a:p>
        </p:txBody>
      </p:sp>
      <p:grpSp>
        <p:nvGrpSpPr>
          <p:cNvPr id="24" name="Group 23">
            <a:extLst>
              <a:ext uri="{FF2B5EF4-FFF2-40B4-BE49-F238E27FC236}">
                <a16:creationId xmlns:a16="http://schemas.microsoft.com/office/drawing/2014/main" id="{65DFE15C-D201-AB36-ADE5-4A62FF721DF7}"/>
              </a:ext>
            </a:extLst>
          </p:cNvPr>
          <p:cNvGrpSpPr/>
          <p:nvPr/>
        </p:nvGrpSpPr>
        <p:grpSpPr>
          <a:xfrm>
            <a:off x="1077304" y="2755824"/>
            <a:ext cx="530828" cy="2750895"/>
            <a:chOff x="9070377" y="2461184"/>
            <a:chExt cx="530828" cy="2750895"/>
          </a:xfrm>
        </p:grpSpPr>
        <p:sp>
          <p:nvSpPr>
            <p:cNvPr id="18" name="Chevron 17">
              <a:extLst>
                <a:ext uri="{FF2B5EF4-FFF2-40B4-BE49-F238E27FC236}">
                  <a16:creationId xmlns:a16="http://schemas.microsoft.com/office/drawing/2014/main" id="{83F3E90C-469E-9E5C-FE6F-E56DC2179802}"/>
                </a:ext>
              </a:extLst>
            </p:cNvPr>
            <p:cNvSpPr/>
            <p:nvPr/>
          </p:nvSpPr>
          <p:spPr>
            <a:xfrm rot="16200000">
              <a:off x="9027163" y="2504399"/>
              <a:ext cx="617257" cy="53082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9F724C25-C598-DDCB-52E2-3F66931183B2}"/>
                </a:ext>
              </a:extLst>
            </p:cNvPr>
            <p:cNvSpPr/>
            <p:nvPr/>
          </p:nvSpPr>
          <p:spPr>
            <a:xfrm rot="16200000">
              <a:off x="9027162" y="2931127"/>
              <a:ext cx="617257" cy="530827"/>
            </a:xfrm>
            <a:prstGeom prst="chevron">
              <a:avLst/>
            </a:prstGeom>
            <a:solidFill>
              <a:schemeClr val="accent1">
                <a:alpha val="9001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a:extLst>
                <a:ext uri="{FF2B5EF4-FFF2-40B4-BE49-F238E27FC236}">
                  <a16:creationId xmlns:a16="http://schemas.microsoft.com/office/drawing/2014/main" id="{8785B4A3-CD24-6C54-5657-21FFD4B73BCF}"/>
                </a:ext>
              </a:extLst>
            </p:cNvPr>
            <p:cNvSpPr/>
            <p:nvPr/>
          </p:nvSpPr>
          <p:spPr>
            <a:xfrm rot="16200000">
              <a:off x="9027162" y="3357855"/>
              <a:ext cx="617257" cy="530827"/>
            </a:xfrm>
            <a:prstGeom prst="chevron">
              <a:avLst/>
            </a:prstGeom>
            <a:solidFill>
              <a:schemeClr val="accent1">
                <a:alpha val="798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a:extLst>
                <a:ext uri="{FF2B5EF4-FFF2-40B4-BE49-F238E27FC236}">
                  <a16:creationId xmlns:a16="http://schemas.microsoft.com/office/drawing/2014/main" id="{822AB6F2-A39F-9DB3-68F3-0D6243ABC39C}"/>
                </a:ext>
              </a:extLst>
            </p:cNvPr>
            <p:cNvSpPr/>
            <p:nvPr/>
          </p:nvSpPr>
          <p:spPr>
            <a:xfrm rot="16200000">
              <a:off x="9027161" y="3784584"/>
              <a:ext cx="617257" cy="530826"/>
            </a:xfrm>
            <a:prstGeom prst="chevron">
              <a:avLst/>
            </a:prstGeom>
            <a:solidFill>
              <a:schemeClr val="accent1">
                <a:alpha val="69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a:extLst>
                <a:ext uri="{FF2B5EF4-FFF2-40B4-BE49-F238E27FC236}">
                  <a16:creationId xmlns:a16="http://schemas.microsoft.com/office/drawing/2014/main" id="{88230F34-8F13-A969-9062-FE0512BD2900}"/>
                </a:ext>
              </a:extLst>
            </p:cNvPr>
            <p:cNvSpPr/>
            <p:nvPr/>
          </p:nvSpPr>
          <p:spPr>
            <a:xfrm rot="16200000">
              <a:off x="9027162" y="4211311"/>
              <a:ext cx="617257" cy="530827"/>
            </a:xfrm>
            <a:prstGeom prst="chevron">
              <a:avLst/>
            </a:prstGeom>
            <a:solidFill>
              <a:schemeClr val="accent1">
                <a:alpha val="60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a:extLst>
                <a:ext uri="{FF2B5EF4-FFF2-40B4-BE49-F238E27FC236}">
                  <a16:creationId xmlns:a16="http://schemas.microsoft.com/office/drawing/2014/main" id="{A9BA5638-EAB8-13F0-E054-31CECAAB69B3}"/>
                </a:ext>
              </a:extLst>
            </p:cNvPr>
            <p:cNvSpPr/>
            <p:nvPr/>
          </p:nvSpPr>
          <p:spPr>
            <a:xfrm rot="16200000">
              <a:off x="9027163" y="4638037"/>
              <a:ext cx="617257" cy="530827"/>
            </a:xfrm>
            <a:prstGeom prst="chevron">
              <a:avLst/>
            </a:prstGeom>
            <a:solidFill>
              <a:schemeClr val="accent1">
                <a:alpha val="499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a:extLst>
              <a:ext uri="{FF2B5EF4-FFF2-40B4-BE49-F238E27FC236}">
                <a16:creationId xmlns:a16="http://schemas.microsoft.com/office/drawing/2014/main" id="{F05CFA0C-B888-DCEC-1EFE-7FE5BFA631DD}"/>
              </a:ext>
            </a:extLst>
          </p:cNvPr>
          <p:cNvGrpSpPr/>
          <p:nvPr/>
        </p:nvGrpSpPr>
        <p:grpSpPr>
          <a:xfrm rot="10800000">
            <a:off x="9990180" y="2755824"/>
            <a:ext cx="530828" cy="2750895"/>
            <a:chOff x="9070377" y="2461184"/>
            <a:chExt cx="530828" cy="2750895"/>
          </a:xfrm>
        </p:grpSpPr>
        <p:sp>
          <p:nvSpPr>
            <p:cNvPr id="26" name="Chevron 25">
              <a:extLst>
                <a:ext uri="{FF2B5EF4-FFF2-40B4-BE49-F238E27FC236}">
                  <a16:creationId xmlns:a16="http://schemas.microsoft.com/office/drawing/2014/main" id="{C1110877-CB45-F7E5-9878-AB3046942D7E}"/>
                </a:ext>
              </a:extLst>
            </p:cNvPr>
            <p:cNvSpPr/>
            <p:nvPr/>
          </p:nvSpPr>
          <p:spPr>
            <a:xfrm rot="16200000">
              <a:off x="9027163" y="2504399"/>
              <a:ext cx="617257" cy="53082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A1306BEC-665E-3A56-FF1F-38D2C4E151C0}"/>
                </a:ext>
              </a:extLst>
            </p:cNvPr>
            <p:cNvSpPr/>
            <p:nvPr/>
          </p:nvSpPr>
          <p:spPr>
            <a:xfrm rot="16200000">
              <a:off x="9027162" y="2931127"/>
              <a:ext cx="617257" cy="530827"/>
            </a:xfrm>
            <a:prstGeom prst="chevron">
              <a:avLst/>
            </a:prstGeom>
            <a:solidFill>
              <a:schemeClr val="accent1">
                <a:alpha val="9001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a:extLst>
                <a:ext uri="{FF2B5EF4-FFF2-40B4-BE49-F238E27FC236}">
                  <a16:creationId xmlns:a16="http://schemas.microsoft.com/office/drawing/2014/main" id="{434E15D1-7552-E3B5-9F80-743494A39BEF}"/>
                </a:ext>
              </a:extLst>
            </p:cNvPr>
            <p:cNvSpPr/>
            <p:nvPr/>
          </p:nvSpPr>
          <p:spPr>
            <a:xfrm rot="16200000">
              <a:off x="9027162" y="3357855"/>
              <a:ext cx="617257" cy="530827"/>
            </a:xfrm>
            <a:prstGeom prst="chevron">
              <a:avLst/>
            </a:prstGeom>
            <a:solidFill>
              <a:schemeClr val="accent1">
                <a:alpha val="798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a:extLst>
                <a:ext uri="{FF2B5EF4-FFF2-40B4-BE49-F238E27FC236}">
                  <a16:creationId xmlns:a16="http://schemas.microsoft.com/office/drawing/2014/main" id="{0A3A3382-3013-02A0-18EF-F33BF4FF970E}"/>
                </a:ext>
              </a:extLst>
            </p:cNvPr>
            <p:cNvSpPr/>
            <p:nvPr/>
          </p:nvSpPr>
          <p:spPr>
            <a:xfrm rot="16200000">
              <a:off x="9027161" y="3784584"/>
              <a:ext cx="617257" cy="530826"/>
            </a:xfrm>
            <a:prstGeom prst="chevron">
              <a:avLst/>
            </a:prstGeom>
            <a:solidFill>
              <a:schemeClr val="accent1">
                <a:alpha val="69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a:extLst>
                <a:ext uri="{FF2B5EF4-FFF2-40B4-BE49-F238E27FC236}">
                  <a16:creationId xmlns:a16="http://schemas.microsoft.com/office/drawing/2014/main" id="{C9BFFCF7-49CB-46BD-C791-C781BFCE66DF}"/>
                </a:ext>
              </a:extLst>
            </p:cNvPr>
            <p:cNvSpPr/>
            <p:nvPr/>
          </p:nvSpPr>
          <p:spPr>
            <a:xfrm rot="16200000">
              <a:off x="9027162" y="4211311"/>
              <a:ext cx="617257" cy="530827"/>
            </a:xfrm>
            <a:prstGeom prst="chevron">
              <a:avLst/>
            </a:prstGeom>
            <a:solidFill>
              <a:schemeClr val="accent1">
                <a:alpha val="60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a:extLst>
                <a:ext uri="{FF2B5EF4-FFF2-40B4-BE49-F238E27FC236}">
                  <a16:creationId xmlns:a16="http://schemas.microsoft.com/office/drawing/2014/main" id="{D1F2FEDA-79D3-D266-0827-E3B957CDDAF4}"/>
                </a:ext>
              </a:extLst>
            </p:cNvPr>
            <p:cNvSpPr/>
            <p:nvPr/>
          </p:nvSpPr>
          <p:spPr>
            <a:xfrm rot="16200000">
              <a:off x="9027163" y="4638037"/>
              <a:ext cx="617257" cy="530827"/>
            </a:xfrm>
            <a:prstGeom prst="chevron">
              <a:avLst/>
            </a:prstGeom>
            <a:solidFill>
              <a:schemeClr val="accent1">
                <a:alpha val="499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TextBox 33">
            <a:extLst>
              <a:ext uri="{FF2B5EF4-FFF2-40B4-BE49-F238E27FC236}">
                <a16:creationId xmlns:a16="http://schemas.microsoft.com/office/drawing/2014/main" id="{FD684395-FF14-3DFB-1122-FCB04012A759}"/>
              </a:ext>
            </a:extLst>
          </p:cNvPr>
          <p:cNvSpPr txBox="1"/>
          <p:nvPr/>
        </p:nvSpPr>
        <p:spPr>
          <a:xfrm rot="16200000">
            <a:off x="-479369" y="3950052"/>
            <a:ext cx="2744009"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GLUCOSE RAISING</a:t>
            </a:r>
          </a:p>
        </p:txBody>
      </p:sp>
      <p:sp>
        <p:nvSpPr>
          <p:cNvPr id="35" name="TextBox 34">
            <a:extLst>
              <a:ext uri="{FF2B5EF4-FFF2-40B4-BE49-F238E27FC236}">
                <a16:creationId xmlns:a16="http://schemas.microsoft.com/office/drawing/2014/main" id="{9C57A390-786F-C73D-560A-BFE23F57B069}"/>
              </a:ext>
            </a:extLst>
          </p:cNvPr>
          <p:cNvSpPr txBox="1"/>
          <p:nvPr/>
        </p:nvSpPr>
        <p:spPr>
          <a:xfrm rot="5400000">
            <a:off x="9333668" y="3943163"/>
            <a:ext cx="2744009"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GLUCOSE LOWERING</a:t>
            </a:r>
          </a:p>
        </p:txBody>
      </p:sp>
      <p:sp>
        <p:nvSpPr>
          <p:cNvPr id="36" name="TextBox 35">
            <a:extLst>
              <a:ext uri="{FF2B5EF4-FFF2-40B4-BE49-F238E27FC236}">
                <a16:creationId xmlns:a16="http://schemas.microsoft.com/office/drawing/2014/main" id="{DCCF87CA-5FCA-F4D1-F0E4-F40298EDCBE7}"/>
              </a:ext>
            </a:extLst>
          </p:cNvPr>
          <p:cNvSpPr txBox="1"/>
          <p:nvPr/>
        </p:nvSpPr>
        <p:spPr>
          <a:xfrm>
            <a:off x="1769045" y="2223514"/>
            <a:ext cx="8106166" cy="461665"/>
          </a:xfrm>
          <a:prstGeom prst="rect">
            <a:avLst/>
          </a:prstGeom>
          <a:noFill/>
        </p:spPr>
        <p:txBody>
          <a:bodyPr wrap="square" rtlCol="0">
            <a:spAutoFit/>
          </a:bodyPr>
          <a:lstStyle/>
          <a:p>
            <a:pPr algn="ctr"/>
            <a:r>
              <a:rPr lang="en-US" altLang="en-US" sz="2400" b="1" kern="0" dirty="0">
                <a:solidFill>
                  <a:schemeClr val="accent1"/>
                </a:solidFill>
                <a:latin typeface="Arial" panose="020B0604020202020204" pitchFamily="34" charset="0"/>
                <a:cs typeface="Arial" panose="020B0604020202020204" pitchFamily="34" charset="0"/>
              </a:rPr>
              <a:t>CONSTANT JUGGLING 24/7</a:t>
            </a:r>
          </a:p>
        </p:txBody>
      </p:sp>
      <p:sp>
        <p:nvSpPr>
          <p:cNvPr id="37" name="Rectangle 2">
            <a:extLst>
              <a:ext uri="{FF2B5EF4-FFF2-40B4-BE49-F238E27FC236}">
                <a16:creationId xmlns:a16="http://schemas.microsoft.com/office/drawing/2014/main" id="{C39EF9C4-C363-17BF-C2BD-36025F713846}"/>
              </a:ext>
            </a:extLst>
          </p:cNvPr>
          <p:cNvSpPr txBox="1">
            <a:spLocks noChangeArrowheads="1"/>
          </p:cNvSpPr>
          <p:nvPr/>
        </p:nvSpPr>
        <p:spPr bwMode="auto">
          <a:xfrm>
            <a:off x="1769045" y="5584253"/>
            <a:ext cx="8106166" cy="617257"/>
          </a:xfrm>
          <a:prstGeom prst="rect">
            <a:avLst/>
          </a:prstGeom>
          <a:noFill/>
          <a:ln>
            <a:noFill/>
          </a:ln>
        </p:spPr>
        <p:txBody>
          <a:bodyPr anchor="b"/>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a:lstStyle>
          <a:p>
            <a:pPr algn="l" eaLnBrk="1" hangingPunct="1">
              <a:defRPr/>
            </a:pPr>
            <a:r>
              <a:rPr lang="en-US" altLang="en-US" sz="1400" b="0" kern="0" dirty="0">
                <a:solidFill>
                  <a:srgbClr val="000000"/>
                </a:solidFill>
                <a:latin typeface="Arial" panose="020B0604020202020204" pitchFamily="34" charset="0"/>
                <a:cs typeface="Arial" panose="020B0604020202020204" pitchFamily="34" charset="0"/>
              </a:rPr>
              <a:t>* Physical activity generally lowers blood glucose. However, certain activities may raise blood glucose for some students.  </a:t>
            </a:r>
          </a:p>
        </p:txBody>
      </p:sp>
    </p:spTree>
    <p:extLst>
      <p:ext uri="{BB962C8B-B14F-4D97-AF65-F5344CB8AC3E}">
        <p14:creationId xmlns:p14="http://schemas.microsoft.com/office/powerpoint/2010/main" val="191970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Child Care Diabetes Medical Management Plan (DMMP)</a:t>
            </a:r>
          </a:p>
        </p:txBody>
      </p:sp>
      <p:sp>
        <p:nvSpPr>
          <p:cNvPr id="10" name="Rectangle 9">
            <a:extLst>
              <a:ext uri="{FF2B5EF4-FFF2-40B4-BE49-F238E27FC236}">
                <a16:creationId xmlns:a16="http://schemas.microsoft.com/office/drawing/2014/main" id="{85E48778-CD49-C7A3-FC26-90AB04DFE667}"/>
              </a:ext>
            </a:extLst>
          </p:cNvPr>
          <p:cNvSpPr/>
          <p:nvPr/>
        </p:nvSpPr>
        <p:spPr>
          <a:xfrm>
            <a:off x="801190" y="2825701"/>
            <a:ext cx="3168210"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4221947" y="2825701"/>
            <a:ext cx="3168210"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BFD8A-8247-1509-F009-B98803E3F060}"/>
              </a:ext>
            </a:extLst>
          </p:cNvPr>
          <p:cNvSpPr/>
          <p:nvPr/>
        </p:nvSpPr>
        <p:spPr>
          <a:xfrm>
            <a:off x="7642704" y="2825701"/>
            <a:ext cx="3168210"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3552630"/>
            <a:ext cx="2514424" cy="923330"/>
          </a:xfrm>
          <a:prstGeom prst="rect">
            <a:avLst/>
          </a:prstGeom>
          <a:noFill/>
        </p:spPr>
        <p:txBody>
          <a:bodyPr wrap="square" rtlCol="0" anchor="ctr">
            <a:spAutoFit/>
          </a:bodyPr>
          <a:lstStyle/>
          <a:p>
            <a:pPr lvl="0" rtl="0"/>
            <a:r>
              <a:rPr lang="en-US" dirty="0">
                <a:solidFill>
                  <a:schemeClr val="bg1"/>
                </a:solidFill>
                <a:latin typeface="Arial" panose="020B0604020202020204" pitchFamily="34" charset="0"/>
                <a:cs typeface="Arial" panose="020B0604020202020204" pitchFamily="34" charset="0"/>
              </a:rPr>
              <a:t>Developed with input from the parent/guardian</a:t>
            </a:r>
          </a:p>
        </p:txBody>
      </p:sp>
      <p:sp>
        <p:nvSpPr>
          <p:cNvPr id="15" name="TextBox 14">
            <a:extLst>
              <a:ext uri="{FF2B5EF4-FFF2-40B4-BE49-F238E27FC236}">
                <a16:creationId xmlns:a16="http://schemas.microsoft.com/office/drawing/2014/main" id="{FFAE603E-3379-E3C7-C378-BF176FB25708}"/>
              </a:ext>
            </a:extLst>
          </p:cNvPr>
          <p:cNvSpPr txBox="1"/>
          <p:nvPr/>
        </p:nvSpPr>
        <p:spPr>
          <a:xfrm>
            <a:off x="4474494" y="3552630"/>
            <a:ext cx="2514424" cy="923330"/>
          </a:xfrm>
          <a:prstGeom prst="rect">
            <a:avLst/>
          </a:prstGeom>
          <a:noFill/>
        </p:spPr>
        <p:txBody>
          <a:bodyPr wrap="square" rtlCol="0" anchor="ctr">
            <a:spAutoFit/>
          </a:bodyPr>
          <a:lstStyle/>
          <a:p>
            <a:pPr lvl="0" rtl="0"/>
            <a:r>
              <a:rPr lang="en-US" dirty="0">
                <a:solidFill>
                  <a:schemeClr val="bg1"/>
                </a:solidFill>
                <a:latin typeface="Arial" panose="020B0604020202020204" pitchFamily="34" charset="0"/>
                <a:cs typeface="Arial" panose="020B0604020202020204" pitchFamily="34" charset="0"/>
              </a:rPr>
              <a:t>Based on the DMMP or medical/physician’s orders</a:t>
            </a:r>
          </a:p>
        </p:txBody>
      </p:sp>
      <p:sp>
        <p:nvSpPr>
          <p:cNvPr id="16" name="TextBox 15">
            <a:extLst>
              <a:ext uri="{FF2B5EF4-FFF2-40B4-BE49-F238E27FC236}">
                <a16:creationId xmlns:a16="http://schemas.microsoft.com/office/drawing/2014/main" id="{75718FAD-BD30-C3EC-5357-CC1989EA5159}"/>
              </a:ext>
            </a:extLst>
          </p:cNvPr>
          <p:cNvSpPr txBox="1"/>
          <p:nvPr/>
        </p:nvSpPr>
        <p:spPr>
          <a:xfrm>
            <a:off x="7881706" y="3275632"/>
            <a:ext cx="2604974" cy="1477328"/>
          </a:xfrm>
          <a:prstGeom prst="rect">
            <a:avLst/>
          </a:prstGeom>
          <a:noFill/>
        </p:spPr>
        <p:txBody>
          <a:bodyPr wrap="square" rtlCol="0" anchor="ctr">
            <a:spAutoFit/>
          </a:bodyPr>
          <a:lstStyle/>
          <a:p>
            <a:pPr lvl="0" rtl="0"/>
            <a:r>
              <a:rPr lang="en-US" dirty="0">
                <a:solidFill>
                  <a:schemeClr val="bg1"/>
                </a:solidFill>
                <a:latin typeface="Arial" panose="020B0604020202020204" pitchFamily="34" charset="0"/>
                <a:cs typeface="Arial" panose="020B0604020202020204" pitchFamily="34" charset="0"/>
              </a:rPr>
              <a:t>Communicates the diabetes management strategies for the student in the daycare setting</a:t>
            </a:r>
          </a:p>
        </p:txBody>
      </p:sp>
    </p:spTree>
    <p:extLst>
      <p:ext uri="{BB962C8B-B14F-4D97-AF65-F5344CB8AC3E}">
        <p14:creationId xmlns:p14="http://schemas.microsoft.com/office/powerpoint/2010/main" val="1603641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98897" y="2657511"/>
            <a:ext cx="4658627" cy="3134191"/>
          </a:xfrm>
        </p:spPr>
        <p:txBody>
          <a:bodyPr/>
          <a:lstStyle/>
          <a:p>
            <a:pPr marL="0" indent="0">
              <a:buNone/>
            </a:pPr>
            <a:r>
              <a:rPr lang="en-US" sz="1400" b="1" dirty="0">
                <a:solidFill>
                  <a:schemeClr val="accent1"/>
                </a:solidFill>
              </a:rPr>
              <a:t>BLOOD GLUCOSE/CGM MONITORING</a:t>
            </a:r>
            <a:br>
              <a:rPr lang="en-US" sz="1400" b="1" dirty="0">
                <a:solidFill>
                  <a:schemeClr val="accent1"/>
                </a:solidFill>
              </a:rPr>
            </a:br>
            <a:r>
              <a:rPr lang="en-US" sz="1400" dirty="0"/>
              <a:t>Before food intake and physical activity and when low or high blood glucose (blood sugar) is suspected. Equipment includes blood glucose meter, lancet, lancing device, test strips, continuous glucose monitor CGM (if used).</a:t>
            </a:r>
          </a:p>
          <a:p>
            <a:pPr marL="0" indent="0">
              <a:buNone/>
            </a:pPr>
            <a:r>
              <a:rPr lang="en-US" sz="1400" b="1" dirty="0">
                <a:solidFill>
                  <a:schemeClr val="accent1"/>
                </a:solidFill>
              </a:rPr>
              <a:t>INSULIN ADMINISTRATION</a:t>
            </a:r>
            <a:br>
              <a:rPr lang="en-US" sz="1400" dirty="0"/>
            </a:br>
            <a:r>
              <a:rPr lang="en-US" sz="1400" dirty="0"/>
              <a:t>Before or after food intake and to treat high blood glucose (hyperglycemia). Equipment includes insulin and delivery device (pump, pen, syringe).</a:t>
            </a:r>
          </a:p>
          <a:p>
            <a:pPr marL="0" indent="0">
              <a:buNone/>
            </a:pPr>
            <a:r>
              <a:rPr lang="en-US" sz="1400" b="1" dirty="0">
                <a:solidFill>
                  <a:schemeClr val="accent1"/>
                </a:solidFill>
              </a:rPr>
              <a:t>FOOD INTAKE SCHEDULING AND MONITORING</a:t>
            </a:r>
            <a:br>
              <a:rPr lang="en-US" sz="1400" dirty="0"/>
            </a:br>
            <a:r>
              <a:rPr lang="en-US" sz="1400" dirty="0"/>
              <a:t>Snacks and meals provided and/or monitored to ensure food consumption is in accordance with insulin dosing. Equipment includes food, carbohydrate information.</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Needed Diabetes Care</a:t>
            </a:r>
          </a:p>
        </p:txBody>
      </p:sp>
      <p:sp>
        <p:nvSpPr>
          <p:cNvPr id="5" name="Text Placeholder 1">
            <a:extLst>
              <a:ext uri="{FF2B5EF4-FFF2-40B4-BE49-F238E27FC236}">
                <a16:creationId xmlns:a16="http://schemas.microsoft.com/office/drawing/2014/main" id="{9F382D09-EA2E-3F0E-EE3D-4F806B50E940}"/>
              </a:ext>
            </a:extLst>
          </p:cNvPr>
          <p:cNvSpPr txBox="1">
            <a:spLocks/>
          </p:cNvSpPr>
          <p:nvPr/>
        </p:nvSpPr>
        <p:spPr>
          <a:xfrm>
            <a:off x="5823284" y="2657511"/>
            <a:ext cx="4658627" cy="3134191"/>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Wingdings" pitchFamily="2" charset="2"/>
              <a:buNone/>
            </a:pPr>
            <a:r>
              <a:rPr lang="en-US" sz="1400" b="1" dirty="0">
                <a:solidFill>
                  <a:schemeClr val="accent1"/>
                </a:solidFill>
              </a:rPr>
              <a:t>HYPOGLYCEMIA TREATMENT</a:t>
            </a:r>
            <a:br>
              <a:rPr lang="en-US" sz="1400" dirty="0"/>
            </a:br>
            <a:r>
              <a:rPr lang="en-US" sz="1400" dirty="0"/>
              <a:t>Awareness that unusual behaviors after physical activity or insulin may signify hypoglycemia (low blood glucose). Equipment includes quick-acting carbohydrates and glucagon.</a:t>
            </a:r>
          </a:p>
          <a:p>
            <a:pPr marL="0" indent="0">
              <a:buFont typeface="Wingdings" pitchFamily="2" charset="2"/>
              <a:buNone/>
            </a:pPr>
            <a:r>
              <a:rPr lang="en-US" sz="1400" b="1" dirty="0">
                <a:solidFill>
                  <a:schemeClr val="accent1"/>
                </a:solidFill>
              </a:rPr>
              <a:t>HYPERGLYCEMIA TREATMENT</a:t>
            </a:r>
            <a:br>
              <a:rPr lang="en-US" sz="1400" dirty="0"/>
            </a:br>
            <a:r>
              <a:rPr lang="en-US" sz="1400" dirty="0"/>
              <a:t>Awareness that increased urination or drinking may signify hyperglycemia.  Equipment includes water or other non-carbohydrate-containing liquid, insulin.</a:t>
            </a:r>
          </a:p>
          <a:p>
            <a:pPr marL="0" indent="0">
              <a:buFont typeface="Wingdings" pitchFamily="2" charset="2"/>
              <a:buNone/>
            </a:pPr>
            <a:r>
              <a:rPr lang="en-US" sz="1400" b="1" dirty="0">
                <a:solidFill>
                  <a:schemeClr val="accent1"/>
                </a:solidFill>
              </a:rPr>
              <a:t>KETONE MONITORING</a:t>
            </a:r>
            <a:br>
              <a:rPr lang="en-US" sz="1400" dirty="0"/>
            </a:br>
            <a:r>
              <a:rPr lang="en-US" sz="1400" dirty="0"/>
              <a:t>Check ketones if repeated blood glucose tests show above target range or if the child is ill. Equipment includes urine or blood ketone strips, ketone monitor.</a:t>
            </a:r>
          </a:p>
        </p:txBody>
      </p:sp>
    </p:spTree>
    <p:extLst>
      <p:ext uri="{BB962C8B-B14F-4D97-AF65-F5344CB8AC3E}">
        <p14:creationId xmlns:p14="http://schemas.microsoft.com/office/powerpoint/2010/main" val="93726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Hypoglycemia: </a:t>
            </a:r>
            <a:br>
              <a:rPr lang="en-US" dirty="0"/>
            </a:br>
            <a:r>
              <a:rPr lang="en-US" dirty="0"/>
              <a:t>Glucose &lt;70 mg/dL</a:t>
            </a:r>
          </a:p>
          <a:p>
            <a:endParaRPr lang="en-US" dirty="0"/>
          </a:p>
        </p:txBody>
      </p:sp>
      <p:sp>
        <p:nvSpPr>
          <p:cNvPr id="4" name="Rectangle 3">
            <a:extLst>
              <a:ext uri="{FF2B5EF4-FFF2-40B4-BE49-F238E27FC236}">
                <a16:creationId xmlns:a16="http://schemas.microsoft.com/office/drawing/2014/main" id="{8FF2C907-DBEF-45E9-576C-AD3E43960C34}"/>
              </a:ext>
            </a:extLst>
          </p:cNvPr>
          <p:cNvSpPr/>
          <p:nvPr/>
        </p:nvSpPr>
        <p:spPr>
          <a:xfrm>
            <a:off x="759118" y="2690235"/>
            <a:ext cx="5020010"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913781"/>
            <a:ext cx="4642310"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Mild to Moderate Symptoms</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355349"/>
            <a:ext cx="45181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3" y="3412684"/>
            <a:ext cx="2253608" cy="2192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Extreme Hunger</a:t>
            </a:r>
          </a:p>
          <a:p>
            <a:pPr marL="285750" indent="-285750">
              <a:lnSpc>
                <a:spcPct val="100000"/>
              </a:lnSpc>
              <a:spcBef>
                <a:spcPts val="0"/>
              </a:spcBef>
              <a:buFont typeface="Wingdings" pitchFamily="2" charset="2"/>
              <a:buChar char="§"/>
            </a:pPr>
            <a:r>
              <a:rPr lang="en-US" sz="1400" b="0" dirty="0"/>
              <a:t>Shakiness</a:t>
            </a:r>
          </a:p>
          <a:p>
            <a:pPr marL="285750" indent="-285750">
              <a:lnSpc>
                <a:spcPct val="100000"/>
              </a:lnSpc>
              <a:spcBef>
                <a:spcPts val="0"/>
              </a:spcBef>
              <a:buFont typeface="Wingdings" pitchFamily="2" charset="2"/>
              <a:buChar char="§"/>
            </a:pPr>
            <a:r>
              <a:rPr lang="en-US" sz="1400" b="0" dirty="0"/>
              <a:t>Weakness</a:t>
            </a:r>
          </a:p>
          <a:p>
            <a:pPr marL="285750" indent="-285750">
              <a:lnSpc>
                <a:spcPct val="100000"/>
              </a:lnSpc>
              <a:spcBef>
                <a:spcPts val="0"/>
              </a:spcBef>
              <a:buFont typeface="Wingdings" pitchFamily="2" charset="2"/>
              <a:buChar char="§"/>
            </a:pPr>
            <a:r>
              <a:rPr lang="en-US" sz="1400" b="0" dirty="0"/>
              <a:t>Paleness</a:t>
            </a:r>
          </a:p>
          <a:p>
            <a:pPr marL="285750" indent="-285750">
              <a:lnSpc>
                <a:spcPct val="100000"/>
              </a:lnSpc>
              <a:spcBef>
                <a:spcPts val="0"/>
              </a:spcBef>
              <a:buFont typeface="Wingdings" pitchFamily="2" charset="2"/>
              <a:buChar char="§"/>
            </a:pPr>
            <a:r>
              <a:rPr lang="en-US" sz="1400" b="0" dirty="0"/>
              <a:t>Dizzy or lightheaded</a:t>
            </a:r>
          </a:p>
          <a:p>
            <a:pPr marL="285750" indent="-285750">
              <a:lnSpc>
                <a:spcPct val="100000"/>
              </a:lnSpc>
              <a:spcBef>
                <a:spcPts val="0"/>
              </a:spcBef>
              <a:buFont typeface="Wingdings" pitchFamily="2" charset="2"/>
              <a:buChar char="§"/>
            </a:pPr>
            <a:r>
              <a:rPr lang="en-US" sz="1400" b="0" dirty="0"/>
              <a:t>Increased heart rate</a:t>
            </a:r>
          </a:p>
          <a:p>
            <a:pPr marL="285750" indent="-285750">
              <a:lnSpc>
                <a:spcPct val="100000"/>
              </a:lnSpc>
              <a:spcBef>
                <a:spcPts val="0"/>
              </a:spcBef>
              <a:buFont typeface="Wingdings" pitchFamily="2" charset="2"/>
              <a:buChar char="§"/>
            </a:pPr>
            <a:r>
              <a:rPr lang="en-US" sz="1400" b="0" dirty="0"/>
              <a:t>Yawning</a:t>
            </a:r>
          </a:p>
          <a:p>
            <a:pPr marL="285750" indent="-285750">
              <a:lnSpc>
                <a:spcPct val="100000"/>
              </a:lnSpc>
              <a:spcBef>
                <a:spcPts val="0"/>
              </a:spcBef>
              <a:buFont typeface="Wingdings" pitchFamily="2" charset="2"/>
              <a:buChar char="§"/>
            </a:pPr>
            <a:r>
              <a:rPr lang="en-US" sz="1400" b="0" dirty="0"/>
              <a:t>Irritability/frustration</a:t>
            </a:r>
          </a:p>
          <a:p>
            <a:pPr marL="285750" indent="-285750">
              <a:lnSpc>
                <a:spcPct val="100000"/>
              </a:lnSpc>
              <a:spcBef>
                <a:spcPts val="0"/>
              </a:spcBef>
              <a:buFont typeface="Wingdings" pitchFamily="2" charset="2"/>
              <a:buChar char="§"/>
            </a:pPr>
            <a:r>
              <a:rPr lang="en-US" sz="1400" b="0" dirty="0"/>
              <a:t>Extreme tiredness/fatigue</a:t>
            </a:r>
          </a:p>
          <a:p>
            <a:pPr marL="285750" indent="-285750">
              <a:lnSpc>
                <a:spcPct val="100000"/>
              </a:lnSpc>
              <a:spcBef>
                <a:spcPts val="0"/>
              </a:spcBef>
              <a:buFont typeface="Wingdings" pitchFamily="2" charset="2"/>
              <a:buChar char="§"/>
            </a:pPr>
            <a:endParaRPr lang="en-US" sz="1400" b="0" dirty="0"/>
          </a:p>
        </p:txBody>
      </p:sp>
      <p:sp>
        <p:nvSpPr>
          <p:cNvPr id="26" name="Rectangle 25">
            <a:extLst>
              <a:ext uri="{FF2B5EF4-FFF2-40B4-BE49-F238E27FC236}">
                <a16:creationId xmlns:a16="http://schemas.microsoft.com/office/drawing/2014/main" id="{ADCFA92E-642C-3083-FF7B-040A983FBBD2}"/>
              </a:ext>
            </a:extLst>
          </p:cNvPr>
          <p:cNvSpPr/>
          <p:nvPr/>
        </p:nvSpPr>
        <p:spPr>
          <a:xfrm>
            <a:off x="6096000" y="2690235"/>
            <a:ext cx="5020010"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6262252"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Severe Symptoms</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a:off x="6284782" y="3355349"/>
            <a:ext cx="45864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6269834"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Inability to eat or drink</a:t>
            </a:r>
          </a:p>
          <a:p>
            <a:pPr marL="285750" indent="-285750">
              <a:lnSpc>
                <a:spcPct val="100000"/>
              </a:lnSpc>
              <a:spcBef>
                <a:spcPts val="0"/>
              </a:spcBef>
              <a:buFont typeface="Wingdings" pitchFamily="2" charset="2"/>
              <a:buChar char="§"/>
            </a:pPr>
            <a:r>
              <a:rPr lang="en-US" sz="1400" b="0" dirty="0"/>
              <a:t>Unconscious</a:t>
            </a:r>
          </a:p>
          <a:p>
            <a:pPr marL="285750" indent="-285750">
              <a:lnSpc>
                <a:spcPct val="100000"/>
              </a:lnSpc>
              <a:spcBef>
                <a:spcPts val="0"/>
              </a:spcBef>
              <a:buFont typeface="Wingdings" pitchFamily="2" charset="2"/>
              <a:buChar char="§"/>
            </a:pPr>
            <a:r>
              <a:rPr lang="en-US" sz="1400" b="0" dirty="0"/>
              <a:t>Unresponsive</a:t>
            </a:r>
          </a:p>
          <a:p>
            <a:pPr marL="285750" indent="-285750">
              <a:lnSpc>
                <a:spcPct val="100000"/>
              </a:lnSpc>
              <a:spcBef>
                <a:spcPts val="0"/>
              </a:spcBef>
              <a:buFont typeface="Wingdings" pitchFamily="2" charset="2"/>
              <a:buChar char="§"/>
            </a:pPr>
            <a:r>
              <a:rPr lang="en-US" sz="1400" b="0" dirty="0"/>
              <a:t>Seizure activity or convulsions (jerking movements)</a:t>
            </a:r>
          </a:p>
        </p:txBody>
      </p:sp>
      <p:sp>
        <p:nvSpPr>
          <p:cNvPr id="6" name="Text Placeholder 4">
            <a:extLst>
              <a:ext uri="{FF2B5EF4-FFF2-40B4-BE49-F238E27FC236}">
                <a16:creationId xmlns:a16="http://schemas.microsoft.com/office/drawing/2014/main" id="{F86F820A-D589-3049-18D0-7C6D3BCF71EB}"/>
              </a:ext>
            </a:extLst>
          </p:cNvPr>
          <p:cNvSpPr txBox="1">
            <a:spLocks/>
          </p:cNvSpPr>
          <p:nvPr/>
        </p:nvSpPr>
        <p:spPr>
          <a:xfrm>
            <a:off x="3269124" y="3412684"/>
            <a:ext cx="2253608" cy="2192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Sleepiness</a:t>
            </a:r>
          </a:p>
          <a:p>
            <a:pPr marL="285750" indent="-285750">
              <a:lnSpc>
                <a:spcPct val="100000"/>
              </a:lnSpc>
              <a:spcBef>
                <a:spcPts val="0"/>
              </a:spcBef>
              <a:buFont typeface="Wingdings" pitchFamily="2" charset="2"/>
              <a:buChar char="§"/>
            </a:pPr>
            <a:r>
              <a:rPr lang="en-US" sz="1400" b="0" dirty="0"/>
              <a:t>Changed behavior</a:t>
            </a:r>
          </a:p>
          <a:p>
            <a:pPr marL="285750" indent="-285750">
              <a:lnSpc>
                <a:spcPct val="100000"/>
              </a:lnSpc>
              <a:spcBef>
                <a:spcPts val="0"/>
              </a:spcBef>
              <a:buFont typeface="Wingdings" pitchFamily="2" charset="2"/>
              <a:buChar char="§"/>
            </a:pPr>
            <a:r>
              <a:rPr lang="en-US" sz="1400" b="0" dirty="0"/>
              <a:t>Sweating</a:t>
            </a:r>
          </a:p>
          <a:p>
            <a:pPr marL="285750" indent="-285750">
              <a:lnSpc>
                <a:spcPct val="100000"/>
              </a:lnSpc>
              <a:spcBef>
                <a:spcPts val="0"/>
              </a:spcBef>
              <a:buFont typeface="Wingdings" pitchFamily="2" charset="2"/>
              <a:buChar char="§"/>
            </a:pPr>
            <a:r>
              <a:rPr lang="en-US" sz="1400" b="0" dirty="0"/>
              <a:t>Anxiety</a:t>
            </a:r>
          </a:p>
          <a:p>
            <a:pPr marL="285750" indent="-285750">
              <a:lnSpc>
                <a:spcPct val="100000"/>
              </a:lnSpc>
              <a:spcBef>
                <a:spcPts val="0"/>
              </a:spcBef>
              <a:buFont typeface="Wingdings" pitchFamily="2" charset="2"/>
              <a:buChar char="§"/>
            </a:pPr>
            <a:r>
              <a:rPr lang="en-US" sz="1400" b="0" dirty="0"/>
              <a:t>Dilated pupils</a:t>
            </a:r>
          </a:p>
          <a:p>
            <a:pPr marL="285750" indent="-285750">
              <a:lnSpc>
                <a:spcPct val="100000"/>
              </a:lnSpc>
              <a:spcBef>
                <a:spcPts val="0"/>
              </a:spcBef>
              <a:buFont typeface="Wingdings" pitchFamily="2" charset="2"/>
              <a:buChar char="§"/>
            </a:pPr>
            <a:r>
              <a:rPr lang="en-US" sz="1400" b="0" dirty="0"/>
              <a:t>Restlessness</a:t>
            </a:r>
          </a:p>
          <a:p>
            <a:pPr marL="285750" indent="-285750">
              <a:lnSpc>
                <a:spcPct val="100000"/>
              </a:lnSpc>
              <a:spcBef>
                <a:spcPts val="0"/>
              </a:spcBef>
              <a:buFont typeface="Wingdings" pitchFamily="2" charset="2"/>
              <a:buChar char="§"/>
            </a:pPr>
            <a:r>
              <a:rPr lang="en-US" sz="1400" b="0" dirty="0"/>
              <a:t>Confusion</a:t>
            </a:r>
          </a:p>
          <a:p>
            <a:pPr marL="285750" indent="-285750">
              <a:lnSpc>
                <a:spcPct val="100000"/>
              </a:lnSpc>
              <a:spcBef>
                <a:spcPts val="0"/>
              </a:spcBef>
              <a:buFont typeface="Wingdings" pitchFamily="2" charset="2"/>
              <a:buChar char="§"/>
            </a:pPr>
            <a:r>
              <a:rPr lang="en-US" sz="1400" b="0" dirty="0"/>
              <a:t>Sudden crying</a:t>
            </a:r>
          </a:p>
        </p:txBody>
      </p:sp>
    </p:spTree>
    <p:extLst>
      <p:ext uri="{BB962C8B-B14F-4D97-AF65-F5344CB8AC3E}">
        <p14:creationId xmlns:p14="http://schemas.microsoft.com/office/powerpoint/2010/main" val="186848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98897" y="2136613"/>
            <a:ext cx="8864867" cy="412948"/>
          </a:xfrm>
        </p:spPr>
        <p:txBody>
          <a:bodyPr/>
          <a:lstStyle/>
          <a:p>
            <a:pPr marL="0" indent="0">
              <a:buNone/>
            </a:pPr>
            <a:r>
              <a:rPr lang="en-US" sz="1870" b="1" dirty="0">
                <a:solidFill>
                  <a:schemeClr val="accent1"/>
                </a:solidFill>
              </a:rPr>
              <a:t>If a child should become unconscious, or can’t eat, drink, or swallow…</a:t>
            </a:r>
          </a:p>
          <a:p>
            <a:pPr marL="0" indent="0">
              <a:buNone/>
            </a:pPr>
            <a:endParaRPr lang="en-US" sz="1400" b="1" dirty="0">
              <a:solidFill>
                <a:schemeClr val="accent1"/>
              </a:solidFill>
            </a:endParaRP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Severe Low Blood Glucose &lt;54 mg/dL </a:t>
            </a:r>
          </a:p>
        </p:txBody>
      </p:sp>
      <p:sp>
        <p:nvSpPr>
          <p:cNvPr id="5" name="Text Placeholder 1">
            <a:extLst>
              <a:ext uri="{FF2B5EF4-FFF2-40B4-BE49-F238E27FC236}">
                <a16:creationId xmlns:a16="http://schemas.microsoft.com/office/drawing/2014/main" id="{9F382D09-EA2E-3F0E-EE3D-4F806B50E940}"/>
              </a:ext>
            </a:extLst>
          </p:cNvPr>
          <p:cNvSpPr txBox="1">
            <a:spLocks/>
          </p:cNvSpPr>
          <p:nvPr/>
        </p:nvSpPr>
        <p:spPr>
          <a:xfrm>
            <a:off x="798897" y="2657510"/>
            <a:ext cx="9452008" cy="287771"/>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buFont typeface="+mj-lt"/>
              <a:buAutoNum type="arabicPeriod"/>
            </a:pPr>
            <a:r>
              <a:rPr lang="en-US" sz="1870" b="1" dirty="0"/>
              <a:t>A glucagon emergency kit should be given without delay</a:t>
            </a:r>
            <a:endParaRPr lang="en-US" sz="1870" dirty="0"/>
          </a:p>
        </p:txBody>
      </p:sp>
      <p:sp>
        <p:nvSpPr>
          <p:cNvPr id="6" name="Text Placeholder 1">
            <a:extLst>
              <a:ext uri="{FF2B5EF4-FFF2-40B4-BE49-F238E27FC236}">
                <a16:creationId xmlns:a16="http://schemas.microsoft.com/office/drawing/2014/main" id="{6E5C401B-1EBF-965A-C82E-461EE1994F14}"/>
              </a:ext>
            </a:extLst>
          </p:cNvPr>
          <p:cNvSpPr txBox="1">
            <a:spLocks/>
          </p:cNvSpPr>
          <p:nvPr/>
        </p:nvSpPr>
        <p:spPr>
          <a:xfrm>
            <a:off x="798897" y="5488871"/>
            <a:ext cx="9452008" cy="74225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457200">
              <a:buFont typeface="+mj-lt"/>
              <a:buAutoNum type="arabicPeriod" startAt="2"/>
            </a:pPr>
            <a:r>
              <a:rPr lang="en-US" sz="1870" b="1" dirty="0"/>
              <a:t>EMS/911 and parents should be called immediately medication administration</a:t>
            </a:r>
          </a:p>
          <a:p>
            <a:pPr marL="342900" indent="-342900">
              <a:buFont typeface="+mj-lt"/>
              <a:buAutoNum type="arabicPeriod" startAt="2"/>
            </a:pPr>
            <a:endParaRPr lang="en-US" sz="1870" b="1" dirty="0"/>
          </a:p>
        </p:txBody>
      </p:sp>
      <p:pic>
        <p:nvPicPr>
          <p:cNvPr id="7" name="Picture 2" descr="Baqsimi Nasal Powder: Uses, Instructions, Side Effects">
            <a:extLst>
              <a:ext uri="{FF2B5EF4-FFF2-40B4-BE49-F238E27FC236}">
                <a16:creationId xmlns:a16="http://schemas.microsoft.com/office/drawing/2014/main" id="{81FDAAED-D79D-289F-60B7-0D4895D78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983" y="3233052"/>
            <a:ext cx="1559780" cy="1906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voke HypoPen® (glucagon injection): For Very Low Blood Sugar">
            <a:extLst>
              <a:ext uri="{FF2B5EF4-FFF2-40B4-BE49-F238E27FC236}">
                <a16:creationId xmlns:a16="http://schemas.microsoft.com/office/drawing/2014/main" id="{F0A78F42-1827-EE9B-314D-B614B6F4E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795" y="3428486"/>
            <a:ext cx="2590800" cy="15567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4F52AC86-12BA-DFD6-7CD5-8F4AEB727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46" y="3498354"/>
            <a:ext cx="2291648" cy="13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9375"/>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1559</TotalTime>
  <Words>2547</Words>
  <Application>Microsoft Office PowerPoint</Application>
  <PresentationFormat>Widescreen</PresentationFormat>
  <Paragraphs>283</Paragraphs>
  <Slides>17</Slides>
  <Notes>17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Arial</vt:lpstr>
      <vt:lpstr>Arial Black</vt:lpstr>
      <vt:lpstr>Arial Regular</vt:lpstr>
      <vt:lpstr>Calibri</vt:lpstr>
      <vt:lpstr>Wingdings</vt:lpstr>
      <vt:lpstr>4_Custom Design</vt:lpstr>
      <vt:lpstr>Custom Design</vt:lpstr>
      <vt:lpstr>2_Custom Design</vt:lpstr>
      <vt:lpstr>5_Custom Design</vt:lpstr>
      <vt:lpstr>6_Custom Design</vt:lpstr>
      <vt:lpstr> CHILD CARE</vt:lpstr>
      <vt:lpstr>Optimal Student Health  and Learning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14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34</cp:revision>
  <dcterms:created xsi:type="dcterms:W3CDTF">2022-11-30T20:13:39Z</dcterms:created>
  <dcterms:modified xsi:type="dcterms:W3CDTF">2023-01-25T18:04:41Z</dcterms:modified>
</cp:coreProperties>
</file>