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66" r:id="rId2"/>
    <p:sldMasterId id="2147483672" r:id="rId3"/>
    <p:sldMasterId id="2147483693" r:id="rId4"/>
    <p:sldMasterId id="2147483686" r:id="rId5"/>
  </p:sldMasterIdLst>
  <p:notesMasterIdLst>
    <p:notesMasterId r:id="rId19"/>
  </p:notesMasterIdLst>
  <p:sldIdLst>
    <p:sldId id="264" r:id="rId6"/>
    <p:sldId id="258" r:id="rId7"/>
    <p:sldId id="325" r:id="rId8"/>
    <p:sldId id="261" r:id="rId9"/>
    <p:sldId id="263"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18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43"/>
    <p:restoredTop sz="96868"/>
  </p:normalViewPr>
  <p:slideViewPr>
    <p:cSldViewPr snapToGrid="0">
      <p:cViewPr varScale="1">
        <p:scale>
          <a:sx n="67" d="100"/>
          <a:sy n="67" d="100"/>
        </p:scale>
        <p:origin x="840" y="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61DF34-EDC2-C641-B753-9F1243C1094A}"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846EA-692C-5749-8B3B-0EE8E95BA0D9}" type="slidenum">
              <a:rPr lang="en-US" smtClean="0"/>
              <a:t>‹#›</a:t>
            </a:fld>
            <a:endParaRPr lang="en-US"/>
          </a:p>
        </p:txBody>
      </p:sp>
    </p:spTree>
    <p:extLst>
      <p:ext uri="{BB962C8B-B14F-4D97-AF65-F5344CB8AC3E}">
        <p14:creationId xmlns:p14="http://schemas.microsoft.com/office/powerpoint/2010/main" val="3562163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000" b="1" dirty="0">
                <a:latin typeface="Arial" panose="020B0604020202020204" pitchFamily="34" charset="0"/>
                <a:cs typeface="Arial" panose="020B0604020202020204" pitchFamily="34" charset="0"/>
              </a:rPr>
              <a:t>The American Diabetes Association’s (“ADA”) </a:t>
            </a:r>
            <a:r>
              <a:rPr lang="en-US" altLang="en-US" sz="1000" b="1" i="1" dirty="0">
                <a:latin typeface="Arial" panose="020B0604020202020204" pitchFamily="34" charset="0"/>
                <a:cs typeface="Arial" panose="020B0604020202020204" pitchFamily="34" charset="0"/>
              </a:rPr>
              <a:t>Diabetes Care Tasks at School: What Key Personnel</a:t>
            </a:r>
            <a:r>
              <a:rPr lang="en-US" altLang="en-US" sz="1000" b="1" dirty="0">
                <a:latin typeface="Arial" panose="020B0604020202020204" pitchFamily="34" charset="0"/>
                <a:cs typeface="Arial" panose="020B0604020202020204" pitchFamily="34" charset="0"/>
              </a:rPr>
              <a:t> </a:t>
            </a:r>
            <a:r>
              <a:rPr lang="en-US" altLang="en-US" sz="1000" b="1" i="1" dirty="0">
                <a:latin typeface="Arial" panose="020B0604020202020204" pitchFamily="34" charset="0"/>
                <a:cs typeface="Arial" panose="020B0604020202020204" pitchFamily="34" charset="0"/>
              </a:rPr>
              <a:t>Need to Know </a:t>
            </a:r>
            <a:r>
              <a:rPr lang="en-US" altLang="en-US" sz="1000" dirty="0">
                <a:latin typeface="Arial" panose="020B0604020202020204" pitchFamily="34" charset="0"/>
                <a:cs typeface="Arial" panose="020B0604020202020204" pitchFamily="34" charset="0"/>
              </a:rPr>
              <a:t>is a training curriculum consisting of PowerPoint modules, some with corresponding video segments, pre-/post-tests and other helpful resources.</a:t>
            </a:r>
          </a:p>
          <a:p>
            <a:pPr>
              <a:lnSpc>
                <a:spcPct val="90000"/>
              </a:lnSpc>
              <a:spcBef>
                <a:spcPts val="813"/>
              </a:spcBef>
            </a:pPr>
            <a:r>
              <a:rPr lang="en-US" altLang="en-US" sz="1000" dirty="0">
                <a:latin typeface="Arial" panose="020B0604020202020204" pitchFamily="34" charset="0"/>
                <a:cs typeface="Arial" panose="020B0604020202020204" pitchFamily="34" charset="0"/>
              </a:rPr>
              <a:t>This curriculum is based on and should be used in conjunction with the ADA’s Safe at School Guide  “Helping the Student with Diabetes Succeed: A Guide for School Personnel”. Training participants should read the ADA Safe at School Guide in conjunction with this training gain a better understanding of the requirements for appropriate school diabetes care. The ADA’s Safe at School Guide can be found </a:t>
            </a:r>
            <a:r>
              <a:rPr lang="en-US" altLang="en-US" sz="1000" dirty="0" err="1">
                <a:latin typeface="Arial" panose="020B0604020202020204" pitchFamily="34" charset="0"/>
                <a:cs typeface="Arial" panose="020B0604020202020204" pitchFamily="34" charset="0"/>
              </a:rPr>
              <a:t>www.diabetes.org</a:t>
            </a:r>
            <a:r>
              <a:rPr lang="en-US" altLang="en-US" sz="1000" dirty="0">
                <a:latin typeface="Arial" panose="020B0604020202020204" pitchFamily="34" charset="0"/>
                <a:cs typeface="Arial" panose="020B0604020202020204" pitchFamily="34" charset="0"/>
              </a:rPr>
              <a:t>/</a:t>
            </a:r>
            <a:r>
              <a:rPr lang="en-US" altLang="en-US" sz="1000" dirty="0" err="1">
                <a:latin typeface="Arial" panose="020B0604020202020204" pitchFamily="34" charset="0"/>
                <a:cs typeface="Arial" panose="020B0604020202020204" pitchFamily="34" charset="0"/>
              </a:rPr>
              <a:t>sastraining</a:t>
            </a:r>
            <a:r>
              <a:rPr lang="en-US" altLang="en-US" sz="1000" i="1" dirty="0">
                <a:latin typeface="Arial" panose="020B0604020202020204" pitchFamily="34" charset="0"/>
                <a:cs typeface="Arial" panose="020B0604020202020204" pitchFamily="34" charset="0"/>
              </a:rPr>
              <a:t>.</a:t>
            </a:r>
            <a:endParaRPr lang="en-US" altLang="en-US" sz="1000" dirty="0">
              <a:latin typeface="Arial" panose="020B0604020202020204" pitchFamily="34" charset="0"/>
              <a:cs typeface="Arial" panose="020B0604020202020204" pitchFamily="34" charset="0"/>
            </a:endParaRPr>
          </a:p>
          <a:p>
            <a:pPr algn="just" eaLnBrk="1" hangingPunct="1">
              <a:lnSpc>
                <a:spcPct val="90000"/>
              </a:lnSpc>
              <a:spcBef>
                <a:spcPts val="813"/>
              </a:spcBef>
            </a:pPr>
            <a:r>
              <a:rPr lang="en-US" altLang="en-US" sz="1000" b="1" dirty="0">
                <a:latin typeface="Arial" panose="020B0604020202020204" pitchFamily="34" charset="0"/>
                <a:cs typeface="Arial" panose="020B0604020202020204" pitchFamily="34" charset="0"/>
              </a:rPr>
              <a:t>Some key points about the overall training:</a:t>
            </a:r>
          </a:p>
          <a:p>
            <a:pPr algn="just" eaLnBrk="1" hangingPunct="1">
              <a:lnSpc>
                <a:spcPct val="90000"/>
              </a:lnSpc>
              <a:spcBef>
                <a:spcPts val="813"/>
              </a:spcBef>
            </a:pPr>
            <a:r>
              <a:rPr lang="en-US" altLang="en-US" sz="1000" b="1" dirty="0">
                <a:latin typeface="Arial" panose="020B0604020202020204" pitchFamily="34" charset="0"/>
                <a:cs typeface="Arial" panose="020B0604020202020204" pitchFamily="34" charset="0"/>
              </a:rPr>
              <a:t>Overall objective:</a:t>
            </a:r>
            <a:r>
              <a:rPr lang="en-US" altLang="en-US" sz="1000" dirty="0">
                <a:latin typeface="Arial" panose="020B0604020202020204" pitchFamily="34" charset="0"/>
                <a:cs typeface="Arial" panose="020B0604020202020204" pitchFamily="34" charset="0"/>
              </a:rPr>
              <a:t> The overall goal is to optimize safety, health, learning, and access for students with diabetes by providing diabetes education and training to school personnel to perform routine and emergency diabetes care tasks for students, under the supervision of a school nurse or another qualified health care professional. Completion of this training will help prepare school personnel to perform diabetes care tasks, ensuring that health needs are addressed in times and locations when a nurse is not available to provide needed care.</a:t>
            </a:r>
          </a:p>
          <a:p>
            <a:pPr algn="just" eaLnBrk="1" hangingPunct="1">
              <a:lnSpc>
                <a:spcPct val="90000"/>
              </a:lnSpc>
              <a:spcBef>
                <a:spcPts val="813"/>
              </a:spcBef>
            </a:pPr>
            <a:r>
              <a:rPr lang="en-US" altLang="en-US" sz="1000" b="1" dirty="0">
                <a:latin typeface="Arial" panose="020B0604020202020204" pitchFamily="34" charset="0"/>
                <a:cs typeface="Arial" panose="020B0604020202020204" pitchFamily="34" charset="0"/>
              </a:rPr>
              <a:t>Rationale:</a:t>
            </a:r>
            <a:r>
              <a:rPr lang="en-US" altLang="en-US" sz="1000" dirty="0">
                <a:latin typeface="Arial" panose="020B0604020202020204" pitchFamily="34" charset="0"/>
                <a:cs typeface="Arial" panose="020B0604020202020204" pitchFamily="34" charset="0"/>
              </a:rPr>
              <a:t> The school nurse, when available, is the most appropriate person in the school setting to provide care for a student with diabetes. However, many schools do not have full-time nurses. Even for schools that do, the nurse may not always be available at all times during the school day, during school-sponsored extra-curricular activities or field trips to assist with routine care and emergency care. Trained school personnel must be available to perform and assist the student with diabetes care tasks.                                          </a:t>
            </a:r>
          </a:p>
          <a:p>
            <a:pPr>
              <a:lnSpc>
                <a:spcPct val="90000"/>
              </a:lnSpc>
            </a:pPr>
            <a:endParaRPr lang="en-US" altLang="en-US" sz="1000" b="1" dirty="0">
              <a:latin typeface="Arial" panose="020B0604020202020204" pitchFamily="34" charset="0"/>
              <a:cs typeface="Arial" panose="020B0604020202020204" pitchFamily="34" charset="0"/>
            </a:endParaRPr>
          </a:p>
          <a:p>
            <a:pPr>
              <a:lnSpc>
                <a:spcPct val="90000"/>
              </a:lnSpc>
            </a:pPr>
            <a:r>
              <a:rPr lang="en-US" altLang="en-US" sz="1000" b="1" dirty="0">
                <a:latin typeface="Arial" panose="020B0604020202020204" pitchFamily="34" charset="0"/>
                <a:cs typeface="Arial" panose="020B0604020202020204" pitchFamily="34" charset="0"/>
              </a:rPr>
              <a:t>PLEASE STATE: </a:t>
            </a:r>
            <a:r>
              <a:rPr lang="en-US" sz="1000" dirty="0">
                <a:effectLst/>
                <a:latin typeface="Arial" panose="020B0604020202020204" pitchFamily="34" charset="0"/>
                <a:ea typeface="Times New Roman" panose="02020603050405020304" pitchFamily="18" charset="0"/>
                <a:cs typeface="Arial" panose="020B0604020202020204" pitchFamily="34" charset="0"/>
              </a:rPr>
              <a:t>This presentation is not intended to provide legal or health care advice. Please consult with a legal or health care professional regarding your specific questions or needs.</a:t>
            </a:r>
            <a:endParaRPr lang="en-US" altLang="en-US" sz="1000" b="1"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1</a:t>
            </a:fld>
            <a:endParaRPr lang="en-US"/>
          </a:p>
        </p:txBody>
      </p:sp>
    </p:spTree>
    <p:extLst>
      <p:ext uri="{BB962C8B-B14F-4D97-AF65-F5344CB8AC3E}">
        <p14:creationId xmlns:p14="http://schemas.microsoft.com/office/powerpoint/2010/main" val="2639491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846EA-692C-5749-8B3B-0EE8E95BA0D9}" type="slidenum">
              <a:rPr lang="en-US" smtClean="0"/>
              <a:t>10</a:t>
            </a:fld>
            <a:endParaRPr lang="en-US"/>
          </a:p>
        </p:txBody>
      </p:sp>
    </p:spTree>
    <p:extLst>
      <p:ext uri="{BB962C8B-B14F-4D97-AF65-F5344CB8AC3E}">
        <p14:creationId xmlns:p14="http://schemas.microsoft.com/office/powerpoint/2010/main" val="4000809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846EA-692C-5749-8B3B-0EE8E95BA0D9}" type="slidenum">
              <a:rPr lang="en-US" smtClean="0"/>
              <a:t>11</a:t>
            </a:fld>
            <a:endParaRPr lang="en-US"/>
          </a:p>
        </p:txBody>
      </p:sp>
    </p:spTree>
    <p:extLst>
      <p:ext uri="{BB962C8B-B14F-4D97-AF65-F5344CB8AC3E}">
        <p14:creationId xmlns:p14="http://schemas.microsoft.com/office/powerpoint/2010/main" val="161696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36140" eaLnBrk="1" hangingPunct="1">
              <a:lnSpc>
                <a:spcPct val="95000"/>
              </a:lnSpc>
              <a:spcBef>
                <a:spcPct val="0"/>
              </a:spcBef>
              <a:defRPr/>
            </a:pPr>
            <a:endParaRPr lang="en-US" altLang="en-US" sz="1050" dirty="0">
              <a:cs typeface="Arial" charset="0"/>
            </a:endParaRPr>
          </a:p>
          <a:p>
            <a:pPr indent="-233363">
              <a:lnSpc>
                <a:spcPct val="95000"/>
              </a:lnSpc>
              <a:spcBef>
                <a:spcPct val="0"/>
              </a:spcBef>
              <a:defRPr/>
            </a:pPr>
            <a:r>
              <a:rPr lang="en-US" altLang="en-US" sz="1050" dirty="0">
                <a:cs typeface="Arial" charset="0"/>
              </a:rPr>
              <a:t> </a:t>
            </a:r>
            <a:r>
              <a:rPr lang="en-US" altLang="en-US" sz="1050" dirty="0">
                <a:cs typeface="Arial" panose="020B0604020202020204" pitchFamily="34" charset="0"/>
              </a:rPr>
              <a:t>These components are:</a:t>
            </a:r>
          </a:p>
          <a:p>
            <a:pPr indent="-233363">
              <a:defRPr/>
            </a:pPr>
            <a:r>
              <a:rPr lang="en-US" altLang="en-US" sz="1050" dirty="0"/>
              <a:t>• Diabetes Basics</a:t>
            </a:r>
          </a:p>
          <a:p>
            <a:pPr indent="-233363">
              <a:defRPr/>
            </a:pPr>
            <a:r>
              <a:rPr lang="en-US" altLang="en-US" sz="1050" dirty="0"/>
              <a:t>• Diabetes Medical Management Plan</a:t>
            </a:r>
          </a:p>
          <a:p>
            <a:pPr indent="-233363">
              <a:defRPr/>
            </a:pPr>
            <a:r>
              <a:rPr lang="en-US" altLang="en-US" sz="1050" dirty="0"/>
              <a:t>• Hypoglycemia</a:t>
            </a:r>
          </a:p>
          <a:p>
            <a:pPr indent="-233363">
              <a:defRPr/>
            </a:pPr>
            <a:r>
              <a:rPr lang="en-US" altLang="en-US" sz="1050" dirty="0"/>
              <a:t>• Hyperglycemia</a:t>
            </a:r>
          </a:p>
          <a:p>
            <a:pPr indent="-233363">
              <a:defRPr/>
            </a:pPr>
            <a:r>
              <a:rPr lang="en-US" altLang="en-US" sz="1050" dirty="0"/>
              <a:t>• Blood Glucose Monitoring</a:t>
            </a:r>
          </a:p>
          <a:p>
            <a:pPr indent="-233363">
              <a:defRPr/>
            </a:pPr>
            <a:r>
              <a:rPr lang="en-US" altLang="en-US" sz="1050" dirty="0"/>
              <a:t>• Continuous Glucose Monitoring</a:t>
            </a:r>
          </a:p>
          <a:p>
            <a:pPr indent="-233363">
              <a:defRPr/>
            </a:pPr>
            <a:r>
              <a:rPr lang="en-US" altLang="en-US" sz="1050" dirty="0"/>
              <a:t>• Glucagon Administration</a:t>
            </a:r>
          </a:p>
          <a:p>
            <a:pPr indent="-233363">
              <a:defRPr/>
            </a:pPr>
            <a:r>
              <a:rPr lang="en-US" altLang="en-US" sz="1050" dirty="0"/>
              <a:t>• Insulin Basics</a:t>
            </a:r>
          </a:p>
          <a:p>
            <a:pPr indent="-233363">
              <a:defRPr/>
            </a:pPr>
            <a:r>
              <a:rPr lang="en-US" altLang="en-US" sz="1050" dirty="0"/>
              <a:t>• Insulin by Syringe and Vial</a:t>
            </a:r>
          </a:p>
          <a:p>
            <a:pPr indent="-233363">
              <a:defRPr/>
            </a:pPr>
            <a:r>
              <a:rPr lang="en-US" altLang="en-US" sz="1050" dirty="0"/>
              <a:t>• Insulin by Pen</a:t>
            </a:r>
          </a:p>
          <a:p>
            <a:pPr indent="-233363">
              <a:defRPr/>
            </a:pPr>
            <a:r>
              <a:rPr lang="en-US" altLang="en-US" sz="1050" dirty="0"/>
              <a:t>• Insulin by Pump</a:t>
            </a:r>
          </a:p>
          <a:p>
            <a:pPr indent="-233363">
              <a:defRPr/>
            </a:pPr>
            <a:r>
              <a:rPr lang="en-US" altLang="en-US" sz="1050" dirty="0"/>
              <a:t>• Ketones</a:t>
            </a:r>
          </a:p>
          <a:p>
            <a:pPr indent="-233363">
              <a:defRPr/>
            </a:pPr>
            <a:r>
              <a:rPr lang="en-US" altLang="en-US" sz="1050" dirty="0"/>
              <a:t>• Nutrition and Physical Activity</a:t>
            </a:r>
          </a:p>
          <a:p>
            <a:pPr indent="-233363">
              <a:defRPr/>
            </a:pPr>
            <a:r>
              <a:rPr lang="en-US" altLang="en-US" sz="1050" dirty="0"/>
              <a:t>• After-School Programs, Sports and Camps</a:t>
            </a:r>
          </a:p>
          <a:p>
            <a:pPr indent="-233363">
              <a:defRPr/>
            </a:pPr>
            <a:r>
              <a:rPr lang="en-US" altLang="en-US" sz="1050" dirty="0"/>
              <a:t>• Before- and After- School Care</a:t>
            </a:r>
          </a:p>
          <a:p>
            <a:pPr indent="-233363">
              <a:defRPr/>
            </a:pPr>
            <a:r>
              <a:rPr lang="en-US" altLang="en-US" sz="1050" dirty="0"/>
              <a:t>• Childcare</a:t>
            </a:r>
          </a:p>
          <a:p>
            <a:pPr indent="-233363">
              <a:defRPr/>
            </a:pPr>
            <a:r>
              <a:rPr lang="en-US" altLang="en-US" sz="1050" dirty="0"/>
              <a:t>• Psychosocial Aspects</a:t>
            </a:r>
          </a:p>
          <a:p>
            <a:pPr indent="-233363">
              <a:defRPr/>
            </a:pPr>
            <a:r>
              <a:rPr lang="en-US" altLang="en-US" sz="1050" dirty="0"/>
              <a:t>• Legal Considerations</a:t>
            </a:r>
          </a:p>
          <a:p>
            <a:pPr indent="-233363">
              <a:defRPr/>
            </a:pPr>
            <a:r>
              <a:rPr lang="en-US" altLang="en-US" sz="1050" dirty="0"/>
              <a:t>• Type 2 Diabetes</a:t>
            </a:r>
            <a:endParaRPr lang="en-US" altLang="en-US" sz="1050" dirty="0">
              <a:cs typeface="Arial" panose="020B0604020202020204" pitchFamily="34" charset="0"/>
            </a:endParaRPr>
          </a:p>
          <a:p>
            <a:pPr marL="0" lvl="1" indent="-233363">
              <a:lnSpc>
                <a:spcPct val="95000"/>
              </a:lnSpc>
              <a:spcBef>
                <a:spcPct val="0"/>
              </a:spcBef>
              <a:buFontTx/>
              <a:buChar char="•"/>
              <a:defRPr/>
            </a:pPr>
            <a:endParaRPr lang="en-US" altLang="en-US" sz="1050" dirty="0">
              <a:cs typeface="Arial" panose="020B0604020202020204" pitchFamily="34" charset="0"/>
            </a:endParaRPr>
          </a:p>
          <a:p>
            <a:endParaRPr lang="en-US" sz="1050" dirty="0"/>
          </a:p>
        </p:txBody>
      </p:sp>
      <p:sp>
        <p:nvSpPr>
          <p:cNvPr id="4" name="Slide Number Placeholder 3"/>
          <p:cNvSpPr>
            <a:spLocks noGrp="1"/>
          </p:cNvSpPr>
          <p:nvPr>
            <p:ph type="sldNum" sz="quarter" idx="5"/>
          </p:nvPr>
        </p:nvSpPr>
        <p:spPr/>
        <p:txBody>
          <a:bodyPr/>
          <a:lstStyle/>
          <a:p>
            <a:fld id="{D4C846EA-692C-5749-8B3B-0EE8E95BA0D9}" type="slidenum">
              <a:rPr lang="en-US" smtClean="0"/>
              <a:t>12</a:t>
            </a:fld>
            <a:endParaRPr lang="en-US"/>
          </a:p>
        </p:txBody>
      </p:sp>
    </p:spTree>
    <p:extLst>
      <p:ext uri="{BB962C8B-B14F-4D97-AF65-F5344CB8AC3E}">
        <p14:creationId xmlns:p14="http://schemas.microsoft.com/office/powerpoint/2010/main" val="2521014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846EA-692C-5749-8B3B-0EE8E95BA0D9}" type="slidenum">
              <a:rPr lang="en-US" smtClean="0"/>
              <a:t>13</a:t>
            </a:fld>
            <a:endParaRPr lang="en-US"/>
          </a:p>
        </p:txBody>
      </p:sp>
    </p:spTree>
    <p:extLst>
      <p:ext uri="{BB962C8B-B14F-4D97-AF65-F5344CB8AC3E}">
        <p14:creationId xmlns:p14="http://schemas.microsoft.com/office/powerpoint/2010/main" val="26081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36140" eaLnBrk="1" hangingPunct="1">
              <a:lnSpc>
                <a:spcPct val="95000"/>
              </a:lnSpc>
              <a:spcBef>
                <a:spcPct val="0"/>
              </a:spcBef>
              <a:defRPr/>
            </a:pPr>
            <a:r>
              <a:rPr lang="en-US" altLang="en-US" sz="1000" dirty="0">
                <a:latin typeface="Arial" panose="020B0604020202020204" pitchFamily="34" charset="0"/>
                <a:cs typeface="Arial" panose="020B0604020202020204" pitchFamily="34" charset="0"/>
              </a:rPr>
              <a:t>This training component was created specifically for school nurses and other qualified health care professionals to train  non-medical school personnel.        </a:t>
            </a:r>
          </a:p>
          <a:p>
            <a:pPr marL="233363" indent="-233363">
              <a:lnSpc>
                <a:spcPct val="95000"/>
              </a:lnSpc>
              <a:spcBef>
                <a:spcPct val="0"/>
              </a:spcBef>
              <a:defRPr/>
            </a:pPr>
            <a:endParaRPr lang="en-US" altLang="en-US" sz="1000" dirty="0">
              <a:latin typeface="Arial" panose="020B0604020202020204" pitchFamily="34" charset="0"/>
              <a:cs typeface="Arial" panose="020B0604020202020204" pitchFamily="34" charset="0"/>
            </a:endParaRPr>
          </a:p>
          <a:p>
            <a:pPr marL="233363" indent="-233363">
              <a:lnSpc>
                <a:spcPct val="95000"/>
              </a:lnSpc>
              <a:spcBef>
                <a:spcPct val="0"/>
              </a:spcBef>
              <a:defRPr/>
            </a:pPr>
            <a:r>
              <a:rPr lang="en-US" altLang="en-US" sz="1000" dirty="0">
                <a:latin typeface="Arial" panose="020B0604020202020204" pitchFamily="34" charset="0"/>
                <a:cs typeface="Arial" panose="020B0604020202020204" pitchFamily="34" charset="0"/>
              </a:rPr>
              <a:t>These components are:</a:t>
            </a:r>
          </a:p>
          <a:p>
            <a:pPr marL="233363" indent="-233363">
              <a:lnSpc>
                <a:spcPct val="95000"/>
              </a:lnSpc>
              <a:spcBef>
                <a:spcPct val="0"/>
              </a:spcBef>
              <a:defRPr/>
            </a:pPr>
            <a:endParaRPr lang="en-US" altLang="en-US" sz="1000" dirty="0">
              <a:latin typeface="Arial" panose="020B0604020202020204" pitchFamily="34" charset="0"/>
              <a:cs typeface="Arial" panose="020B0604020202020204" pitchFamily="34" charset="0"/>
            </a:endParaRPr>
          </a:p>
          <a:p>
            <a:pPr>
              <a:defRPr/>
            </a:pPr>
            <a:r>
              <a:rPr lang="en-US" sz="1000" dirty="0">
                <a:latin typeface="Arial" panose="020B0604020202020204" pitchFamily="34" charset="0"/>
                <a:cs typeface="Arial" panose="020B0604020202020204" pitchFamily="34" charset="0"/>
              </a:rPr>
              <a:t>• Diabetes Basics</a:t>
            </a:r>
          </a:p>
          <a:p>
            <a:pPr>
              <a:defRPr/>
            </a:pPr>
            <a:r>
              <a:rPr lang="en-US" sz="1000" dirty="0">
                <a:latin typeface="Arial" panose="020B0604020202020204" pitchFamily="34" charset="0"/>
                <a:cs typeface="Arial" panose="020B0604020202020204" pitchFamily="34" charset="0"/>
              </a:rPr>
              <a:t>• Diabetes Medical Management Plan</a:t>
            </a:r>
          </a:p>
          <a:p>
            <a:pPr>
              <a:defRPr/>
            </a:pPr>
            <a:r>
              <a:rPr lang="en-US" sz="1000" dirty="0">
                <a:latin typeface="Arial" panose="020B0604020202020204" pitchFamily="34" charset="0"/>
                <a:cs typeface="Arial" panose="020B0604020202020204" pitchFamily="34" charset="0"/>
              </a:rPr>
              <a:t>• Hypoglycemia</a:t>
            </a:r>
          </a:p>
          <a:p>
            <a:pPr>
              <a:defRPr/>
            </a:pPr>
            <a:r>
              <a:rPr lang="en-US" sz="1000" dirty="0">
                <a:latin typeface="Arial" panose="020B0604020202020204" pitchFamily="34" charset="0"/>
                <a:cs typeface="Arial" panose="020B0604020202020204" pitchFamily="34" charset="0"/>
              </a:rPr>
              <a:t>• Hyperglycemia</a:t>
            </a:r>
          </a:p>
          <a:p>
            <a:pPr>
              <a:defRPr/>
            </a:pPr>
            <a:r>
              <a:rPr lang="en-US" sz="1000" dirty="0">
                <a:latin typeface="Arial" panose="020B0604020202020204" pitchFamily="34" charset="0"/>
                <a:cs typeface="Arial" panose="020B0604020202020204" pitchFamily="34" charset="0"/>
              </a:rPr>
              <a:t>• Blood Glucose Monitoring</a:t>
            </a:r>
          </a:p>
          <a:p>
            <a:pPr>
              <a:defRPr/>
            </a:pPr>
            <a:r>
              <a:rPr lang="en-US" sz="1000" dirty="0">
                <a:latin typeface="Arial" panose="020B0604020202020204" pitchFamily="34" charset="0"/>
                <a:cs typeface="Arial" panose="020B0604020202020204" pitchFamily="34" charset="0"/>
              </a:rPr>
              <a:t>• Continuous Glucose Monitoring</a:t>
            </a:r>
          </a:p>
          <a:p>
            <a:pPr>
              <a:defRPr/>
            </a:pPr>
            <a:r>
              <a:rPr lang="en-US" sz="1000" dirty="0">
                <a:latin typeface="Arial" panose="020B0604020202020204" pitchFamily="34" charset="0"/>
                <a:cs typeface="Arial" panose="020B0604020202020204" pitchFamily="34" charset="0"/>
              </a:rPr>
              <a:t>• Glucagon Administration</a:t>
            </a:r>
          </a:p>
          <a:p>
            <a:pPr>
              <a:defRPr/>
            </a:pPr>
            <a:r>
              <a:rPr lang="en-US" sz="1000" dirty="0">
                <a:latin typeface="Arial" panose="020B0604020202020204" pitchFamily="34" charset="0"/>
                <a:cs typeface="Arial" panose="020B0604020202020204" pitchFamily="34" charset="0"/>
              </a:rPr>
              <a:t>• Insulin Basics</a:t>
            </a:r>
          </a:p>
          <a:p>
            <a:pPr>
              <a:defRPr/>
            </a:pPr>
            <a:r>
              <a:rPr lang="en-US" sz="1000" dirty="0">
                <a:latin typeface="Arial" panose="020B0604020202020204" pitchFamily="34" charset="0"/>
                <a:cs typeface="Arial" panose="020B0604020202020204" pitchFamily="34" charset="0"/>
              </a:rPr>
              <a:t>• Insulin by Syringe and Vial</a:t>
            </a:r>
          </a:p>
          <a:p>
            <a:pPr>
              <a:defRPr/>
            </a:pPr>
            <a:r>
              <a:rPr lang="en-US" sz="1000" dirty="0">
                <a:latin typeface="Arial" panose="020B0604020202020204" pitchFamily="34" charset="0"/>
                <a:cs typeface="Arial" panose="020B0604020202020204" pitchFamily="34" charset="0"/>
              </a:rPr>
              <a:t>• Insulin by Pen</a:t>
            </a:r>
          </a:p>
          <a:p>
            <a:pPr>
              <a:defRPr/>
            </a:pPr>
            <a:r>
              <a:rPr lang="en-US" sz="1000" dirty="0">
                <a:latin typeface="Arial" panose="020B0604020202020204" pitchFamily="34" charset="0"/>
                <a:cs typeface="Arial" panose="020B0604020202020204" pitchFamily="34" charset="0"/>
              </a:rPr>
              <a:t>• Insulin by Pump</a:t>
            </a:r>
          </a:p>
          <a:p>
            <a:pPr>
              <a:defRPr/>
            </a:pPr>
            <a:r>
              <a:rPr lang="en-US" sz="1000" dirty="0">
                <a:latin typeface="Arial" panose="020B0604020202020204" pitchFamily="34" charset="0"/>
                <a:cs typeface="Arial" panose="020B0604020202020204" pitchFamily="34" charset="0"/>
              </a:rPr>
              <a:t>• Ketones</a:t>
            </a:r>
          </a:p>
          <a:p>
            <a:pPr>
              <a:defRPr/>
            </a:pPr>
            <a:r>
              <a:rPr lang="en-US" sz="1000" dirty="0">
                <a:latin typeface="Arial" panose="020B0604020202020204" pitchFamily="34" charset="0"/>
                <a:cs typeface="Arial" panose="020B0604020202020204" pitchFamily="34" charset="0"/>
              </a:rPr>
              <a:t>• Nutrition and Physical Activity</a:t>
            </a:r>
          </a:p>
          <a:p>
            <a:pPr>
              <a:defRPr/>
            </a:pPr>
            <a:r>
              <a:rPr lang="en-US" sz="1000" dirty="0">
                <a:latin typeface="Arial" panose="020B0604020202020204" pitchFamily="34" charset="0"/>
                <a:cs typeface="Arial" panose="020B0604020202020204" pitchFamily="34" charset="0"/>
              </a:rPr>
              <a:t>• After-School Programs, Sports and Camps</a:t>
            </a:r>
          </a:p>
          <a:p>
            <a:pPr>
              <a:defRPr/>
            </a:pPr>
            <a:r>
              <a:rPr lang="en-US" sz="1000" dirty="0">
                <a:latin typeface="Arial" panose="020B0604020202020204" pitchFamily="34" charset="0"/>
                <a:cs typeface="Arial" panose="020B0604020202020204" pitchFamily="34" charset="0"/>
              </a:rPr>
              <a:t>• Before- and After- School Care</a:t>
            </a:r>
          </a:p>
          <a:p>
            <a:pPr>
              <a:defRPr/>
            </a:pPr>
            <a:r>
              <a:rPr lang="en-US" sz="1000" dirty="0">
                <a:latin typeface="Arial" panose="020B0604020202020204" pitchFamily="34" charset="0"/>
                <a:cs typeface="Arial" panose="020B0604020202020204" pitchFamily="34" charset="0"/>
              </a:rPr>
              <a:t>• Childcare</a:t>
            </a:r>
          </a:p>
          <a:p>
            <a:pPr>
              <a:defRPr/>
            </a:pPr>
            <a:r>
              <a:rPr lang="en-US" sz="1000" dirty="0">
                <a:latin typeface="Arial" panose="020B0604020202020204" pitchFamily="34" charset="0"/>
                <a:cs typeface="Arial" panose="020B0604020202020204" pitchFamily="34" charset="0"/>
              </a:rPr>
              <a:t>• Psychosocial Aspects</a:t>
            </a:r>
          </a:p>
          <a:p>
            <a:pPr>
              <a:defRPr/>
            </a:pPr>
            <a:r>
              <a:rPr lang="en-US" sz="1000" dirty="0">
                <a:latin typeface="Arial" panose="020B0604020202020204" pitchFamily="34" charset="0"/>
                <a:cs typeface="Arial" panose="020B0604020202020204" pitchFamily="34" charset="0"/>
              </a:rPr>
              <a:t>• Legal Considerations</a:t>
            </a:r>
          </a:p>
          <a:p>
            <a:pPr indent="-233363">
              <a:defRPr/>
            </a:pPr>
            <a:r>
              <a:rPr lang="en-US" altLang="en-US" sz="1000" dirty="0">
                <a:latin typeface="Arial" panose="020B0604020202020204" pitchFamily="34" charset="0"/>
                <a:cs typeface="Arial" panose="020B0604020202020204" pitchFamily="34" charset="0"/>
              </a:rPr>
              <a:t>• Type 2 Diabetes</a:t>
            </a:r>
          </a:p>
          <a:p>
            <a:pPr indent="-233363">
              <a:defRPr/>
            </a:pPr>
            <a:endParaRPr lang="en-US" sz="1000" dirty="0">
              <a:latin typeface="Arial" panose="020B0604020202020204" pitchFamily="34" charset="0"/>
              <a:cs typeface="Arial" panose="020B0604020202020204" pitchFamily="34" charset="0"/>
            </a:endParaRPr>
          </a:p>
          <a:p>
            <a:pPr marL="233363" indent="-233363">
              <a:defRPr/>
            </a:pPr>
            <a:r>
              <a:rPr lang="en-US" altLang="en-US" sz="1000" dirty="0">
                <a:latin typeface="Arial" panose="020B0604020202020204" pitchFamily="34" charset="0"/>
                <a:cs typeface="Arial" panose="020B0604020202020204" pitchFamily="34" charset="0"/>
              </a:rPr>
              <a:t>This unit </a:t>
            </a:r>
            <a:r>
              <a:rPr lang="en-US" altLang="en-US" sz="1000" b="1" dirty="0">
                <a:latin typeface="Arial" panose="020B0604020202020204" pitchFamily="34" charset="0"/>
                <a:cs typeface="Arial" panose="020B0604020202020204" pitchFamily="34" charset="0"/>
              </a:rPr>
              <a:t>is Legal Considerations.</a:t>
            </a:r>
          </a:p>
          <a:p>
            <a:pPr marL="233363" indent="-233363" eaLnBrk="1" hangingPunct="1">
              <a:lnSpc>
                <a:spcPct val="95000"/>
              </a:lnSpc>
              <a:spcBef>
                <a:spcPct val="0"/>
              </a:spcBef>
              <a:defRPr/>
            </a:pPr>
            <a:endParaRPr lang="en-US" alt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2</a:t>
            </a:fld>
            <a:endParaRPr lang="en-US"/>
          </a:p>
        </p:txBody>
      </p:sp>
    </p:spTree>
    <p:extLst>
      <p:ext uri="{BB962C8B-B14F-4D97-AF65-F5344CB8AC3E}">
        <p14:creationId xmlns:p14="http://schemas.microsoft.com/office/powerpoint/2010/main" val="2428937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000" b="1" dirty="0">
                <a:latin typeface="Arial" panose="020B0604020202020204" pitchFamily="34" charset="0"/>
                <a:cs typeface="Arial" panose="020B0604020202020204" pitchFamily="34" charset="0"/>
              </a:rPr>
              <a:t>This unit will be on laws that impact diabetes care in the school setting and will include:</a:t>
            </a:r>
          </a:p>
          <a:p>
            <a:pPr marL="474663" lvl="1" eaLnBrk="1" hangingPunct="1">
              <a:spcBef>
                <a:spcPct val="0"/>
              </a:spcBef>
              <a:spcAft>
                <a:spcPts val="400"/>
              </a:spcAft>
            </a:pPr>
            <a:endParaRPr lang="en-US" altLang="en-US" sz="1000" dirty="0">
              <a:latin typeface="Arial" panose="020B0604020202020204" pitchFamily="34" charset="0"/>
              <a:cs typeface="Arial" panose="020B0604020202020204" pitchFamily="34" charset="0"/>
            </a:endParaRPr>
          </a:p>
          <a:p>
            <a:pPr marL="646113" lvl="1" indent="-171450" eaLnBrk="1" hangingPunct="1">
              <a:spcBef>
                <a:spcPct val="0"/>
              </a:spcBef>
              <a:spcAft>
                <a:spcPts val="400"/>
              </a:spcAft>
              <a:buFont typeface="Arial" panose="020B0604020202020204" pitchFamily="34" charset="0"/>
              <a:buChar char="•"/>
            </a:pPr>
            <a:r>
              <a:rPr lang="en-US" altLang="en-US" sz="1000" dirty="0">
                <a:latin typeface="Arial" panose="020B0604020202020204" pitchFamily="34" charset="0"/>
                <a:cs typeface="Arial" panose="020B0604020202020204" pitchFamily="34" charset="0"/>
              </a:rPr>
              <a:t>Federal laws that protect students with diabetes</a:t>
            </a:r>
          </a:p>
          <a:p>
            <a:pPr marL="646113" lvl="1" indent="-171450" eaLnBrk="1" hangingPunct="1">
              <a:spcBef>
                <a:spcPct val="0"/>
              </a:spcBef>
              <a:buFont typeface="Arial" panose="020B0604020202020204" pitchFamily="34" charset="0"/>
              <a:buChar char="•"/>
            </a:pPr>
            <a:endParaRPr lang="en-US" altLang="en-US" sz="1000" dirty="0">
              <a:latin typeface="Arial" panose="020B0604020202020204" pitchFamily="34" charset="0"/>
              <a:cs typeface="Arial" panose="020B0604020202020204" pitchFamily="34" charset="0"/>
            </a:endParaRPr>
          </a:p>
          <a:p>
            <a:pPr marL="646113" lvl="1" indent="-171450" eaLnBrk="1" hangingPunct="1">
              <a:spcBef>
                <a:spcPct val="0"/>
              </a:spcBef>
              <a:buFont typeface="Arial" panose="020B0604020202020204" pitchFamily="34" charset="0"/>
              <a:buChar char="•"/>
            </a:pPr>
            <a:r>
              <a:rPr lang="en-US" altLang="en-US" sz="1000" dirty="0">
                <a:latin typeface="Arial" panose="020B0604020202020204" pitchFamily="34" charset="0"/>
                <a:cs typeface="Arial" panose="020B0604020202020204" pitchFamily="34" charset="0"/>
              </a:rPr>
              <a:t>Impact of state laws upon diabetes care in the school setting</a:t>
            </a:r>
          </a:p>
          <a:p>
            <a:pPr marL="646113" lvl="1" indent="-171450" eaLnBrk="1" hangingPunct="1">
              <a:spcBef>
                <a:spcPct val="0"/>
              </a:spcBef>
              <a:buFont typeface="Arial" panose="020B0604020202020204" pitchFamily="34" charset="0"/>
              <a:buChar char="•"/>
            </a:pPr>
            <a:endParaRPr lang="en-US" altLang="en-US" sz="1000" dirty="0">
              <a:latin typeface="Arial" panose="020B0604020202020204" pitchFamily="34" charset="0"/>
              <a:cs typeface="Arial" panose="020B0604020202020204" pitchFamily="34" charset="0"/>
            </a:endParaRPr>
          </a:p>
          <a:p>
            <a:pPr marL="646113" lvl="1" indent="-171450" eaLnBrk="1" hangingPunct="1">
              <a:spcBef>
                <a:spcPct val="0"/>
              </a:spcBef>
              <a:buFont typeface="Arial" panose="020B0604020202020204" pitchFamily="34" charset="0"/>
              <a:buChar char="•"/>
            </a:pPr>
            <a:r>
              <a:rPr lang="en-US" altLang="en-US" sz="1000" dirty="0">
                <a:latin typeface="Arial" panose="020B0604020202020204" pitchFamily="34" charset="0"/>
                <a:cs typeface="Arial" panose="020B0604020202020204" pitchFamily="34" charset="0"/>
              </a:rPr>
              <a:t>Recommendations for 504 Plans and IEPs	</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3</a:t>
            </a:fld>
            <a:endParaRPr lang="en-US" dirty="0"/>
          </a:p>
        </p:txBody>
      </p:sp>
    </p:spTree>
    <p:extLst>
      <p:ext uri="{BB962C8B-B14F-4D97-AF65-F5344CB8AC3E}">
        <p14:creationId xmlns:p14="http://schemas.microsoft.com/office/powerpoint/2010/main" val="1612491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000" b="1" dirty="0">
                <a:latin typeface="Arial" panose="020B0604020202020204" pitchFamily="34" charset="0"/>
                <a:cs typeface="Arial" panose="020B0604020202020204" pitchFamily="34" charset="0"/>
              </a:rPr>
              <a:t>Needs of children with diabetes in school setting:</a:t>
            </a:r>
          </a:p>
          <a:p>
            <a:pPr eaLnBrk="1" hangingPunct="1">
              <a:spcBef>
                <a:spcPct val="0"/>
              </a:spcBef>
            </a:pPr>
            <a:endParaRPr lang="en-US" altLang="en-US" sz="1000" dirty="0">
              <a:latin typeface="Arial" panose="020B0604020202020204" pitchFamily="34" charset="0"/>
              <a:cs typeface="Arial" panose="020B0604020202020204" pitchFamily="34" charset="0"/>
            </a:endParaRPr>
          </a:p>
          <a:p>
            <a:pPr marL="566738" lvl="1" indent="-101600" eaLnBrk="1" hangingPunct="1">
              <a:spcBef>
                <a:spcPct val="0"/>
              </a:spcBef>
              <a:buFontTx/>
              <a:buChar char="•"/>
            </a:pPr>
            <a:r>
              <a:rPr lang="en-US" altLang="en-US" sz="1000" dirty="0">
                <a:latin typeface="Arial" panose="020B0604020202020204" pitchFamily="34" charset="0"/>
                <a:cs typeface="Arial" panose="020B0604020202020204" pitchFamily="34" charset="0"/>
              </a:rPr>
              <a:t>Students with diabetes need a medically safe environment.</a:t>
            </a:r>
          </a:p>
          <a:p>
            <a:pPr marL="566738" lvl="1" indent="-101600" eaLnBrk="1" hangingPunct="1">
              <a:spcBef>
                <a:spcPct val="0"/>
              </a:spcBef>
              <a:buFontTx/>
              <a:buChar char="•"/>
            </a:pPr>
            <a:r>
              <a:rPr lang="en-US" altLang="en-US" sz="1000" dirty="0">
                <a:latin typeface="Arial" panose="020B0604020202020204" pitchFamily="34" charset="0"/>
                <a:cs typeface="Arial" panose="020B0604020202020204" pitchFamily="34" charset="0"/>
              </a:rPr>
              <a:t>Students with diabetes must have the same access to educational and school-sponsored opportunities as do students without diabetes.</a:t>
            </a:r>
          </a:p>
          <a:p>
            <a:pPr marL="566738" lvl="1" indent="-101600" eaLnBrk="1" hangingPunct="1">
              <a:spcBef>
                <a:spcPct val="0"/>
              </a:spcBef>
              <a:buFontTx/>
              <a:buChar char="•"/>
            </a:pPr>
            <a:r>
              <a:rPr lang="en-US" altLang="en-US" sz="1000" dirty="0">
                <a:latin typeface="Arial" panose="020B0604020202020204" pitchFamily="34" charset="0"/>
                <a:cs typeface="Arial" panose="020B0604020202020204" pitchFamily="34" charset="0"/>
              </a:rPr>
              <a:t>Safe and supported transition to independent diabetes self-management.</a:t>
            </a:r>
          </a:p>
          <a:p>
            <a:pPr eaLnBrk="1" hangingPunct="1">
              <a:spcBef>
                <a:spcPct val="0"/>
              </a:spcBef>
              <a:buFontTx/>
              <a:buAutoNum type="arabicPeriod"/>
            </a:pPr>
            <a:endParaRPr lang="en-US" altLang="en-US" sz="1000" dirty="0">
              <a:latin typeface="Arial" panose="020B0604020202020204" pitchFamily="34" charset="0"/>
              <a:cs typeface="Arial" panose="020B0604020202020204" pitchFamily="34" charset="0"/>
            </a:endParaRPr>
          </a:p>
          <a:p>
            <a:pPr eaLnBrk="1" hangingPunct="1">
              <a:spcBef>
                <a:spcPct val="0"/>
              </a:spcBef>
              <a:buClr>
                <a:schemeClr val="tx2"/>
              </a:buClr>
            </a:pPr>
            <a:endParaRPr kumimoji="1" lang="en-US" altLang="en-US" sz="1000" dirty="0">
              <a:latin typeface="Arial" panose="020B0604020202020204" pitchFamily="34" charset="0"/>
              <a:cs typeface="Arial" panose="020B0604020202020204" pitchFamily="34" charset="0"/>
            </a:endParaRPr>
          </a:p>
          <a:p>
            <a:pPr eaLnBrk="1" hangingPunct="1">
              <a:spcBef>
                <a:spcPct val="0"/>
              </a:spcBef>
              <a:buClr>
                <a:schemeClr val="tx2"/>
              </a:buClr>
            </a:pPr>
            <a:endParaRPr kumimoji="1" lang="en-US" altLang="en-US" sz="1000" dirty="0">
              <a:latin typeface="Arial" panose="020B0604020202020204" pitchFamily="34" charset="0"/>
              <a:cs typeface="Arial" panose="020B0604020202020204" pitchFamily="34" charset="0"/>
            </a:endParaRPr>
          </a:p>
          <a:p>
            <a:pPr eaLnBrk="1" hangingPunct="1">
              <a:spcBef>
                <a:spcPct val="0"/>
              </a:spcBef>
              <a:buFontTx/>
              <a:buChar char="•"/>
            </a:pPr>
            <a:endParaRPr lang="en-US" alt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4</a:t>
            </a:fld>
            <a:endParaRPr lang="en-US"/>
          </a:p>
        </p:txBody>
      </p:sp>
    </p:spTree>
    <p:extLst>
      <p:ext uri="{BB962C8B-B14F-4D97-AF65-F5344CB8AC3E}">
        <p14:creationId xmlns:p14="http://schemas.microsoft.com/office/powerpoint/2010/main" val="3999321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000" b="1" dirty="0">
                <a:latin typeface="Arial" panose="020B0604020202020204" pitchFamily="34" charset="0"/>
                <a:cs typeface="Arial" panose="020B0604020202020204" pitchFamily="34" charset="0"/>
              </a:rPr>
              <a:t>Three Federal laws address the school’s responsibilities to ensure access for students with disabilities:</a:t>
            </a:r>
          </a:p>
          <a:p>
            <a:pPr marL="347663" lvl="1" indent="-115888" eaLnBrk="1" hangingPunct="1">
              <a:spcBef>
                <a:spcPct val="0"/>
              </a:spcBef>
              <a:buSzPct val="50000"/>
              <a:buFont typeface="Wingdings" panose="05000000000000000000" pitchFamily="2" charset="2"/>
              <a:buChar char="l"/>
            </a:pPr>
            <a:r>
              <a:rPr lang="en-US" altLang="en-US" sz="1000" dirty="0">
                <a:latin typeface="Arial" panose="020B0604020202020204" pitchFamily="34" charset="0"/>
                <a:cs typeface="Arial" panose="020B0604020202020204" pitchFamily="34" charset="0"/>
              </a:rPr>
              <a:t>Section 504 of the Rehabilitation Act of 1973 (Section 504)</a:t>
            </a:r>
          </a:p>
          <a:p>
            <a:pPr marL="347663" lvl="1" indent="-115888" eaLnBrk="1" hangingPunct="1">
              <a:spcBef>
                <a:spcPct val="0"/>
              </a:spcBef>
              <a:buClr>
                <a:schemeClr val="tx2"/>
              </a:buClr>
              <a:buSzPct val="50000"/>
              <a:buFont typeface="Wingdings" panose="05000000000000000000" pitchFamily="2" charset="2"/>
              <a:buChar char="l"/>
            </a:pPr>
            <a:r>
              <a:rPr lang="en-US" altLang="en-US" sz="1000" dirty="0">
                <a:latin typeface="Arial" panose="020B0604020202020204" pitchFamily="34" charset="0"/>
                <a:cs typeface="Arial" panose="020B0604020202020204" pitchFamily="34" charset="0"/>
              </a:rPr>
              <a:t>Americans with Disabilities Act (ADA)</a:t>
            </a:r>
          </a:p>
          <a:p>
            <a:pPr marL="347663" lvl="1" indent="-115888" eaLnBrk="1" hangingPunct="1">
              <a:spcBef>
                <a:spcPct val="0"/>
              </a:spcBef>
              <a:buClr>
                <a:schemeClr val="tx2"/>
              </a:buClr>
              <a:buSzPct val="50000"/>
              <a:buFont typeface="Wingdings" panose="05000000000000000000" pitchFamily="2" charset="2"/>
              <a:buChar char="l"/>
            </a:pPr>
            <a:r>
              <a:rPr lang="en-US" altLang="en-US" sz="1000" dirty="0">
                <a:latin typeface="Arial" panose="020B0604020202020204" pitchFamily="34" charset="0"/>
                <a:cs typeface="Arial" panose="020B0604020202020204" pitchFamily="34" charset="0"/>
              </a:rPr>
              <a:t>Individuals with Disabilities Education Act (IDEA)</a:t>
            </a:r>
          </a:p>
          <a:p>
            <a:pPr marL="347663" lvl="1" indent="-115888" eaLnBrk="1" hangingPunct="1">
              <a:spcBef>
                <a:spcPct val="0"/>
              </a:spcBef>
              <a:buFontTx/>
              <a:buChar char="•"/>
            </a:pPr>
            <a:endParaRPr lang="en-US" altLang="en-US" sz="1000" dirty="0">
              <a:latin typeface="Arial" panose="020B0604020202020204" pitchFamily="34" charset="0"/>
              <a:cs typeface="Arial" panose="020B0604020202020204" pitchFamily="34" charset="0"/>
            </a:endParaRPr>
          </a:p>
          <a:p>
            <a:pPr eaLnBrk="1" hangingPunct="1">
              <a:spcBef>
                <a:spcPct val="0"/>
              </a:spcBef>
            </a:pPr>
            <a:r>
              <a:rPr lang="en-US" altLang="en-US" sz="1000" dirty="0">
                <a:latin typeface="Arial" panose="020B0604020202020204" pitchFamily="34" charset="0"/>
                <a:cs typeface="Arial" panose="020B0604020202020204" pitchFamily="34" charset="0"/>
              </a:rPr>
              <a:t>The purpose of this training is not to fully describe these laws, but rather to talk generally about how they might impact care provided for a student with diabetes.</a:t>
            </a:r>
          </a:p>
        </p:txBody>
      </p:sp>
      <p:sp>
        <p:nvSpPr>
          <p:cNvPr id="4" name="Slide Number Placeholder 3"/>
          <p:cNvSpPr>
            <a:spLocks noGrp="1"/>
          </p:cNvSpPr>
          <p:nvPr>
            <p:ph type="sldNum" sz="quarter" idx="5"/>
          </p:nvPr>
        </p:nvSpPr>
        <p:spPr/>
        <p:txBody>
          <a:bodyPr/>
          <a:lstStyle/>
          <a:p>
            <a:fld id="{D4C846EA-692C-5749-8B3B-0EE8E95BA0D9}" type="slidenum">
              <a:rPr lang="en-US" smtClean="0"/>
              <a:t>5</a:t>
            </a:fld>
            <a:endParaRPr lang="en-US"/>
          </a:p>
        </p:txBody>
      </p:sp>
    </p:spTree>
    <p:extLst>
      <p:ext uri="{BB962C8B-B14F-4D97-AF65-F5344CB8AC3E}">
        <p14:creationId xmlns:p14="http://schemas.microsoft.com/office/powerpoint/2010/main" val="2273154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000" dirty="0">
                <a:latin typeface="Arial" panose="020B0604020202020204" pitchFamily="34" charset="0"/>
                <a:cs typeface="Arial" panose="020B0604020202020204" pitchFamily="34" charset="0"/>
              </a:rPr>
              <a:t>This slide provides an overview of the framework for planning and implementing accommodations for students with disabilities under 504, Americans with Disabilities Act and IDEA.</a:t>
            </a:r>
          </a:p>
          <a:p>
            <a:pPr eaLnBrk="1" hangingPunct="1">
              <a:spcBef>
                <a:spcPts val="1200"/>
              </a:spcBef>
            </a:pPr>
            <a:r>
              <a:rPr lang="en-US" altLang="en-US" sz="1000" dirty="0">
                <a:latin typeface="Arial" panose="020B0604020202020204" pitchFamily="34" charset="0"/>
                <a:cs typeface="Arial" panose="020B0604020202020204" pitchFamily="34" charset="0"/>
              </a:rPr>
              <a:t>One or more of these laws applies to all schools, except a private religious school that doesn’t receive any federal funding.</a:t>
            </a:r>
          </a:p>
          <a:p>
            <a:pPr eaLnBrk="1" hangingPunct="1">
              <a:spcBef>
                <a:spcPts val="1200"/>
              </a:spcBef>
            </a:pPr>
            <a:r>
              <a:rPr lang="en-US" altLang="en-US" sz="1000" b="1" dirty="0">
                <a:latin typeface="Arial" panose="020B0604020202020204" pitchFamily="34" charset="0"/>
                <a:cs typeface="Arial" panose="020B0604020202020204" pitchFamily="34" charset="0"/>
              </a:rPr>
              <a:t>These laws provide for:</a:t>
            </a:r>
          </a:p>
          <a:p>
            <a:pPr marL="347663" lvl="1" indent="-115888" eaLnBrk="1" hangingPunct="1">
              <a:buFontTx/>
              <a:buChar char="•"/>
            </a:pPr>
            <a:r>
              <a:rPr lang="en-US" altLang="en-US" sz="1000" dirty="0">
                <a:latin typeface="Arial" panose="020B0604020202020204" pitchFamily="34" charset="0"/>
                <a:cs typeface="Arial" panose="020B0604020202020204" pitchFamily="34" charset="0"/>
              </a:rPr>
              <a:t>Related aids and services designed to meet the individual needs of the student</a:t>
            </a:r>
          </a:p>
          <a:p>
            <a:pPr marL="347663" lvl="1" indent="-115888" eaLnBrk="1" hangingPunct="1">
              <a:buFontTx/>
              <a:buChar char="•"/>
            </a:pPr>
            <a:r>
              <a:rPr lang="en-US" altLang="en-US" sz="1000" dirty="0">
                <a:latin typeface="Arial" panose="020B0604020202020204" pitchFamily="34" charset="0"/>
                <a:cs typeface="Arial" panose="020B0604020202020204" pitchFamily="34" charset="0"/>
              </a:rPr>
              <a:t>Free, appropriate public education (FAPE)</a:t>
            </a:r>
          </a:p>
          <a:p>
            <a:pPr marL="347663" lvl="1" indent="-115888" eaLnBrk="1" hangingPunct="1">
              <a:buFontTx/>
              <a:buChar char="•"/>
            </a:pPr>
            <a:r>
              <a:rPr lang="en-US" altLang="en-US" sz="1000" dirty="0">
                <a:latin typeface="Arial" panose="020B0604020202020204" pitchFamily="34" charset="0"/>
                <a:cs typeface="Arial" panose="020B0604020202020204" pitchFamily="34" charset="0"/>
              </a:rPr>
              <a:t>Equal opportunity</a:t>
            </a:r>
          </a:p>
          <a:p>
            <a:pPr eaLnBrk="1" hangingPunct="1">
              <a:spcBef>
                <a:spcPts val="1200"/>
              </a:spcBef>
            </a:pPr>
            <a:r>
              <a:rPr lang="en-US" altLang="en-US" sz="1000" dirty="0">
                <a:latin typeface="Arial" panose="020B0604020202020204" pitchFamily="34" charset="0"/>
                <a:cs typeface="Arial" panose="020B0604020202020204" pitchFamily="34" charset="0"/>
              </a:rPr>
              <a:t>Section 504 and ADA prohibit discrimination against children with disabilities by schools and/or day care centers.</a:t>
            </a:r>
          </a:p>
          <a:p>
            <a:pPr eaLnBrk="1" hangingPunct="1">
              <a:spcBef>
                <a:spcPts val="1200"/>
              </a:spcBef>
            </a:pPr>
            <a:r>
              <a:rPr lang="en-US" altLang="en-US" sz="1000" dirty="0">
                <a:latin typeface="Arial" panose="020B0604020202020204" pitchFamily="34" charset="0"/>
                <a:cs typeface="Arial" panose="020B0604020202020204" pitchFamily="34" charset="0"/>
              </a:rPr>
              <a:t>IDEA also requires special education for students whose diabetes or other disability adversely affects education performance (for example, this might </a:t>
            </a:r>
            <a:r>
              <a:rPr kumimoji="1" lang="en-US" altLang="en-US" sz="1000" dirty="0">
                <a:latin typeface="Arial" panose="020B0604020202020204" pitchFamily="34" charset="0"/>
                <a:cs typeface="Arial" panose="020B0604020202020204" pitchFamily="34" charset="0"/>
              </a:rPr>
              <a:t>be the case for a student who often experiences high and low blood glucose levels at school or who has to miss a lot of school because of diabetes related complications).</a:t>
            </a:r>
            <a:r>
              <a:rPr lang="en-US" altLang="en-US" sz="1000" dirty="0">
                <a:latin typeface="Arial" panose="020B0604020202020204" pitchFamily="34" charset="0"/>
                <a:cs typeface="Arial" panose="020B0604020202020204" pitchFamily="34" charset="0"/>
              </a:rPr>
              <a:t> </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6</a:t>
            </a:fld>
            <a:endParaRPr lang="en-US"/>
          </a:p>
        </p:txBody>
      </p:sp>
    </p:spTree>
    <p:extLst>
      <p:ext uri="{BB962C8B-B14F-4D97-AF65-F5344CB8AC3E}">
        <p14:creationId xmlns:p14="http://schemas.microsoft.com/office/powerpoint/2010/main" val="213077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000" b="1" dirty="0">
                <a:latin typeface="Arial" panose="020B0604020202020204" pitchFamily="34" charset="0"/>
                <a:cs typeface="Arial" panose="020B0604020202020204" pitchFamily="34" charset="0"/>
              </a:rPr>
              <a:t> </a:t>
            </a:r>
            <a:r>
              <a:rPr lang="en-US" altLang="en-US" sz="1000" dirty="0">
                <a:latin typeface="Arial" panose="020B0604020202020204" pitchFamily="34" charset="0"/>
                <a:cs typeface="Arial" panose="020B0604020202020204" pitchFamily="34" charset="0"/>
              </a:rPr>
              <a:t>It is important to make sure that the school personnel, parents/guardians, and the student agree on how the Diabetes Medical Management Plan (DMMP) will be implemented and what accommodations and related aids and services may be needed for the student.  This information is included in a Section 504 Plan, Individualized Education Program (IEP), or other education plan.  </a:t>
            </a:r>
          </a:p>
          <a:p>
            <a:pPr>
              <a:spcBef>
                <a:spcPct val="0"/>
              </a:spcBef>
            </a:pPr>
            <a:endParaRPr lang="en-US" altLang="en-US" sz="1000" dirty="0">
              <a:latin typeface="Arial" panose="020B0604020202020204" pitchFamily="34" charset="0"/>
              <a:cs typeface="Arial" panose="020B0604020202020204" pitchFamily="34" charset="0"/>
            </a:endParaRPr>
          </a:p>
          <a:p>
            <a:pPr>
              <a:spcBef>
                <a:spcPct val="0"/>
              </a:spcBef>
            </a:pPr>
            <a:r>
              <a:rPr lang="en-US" altLang="en-US" sz="1000" dirty="0">
                <a:latin typeface="Arial" panose="020B0604020202020204" pitchFamily="34" charset="0"/>
                <a:cs typeface="Arial" panose="020B0604020202020204" pitchFamily="34" charset="0"/>
              </a:rPr>
              <a:t>The information in the DMMP can be used in developing either a Section 504 plan or an IEP, but is not a substitute for a Section 504 Plan or IEP. </a:t>
            </a:r>
          </a:p>
          <a:p>
            <a:pPr>
              <a:spcBef>
                <a:spcPct val="0"/>
              </a:spcBef>
            </a:pPr>
            <a:endParaRPr lang="en-US" altLang="en-US" sz="1000" dirty="0">
              <a:latin typeface="Arial" panose="020B0604020202020204" pitchFamily="34" charset="0"/>
              <a:cs typeface="Arial" panose="020B0604020202020204" pitchFamily="34" charset="0"/>
            </a:endParaRPr>
          </a:p>
          <a:p>
            <a:pPr>
              <a:spcBef>
                <a:spcPct val="0"/>
              </a:spcBef>
            </a:pPr>
            <a:r>
              <a:rPr lang="en-US" altLang="en-US" sz="1000" dirty="0">
                <a:latin typeface="Arial" panose="020B0604020202020204" pitchFamily="34" charset="0"/>
                <a:cs typeface="Arial" panose="020B0604020202020204" pitchFamily="34" charset="0"/>
              </a:rPr>
              <a:t>The Individualized Health Care Plan (IHP) is developed by the school nurse to implement the DMMP. The IHP communicates the nursing management strategies for the student in the school setting.</a:t>
            </a:r>
          </a:p>
          <a:p>
            <a:pPr>
              <a:spcBef>
                <a:spcPct val="0"/>
              </a:spcBef>
            </a:pPr>
            <a:endParaRPr lang="en-US" altLang="en-US" sz="1000" dirty="0">
              <a:latin typeface="Arial" panose="020B0604020202020204" pitchFamily="34" charset="0"/>
              <a:cs typeface="Arial" panose="020B0604020202020204" pitchFamily="34" charset="0"/>
            </a:endParaRPr>
          </a:p>
          <a:p>
            <a:pPr>
              <a:spcBef>
                <a:spcPct val="0"/>
              </a:spcBef>
            </a:pPr>
            <a:r>
              <a:rPr lang="en-US" altLang="en-US" sz="1000" dirty="0">
                <a:latin typeface="Arial" panose="020B0604020202020204" pitchFamily="34" charset="0"/>
                <a:cs typeface="Arial" panose="020B0604020202020204" pitchFamily="34" charset="0"/>
              </a:rPr>
              <a:t>A “504 Plan” is the term commonly used for the written plan developed under Section 504 of the Rehabilitation Act.  An Individualized Education Program (IEP) is required for students who receive special education and related services under the Individuals with Disabilities Education Act (IDEA).  </a:t>
            </a:r>
          </a:p>
          <a:p>
            <a:pPr>
              <a:spcBef>
                <a:spcPct val="0"/>
              </a:spcBef>
            </a:pPr>
            <a:endParaRPr lang="en-US" altLang="en-US" sz="1000" dirty="0">
              <a:latin typeface="Arial" panose="020B0604020202020204" pitchFamily="34" charset="0"/>
              <a:cs typeface="Arial" panose="020B0604020202020204" pitchFamily="34" charset="0"/>
            </a:endParaRPr>
          </a:p>
          <a:p>
            <a:pPr>
              <a:spcBef>
                <a:spcPct val="0"/>
              </a:spcBef>
            </a:pPr>
            <a:r>
              <a:rPr lang="en-US" altLang="en-US" sz="1000" dirty="0">
                <a:latin typeface="Arial" panose="020B0604020202020204" pitchFamily="34" charset="0"/>
                <a:cs typeface="Arial" panose="020B0604020202020204" pitchFamily="34" charset="0"/>
              </a:rPr>
              <a:t>The Emergency Care Plans are quick references developed by the school nurse that describes the individual student’s symptoms and treatment of hypoglycemia and hyperglycemia.</a:t>
            </a:r>
          </a:p>
        </p:txBody>
      </p:sp>
      <p:sp>
        <p:nvSpPr>
          <p:cNvPr id="4" name="Slide Number Placeholder 3"/>
          <p:cNvSpPr>
            <a:spLocks noGrp="1"/>
          </p:cNvSpPr>
          <p:nvPr>
            <p:ph type="sldNum" sz="quarter" idx="5"/>
          </p:nvPr>
        </p:nvSpPr>
        <p:spPr/>
        <p:txBody>
          <a:bodyPr/>
          <a:lstStyle/>
          <a:p>
            <a:fld id="{D4C846EA-692C-5749-8B3B-0EE8E95BA0D9}" type="slidenum">
              <a:rPr lang="en-US" smtClean="0"/>
              <a:t>7</a:t>
            </a:fld>
            <a:endParaRPr lang="en-US"/>
          </a:p>
        </p:txBody>
      </p:sp>
    </p:spTree>
    <p:extLst>
      <p:ext uri="{BB962C8B-B14F-4D97-AF65-F5344CB8AC3E}">
        <p14:creationId xmlns:p14="http://schemas.microsoft.com/office/powerpoint/2010/main" val="252573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Clr>
                <a:schemeClr val="tx2"/>
              </a:buClr>
            </a:pPr>
            <a:r>
              <a:rPr kumimoji="1" lang="en-US" altLang="en-US" sz="1000" dirty="0">
                <a:latin typeface="Arial" panose="020B0604020202020204" pitchFamily="34" charset="0"/>
                <a:cs typeface="Arial" panose="020B0604020202020204" pitchFamily="34" charset="0"/>
              </a:rPr>
              <a:t>The 504 or IEP plan should address accommodations needed for both routine and non-routine school activities and settings, even for relatively infrequent events, like standardized testing or overnight field trips. Listed on the slide are examples of the types of things that might be addressed.</a:t>
            </a:r>
          </a:p>
          <a:p>
            <a:pPr eaLnBrk="1" hangingPunct="1">
              <a:spcBef>
                <a:spcPct val="0"/>
              </a:spcBef>
              <a:buClr>
                <a:schemeClr val="tx2"/>
              </a:buClr>
            </a:pPr>
            <a:endParaRPr kumimoji="1" lang="en-US" altLang="en-US" sz="1000" dirty="0">
              <a:latin typeface="Arial" panose="020B0604020202020204" pitchFamily="34" charset="0"/>
              <a:cs typeface="Arial" panose="020B0604020202020204" pitchFamily="34" charset="0"/>
            </a:endParaRPr>
          </a:p>
          <a:p>
            <a:pPr eaLnBrk="1" hangingPunct="1">
              <a:spcBef>
                <a:spcPct val="0"/>
              </a:spcBef>
              <a:buClr>
                <a:schemeClr val="tx2"/>
              </a:buClr>
              <a:buFont typeface="Times New Roman" panose="02020603050405020304" pitchFamily="18" charset="0"/>
              <a:buNone/>
            </a:pPr>
            <a:r>
              <a:rPr kumimoji="1" lang="en-US" altLang="en-US" sz="1000" dirty="0">
                <a:latin typeface="Arial" panose="020B0604020202020204" pitchFamily="34" charset="0"/>
                <a:cs typeface="Arial" panose="020B0604020202020204" pitchFamily="34" charset="0"/>
              </a:rPr>
              <a:t>Anticipating such events and proactively addressing them when the plan is written will not only ensure the student’s safety and full participation, but also help to avoid misunderstanding and potential conflict between the school, parent/guardian, and/or health care providers.</a:t>
            </a:r>
          </a:p>
          <a:p>
            <a:pPr eaLnBrk="1" hangingPunct="1">
              <a:spcBef>
                <a:spcPct val="0"/>
              </a:spcBef>
              <a:buClr>
                <a:schemeClr val="tx2"/>
              </a:buClr>
              <a:buFont typeface="Times New Roman" panose="02020603050405020304" pitchFamily="18" charset="0"/>
              <a:buNone/>
            </a:pPr>
            <a:endParaRPr kumimoji="1" lang="en-US" altLang="en-US" sz="1000" dirty="0">
              <a:latin typeface="Arial" panose="020B0604020202020204" pitchFamily="34" charset="0"/>
              <a:cs typeface="Arial" panose="020B0604020202020204" pitchFamily="34" charset="0"/>
            </a:endParaRPr>
          </a:p>
          <a:p>
            <a:pPr eaLnBrk="1" hangingPunct="1">
              <a:spcBef>
                <a:spcPct val="0"/>
              </a:spcBef>
              <a:buClr>
                <a:schemeClr val="tx2"/>
              </a:buClr>
              <a:buFont typeface="Times New Roman" panose="02020603050405020304" pitchFamily="18" charset="0"/>
              <a:buNone/>
            </a:pPr>
            <a:r>
              <a:rPr kumimoji="1" lang="en-US" altLang="en-US" sz="1000" dirty="0">
                <a:latin typeface="Arial" panose="020B0604020202020204" pitchFamily="34" charset="0"/>
                <a:cs typeface="Arial" panose="020B0604020202020204" pitchFamily="34" charset="0"/>
              </a:rPr>
              <a:t>A sample 504 plan can be accessed on the American Diabetes Association Website at: diabetes.org/504plan .</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8</a:t>
            </a:fld>
            <a:endParaRPr lang="en-US"/>
          </a:p>
        </p:txBody>
      </p:sp>
    </p:spTree>
    <p:extLst>
      <p:ext uri="{BB962C8B-B14F-4D97-AF65-F5344CB8AC3E}">
        <p14:creationId xmlns:p14="http://schemas.microsoft.com/office/powerpoint/2010/main" val="2058237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000" dirty="0">
                <a:latin typeface="Arial" panose="020B0604020202020204" pitchFamily="34" charset="0"/>
                <a:cs typeface="Arial" panose="020B0604020202020204" pitchFamily="34" charset="0"/>
              </a:rPr>
              <a:t>State and local laws and regulations vary regarding who may perform various aspects of diabetes care.   </a:t>
            </a:r>
          </a:p>
          <a:p>
            <a:pPr eaLnBrk="1" hangingPunct="1">
              <a:spcBef>
                <a:spcPct val="0"/>
              </a:spcBef>
            </a:pPr>
            <a:endParaRPr lang="en-US" altLang="en-US" sz="1000" dirty="0">
              <a:latin typeface="Arial" panose="020B0604020202020204" pitchFamily="34" charset="0"/>
              <a:cs typeface="Arial" panose="020B0604020202020204" pitchFamily="34" charset="0"/>
            </a:endParaRPr>
          </a:p>
          <a:p>
            <a:pPr marL="347663" lvl="1" indent="-115888" eaLnBrk="1" hangingPunct="1">
              <a:spcBef>
                <a:spcPct val="0"/>
              </a:spcBef>
              <a:buFontTx/>
              <a:buChar char="•"/>
            </a:pPr>
            <a:r>
              <a:rPr lang="en-US" altLang="en-US" sz="1000" dirty="0">
                <a:latin typeface="Arial" panose="020B0604020202020204" pitchFamily="34" charset="0"/>
                <a:cs typeface="Arial" panose="020B0604020202020204" pitchFamily="34" charset="0"/>
              </a:rPr>
              <a:t>Some states allow non-medical school staff members to provide routine and emergency diabetes care.</a:t>
            </a:r>
          </a:p>
          <a:p>
            <a:pPr marL="347663" lvl="1" indent="-115888" eaLnBrk="1" hangingPunct="1">
              <a:spcBef>
                <a:spcPct val="0"/>
              </a:spcBef>
              <a:buFontTx/>
              <a:buChar char="•"/>
            </a:pPr>
            <a:r>
              <a:rPr lang="en-US" altLang="en-US" sz="1000" dirty="0">
                <a:latin typeface="Arial" panose="020B0604020202020204" pitchFamily="34" charset="0"/>
                <a:cs typeface="Arial" panose="020B0604020202020204" pitchFamily="34" charset="0"/>
              </a:rPr>
              <a:t>Some state have laws that require a minimum number of school staff members be trained and available on site to provide diabetes care.</a:t>
            </a:r>
          </a:p>
          <a:p>
            <a:pPr marL="347663" lvl="1" indent="-115888" eaLnBrk="1" hangingPunct="1">
              <a:spcBef>
                <a:spcPct val="0"/>
              </a:spcBef>
              <a:buFontTx/>
              <a:buChar char="•"/>
            </a:pPr>
            <a:r>
              <a:rPr lang="en-US" altLang="en-US" sz="1000" dirty="0">
                <a:latin typeface="Arial" panose="020B0604020202020204" pitchFamily="34" charset="0"/>
                <a:cs typeface="Arial" panose="020B0604020202020204" pitchFamily="34" charset="0"/>
              </a:rPr>
              <a:t>Some states limit the ability of non-medical personnel to provide care.  </a:t>
            </a:r>
          </a:p>
          <a:p>
            <a:pPr eaLnBrk="1" hangingPunct="1">
              <a:spcBef>
                <a:spcPct val="0"/>
              </a:spcBef>
              <a:buFontTx/>
              <a:buChar char="•"/>
            </a:pPr>
            <a:endParaRPr lang="en-US" altLang="en-US" sz="1000" dirty="0">
              <a:latin typeface="Arial" panose="020B0604020202020204" pitchFamily="34" charset="0"/>
              <a:cs typeface="Arial" panose="020B0604020202020204" pitchFamily="34" charset="0"/>
            </a:endParaRPr>
          </a:p>
          <a:p>
            <a:pPr eaLnBrk="1" hangingPunct="1">
              <a:spcBef>
                <a:spcPct val="0"/>
              </a:spcBef>
            </a:pPr>
            <a:r>
              <a:rPr lang="en-US" altLang="en-US" sz="1000" dirty="0">
                <a:latin typeface="Arial" panose="020B0604020202020204" pitchFamily="34" charset="0"/>
                <a:cs typeface="Arial" panose="020B0604020202020204" pitchFamily="34" charset="0"/>
              </a:rPr>
              <a:t>Become familiar with state and local laws that specifically address school diabetes care.  </a:t>
            </a:r>
          </a:p>
          <a:p>
            <a:pPr eaLnBrk="1" hangingPunct="1">
              <a:spcBef>
                <a:spcPct val="0"/>
              </a:spcBef>
            </a:pPr>
            <a:endParaRPr lang="en-US" altLang="en-US" sz="1000" dirty="0">
              <a:latin typeface="Arial" panose="020B0604020202020204" pitchFamily="34" charset="0"/>
              <a:cs typeface="Arial" panose="020B0604020202020204" pitchFamily="34" charset="0"/>
            </a:endParaRPr>
          </a:p>
          <a:p>
            <a:pPr eaLnBrk="1" hangingPunct="1">
              <a:spcBef>
                <a:spcPct val="0"/>
              </a:spcBef>
            </a:pPr>
            <a:r>
              <a:rPr lang="en-US" altLang="en-US" sz="1000" dirty="0">
                <a:latin typeface="Arial" panose="020B0604020202020204" pitchFamily="34" charset="0"/>
                <a:cs typeface="Arial" panose="020B0604020202020204" pitchFamily="34" charset="0"/>
              </a:rPr>
              <a:t>Regardless of state and local law, the requirements of federal laws must be met.  Thus, diabetes care cannot be denied based on state or local laws or policies that seek to limit who can provide care.</a:t>
            </a:r>
          </a:p>
          <a:p>
            <a:pPr eaLnBrk="1" hangingPunct="1">
              <a:spcBef>
                <a:spcPct val="0"/>
              </a:spcBef>
            </a:pPr>
            <a:endParaRPr lang="en-US" altLang="en-US" sz="1000" dirty="0">
              <a:latin typeface="Arial" panose="020B0604020202020204" pitchFamily="34" charset="0"/>
              <a:cs typeface="Arial" panose="020B0604020202020204" pitchFamily="34" charset="0"/>
            </a:endParaRPr>
          </a:p>
          <a:p>
            <a:pPr eaLnBrk="1" hangingPunct="1">
              <a:spcBef>
                <a:spcPct val="0"/>
              </a:spcBef>
            </a:pPr>
            <a:r>
              <a:rPr lang="en-US" altLang="en-US" sz="1000" dirty="0">
                <a:latin typeface="Arial" panose="020B0604020202020204" pitchFamily="34" charset="0"/>
                <a:cs typeface="Arial" panose="020B0604020202020204" pitchFamily="34" charset="0"/>
              </a:rPr>
              <a:t>For more information about your state’s laws go to www.diabetes.org/fedlaws</a:t>
            </a:r>
          </a:p>
          <a:p>
            <a:pPr eaLnBrk="1" hangingPunct="1">
              <a:spcBef>
                <a:spcPct val="0"/>
              </a:spcBef>
            </a:pPr>
            <a:endParaRPr lang="en-US" alt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9</a:t>
            </a:fld>
            <a:endParaRPr lang="en-US"/>
          </a:p>
        </p:txBody>
      </p:sp>
    </p:spTree>
    <p:extLst>
      <p:ext uri="{BB962C8B-B14F-4D97-AF65-F5344CB8AC3E}">
        <p14:creationId xmlns:p14="http://schemas.microsoft.com/office/powerpoint/2010/main" val="3606992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F8CC25-9C9A-8142-9489-9C9BE864FF2B}"/>
              </a:ext>
            </a:extLst>
          </p:cNvPr>
          <p:cNvSpPr/>
          <p:nvPr userDrawn="1"/>
        </p:nvSpPr>
        <p:spPr>
          <a:xfrm>
            <a:off x="931762" y="1870687"/>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9344640-9678-B74D-915F-DD938059D33B}"/>
              </a:ext>
            </a:extLst>
          </p:cNvPr>
          <p:cNvSpPr>
            <a:spLocks noGrp="1"/>
          </p:cNvSpPr>
          <p:nvPr>
            <p:ph type="body" sz="quarter" idx="22" hasCustomPrompt="1"/>
          </p:nvPr>
        </p:nvSpPr>
        <p:spPr>
          <a:xfrm>
            <a:off x="931761" y="2074338"/>
            <a:ext cx="4216596" cy="258597"/>
          </a:xfrm>
          <a:prstGeom prst="rect">
            <a:avLst/>
          </a:prstGeom>
        </p:spPr>
        <p:txBody>
          <a:bodyPr wrap="square" lIns="0" tIns="0" rIns="0" bIns="0">
            <a:spAutoFit/>
          </a:bodyPr>
          <a:lstStyle>
            <a:lvl1pPr marL="0" indent="0">
              <a:spcBef>
                <a:spcPts val="133"/>
              </a:spcBef>
              <a:buNone/>
              <a:defRPr sz="1867">
                <a:solidFill>
                  <a:schemeClr val="bg1"/>
                </a:solidFill>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dirty="0"/>
              <a:t>What Key Personnel Need To Know</a:t>
            </a:r>
          </a:p>
        </p:txBody>
      </p:sp>
      <p:sp>
        <p:nvSpPr>
          <p:cNvPr id="10" name="Title 3">
            <a:extLst>
              <a:ext uri="{FF2B5EF4-FFF2-40B4-BE49-F238E27FC236}">
                <a16:creationId xmlns:a16="http://schemas.microsoft.com/office/drawing/2014/main" id="{EA4E2D05-EB6F-2C40-AC88-3F64FA54E30F}"/>
              </a:ext>
            </a:extLst>
          </p:cNvPr>
          <p:cNvSpPr>
            <a:spLocks noGrp="1"/>
          </p:cNvSpPr>
          <p:nvPr>
            <p:ph type="title" hasCustomPrompt="1"/>
          </p:nvPr>
        </p:nvSpPr>
        <p:spPr>
          <a:xfrm>
            <a:off x="814140" y="2444969"/>
            <a:ext cx="4451835" cy="1780733"/>
          </a:xfrm>
          <a:prstGeom prst="rect">
            <a:avLst/>
          </a:prstGeom>
        </p:spPr>
        <p:txBody>
          <a:bodyPr/>
          <a:lstStyle>
            <a:lvl1pPr marL="0" marR="0" indent="0" algn="l" defTabSz="1219170" rtl="0" eaLnBrk="1" fontAlgn="auto" latinLnBrk="0" hangingPunct="1">
              <a:lnSpc>
                <a:spcPct val="100000"/>
              </a:lnSpc>
              <a:spcBef>
                <a:spcPct val="0"/>
              </a:spcBef>
              <a:spcAft>
                <a:spcPts val="0"/>
              </a:spcAft>
              <a:buClrTx/>
              <a:buSzTx/>
              <a:buFontTx/>
              <a:buNone/>
              <a:tabLst/>
              <a:defRPr lang="de-DE" sz="3733"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
        <p:nvSpPr>
          <p:cNvPr id="4" name="Rectangle 3">
            <a:extLst>
              <a:ext uri="{FF2B5EF4-FFF2-40B4-BE49-F238E27FC236}">
                <a16:creationId xmlns:a16="http://schemas.microsoft.com/office/drawing/2014/main" id="{269EE1DF-A71D-C718-67A4-599A6EF0770A}"/>
              </a:ext>
            </a:extLst>
          </p:cNvPr>
          <p:cNvSpPr/>
          <p:nvPr userDrawn="1"/>
        </p:nvSpPr>
        <p:spPr>
          <a:xfrm>
            <a:off x="546652" y="1033670"/>
            <a:ext cx="5357191" cy="4714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7">
            <a:extLst>
              <a:ext uri="{FF2B5EF4-FFF2-40B4-BE49-F238E27FC236}">
                <a16:creationId xmlns:a16="http://schemas.microsoft.com/office/drawing/2014/main" id="{8664F700-51C1-03C7-48C7-B36F63977086}"/>
              </a:ext>
            </a:extLst>
          </p:cNvPr>
          <p:cNvSpPr>
            <a:spLocks noGrp="1"/>
          </p:cNvSpPr>
          <p:nvPr>
            <p:ph type="body" sz="quarter" idx="24" hasCustomPrompt="1"/>
          </p:nvPr>
        </p:nvSpPr>
        <p:spPr>
          <a:xfrm>
            <a:off x="814140" y="1130332"/>
            <a:ext cx="4841225" cy="258233"/>
          </a:xfrm>
          <a:prstGeom prst="rect">
            <a:avLst/>
          </a:prstGeom>
        </p:spPr>
        <p:txBody>
          <a:bodyPr/>
          <a:lstStyle>
            <a:lvl1pPr marL="0" indent="0">
              <a:buNone/>
              <a:defRPr sz="1867" b="1" i="0" cap="all" baseline="0">
                <a:solidFill>
                  <a:schemeClr val="bg1"/>
                </a:solidFill>
                <a:latin typeface="Arial" panose="020B0604020202020204" pitchFamily="34" charset="0"/>
                <a:cs typeface="Arial" panose="020B0604020202020204" pitchFamily="34" charset="0"/>
              </a:defRPr>
            </a:lvl1pPr>
            <a:lvl5pPr marL="2438339" indent="0">
              <a:buNone/>
              <a:defRPr/>
            </a:lvl5pPr>
          </a:lstStyle>
          <a:p>
            <a:r>
              <a:rPr lang="en-US" dirty="0"/>
              <a:t>Diabetes Care Tasks at School</a:t>
            </a:r>
          </a:p>
        </p:txBody>
      </p:sp>
    </p:spTree>
    <p:extLst>
      <p:ext uri="{BB962C8B-B14F-4D97-AF65-F5344CB8AC3E}">
        <p14:creationId xmlns:p14="http://schemas.microsoft.com/office/powerpoint/2010/main" val="1277409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986070"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807611" y="996394"/>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70106" y="1253016"/>
            <a:ext cx="10085948"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986070"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986070"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986070"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7079617"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7079617"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7079617"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7079617"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479162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5163669"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686202" y="1458553"/>
            <a:ext cx="1036645"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48696" y="1715175"/>
            <a:ext cx="2965471"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5163669"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8677835"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8677835"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5163669"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5163669"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5163669"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5163669"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8659905"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8659905"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8659905"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8659905"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3626563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6" name="Text Placeholder 2">
            <a:extLst>
              <a:ext uri="{FF2B5EF4-FFF2-40B4-BE49-F238E27FC236}">
                <a16:creationId xmlns:a16="http://schemas.microsoft.com/office/drawing/2014/main" id="{0B521D4B-2740-0743-8A03-0930A43A725A}"/>
              </a:ext>
            </a:extLst>
          </p:cNvPr>
          <p:cNvSpPr>
            <a:spLocks noGrp="1"/>
          </p:cNvSpPr>
          <p:nvPr>
            <p:ph type="body" sz="quarter" idx="11" hasCustomPrompt="1"/>
          </p:nvPr>
        </p:nvSpPr>
        <p:spPr>
          <a:xfrm>
            <a:off x="912249"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37" name="Text Placeholder 22">
            <a:extLst>
              <a:ext uri="{FF2B5EF4-FFF2-40B4-BE49-F238E27FC236}">
                <a16:creationId xmlns:a16="http://schemas.microsoft.com/office/drawing/2014/main" id="{2F9AAD15-DC15-5743-B2CB-81DAB5BE9354}"/>
              </a:ext>
            </a:extLst>
          </p:cNvPr>
          <p:cNvSpPr>
            <a:spLocks noGrp="1"/>
          </p:cNvSpPr>
          <p:nvPr>
            <p:ph type="body" sz="quarter" idx="12" hasCustomPrompt="1"/>
          </p:nvPr>
        </p:nvSpPr>
        <p:spPr>
          <a:xfrm>
            <a:off x="912249"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0" name="Text Placeholder 2">
            <a:extLst>
              <a:ext uri="{FF2B5EF4-FFF2-40B4-BE49-F238E27FC236}">
                <a16:creationId xmlns:a16="http://schemas.microsoft.com/office/drawing/2014/main" id="{E765D23B-1314-E242-BE32-44AB85C7E63F}"/>
              </a:ext>
            </a:extLst>
          </p:cNvPr>
          <p:cNvSpPr>
            <a:spLocks noGrp="1"/>
          </p:cNvSpPr>
          <p:nvPr>
            <p:ph type="body" sz="quarter" idx="25" hasCustomPrompt="1"/>
          </p:nvPr>
        </p:nvSpPr>
        <p:spPr>
          <a:xfrm>
            <a:off x="912249"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1" name="Text Placeholder 22">
            <a:extLst>
              <a:ext uri="{FF2B5EF4-FFF2-40B4-BE49-F238E27FC236}">
                <a16:creationId xmlns:a16="http://schemas.microsoft.com/office/drawing/2014/main" id="{417AE95B-53EC-024C-B901-A98431615EB9}"/>
              </a:ext>
            </a:extLst>
          </p:cNvPr>
          <p:cNvSpPr>
            <a:spLocks noGrp="1"/>
          </p:cNvSpPr>
          <p:nvPr>
            <p:ph type="body" sz="quarter" idx="26" hasCustomPrompt="1"/>
          </p:nvPr>
        </p:nvSpPr>
        <p:spPr>
          <a:xfrm>
            <a:off x="912249"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2" name="Text Placeholder 2">
            <a:extLst>
              <a:ext uri="{FF2B5EF4-FFF2-40B4-BE49-F238E27FC236}">
                <a16:creationId xmlns:a16="http://schemas.microsoft.com/office/drawing/2014/main" id="{E67B2801-3608-674D-ADD4-1E44ED198498}"/>
              </a:ext>
            </a:extLst>
          </p:cNvPr>
          <p:cNvSpPr>
            <a:spLocks noGrp="1"/>
          </p:cNvSpPr>
          <p:nvPr>
            <p:ph type="body" sz="quarter" idx="27" hasCustomPrompt="1"/>
          </p:nvPr>
        </p:nvSpPr>
        <p:spPr>
          <a:xfrm>
            <a:off x="3610745"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3" name="Text Placeholder 22">
            <a:extLst>
              <a:ext uri="{FF2B5EF4-FFF2-40B4-BE49-F238E27FC236}">
                <a16:creationId xmlns:a16="http://schemas.microsoft.com/office/drawing/2014/main" id="{E215B41E-F15D-C841-82FA-4379FC3557EE}"/>
              </a:ext>
            </a:extLst>
          </p:cNvPr>
          <p:cNvSpPr>
            <a:spLocks noGrp="1"/>
          </p:cNvSpPr>
          <p:nvPr>
            <p:ph type="body" sz="quarter" idx="28" hasCustomPrompt="1"/>
          </p:nvPr>
        </p:nvSpPr>
        <p:spPr>
          <a:xfrm>
            <a:off x="3610745"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4" name="Text Placeholder 2">
            <a:extLst>
              <a:ext uri="{FF2B5EF4-FFF2-40B4-BE49-F238E27FC236}">
                <a16:creationId xmlns:a16="http://schemas.microsoft.com/office/drawing/2014/main" id="{CD10A8B8-91CF-9E48-9318-8BA1ADF3299D}"/>
              </a:ext>
            </a:extLst>
          </p:cNvPr>
          <p:cNvSpPr>
            <a:spLocks noGrp="1"/>
          </p:cNvSpPr>
          <p:nvPr>
            <p:ph type="body" sz="quarter" idx="29" hasCustomPrompt="1"/>
          </p:nvPr>
        </p:nvSpPr>
        <p:spPr>
          <a:xfrm>
            <a:off x="6309241"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5" name="Text Placeholder 22">
            <a:extLst>
              <a:ext uri="{FF2B5EF4-FFF2-40B4-BE49-F238E27FC236}">
                <a16:creationId xmlns:a16="http://schemas.microsoft.com/office/drawing/2014/main" id="{75E94E2D-3D0F-6141-8986-3392B8CAD229}"/>
              </a:ext>
            </a:extLst>
          </p:cNvPr>
          <p:cNvSpPr>
            <a:spLocks noGrp="1"/>
          </p:cNvSpPr>
          <p:nvPr>
            <p:ph type="body" sz="quarter" idx="30" hasCustomPrompt="1"/>
          </p:nvPr>
        </p:nvSpPr>
        <p:spPr>
          <a:xfrm>
            <a:off x="6309241"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6" name="Text Placeholder 2">
            <a:extLst>
              <a:ext uri="{FF2B5EF4-FFF2-40B4-BE49-F238E27FC236}">
                <a16:creationId xmlns:a16="http://schemas.microsoft.com/office/drawing/2014/main" id="{285B87F7-2B16-A041-958A-AA664AA1B105}"/>
              </a:ext>
            </a:extLst>
          </p:cNvPr>
          <p:cNvSpPr>
            <a:spLocks noGrp="1"/>
          </p:cNvSpPr>
          <p:nvPr>
            <p:ph type="body" sz="quarter" idx="31" hasCustomPrompt="1"/>
          </p:nvPr>
        </p:nvSpPr>
        <p:spPr>
          <a:xfrm>
            <a:off x="3610745"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7" name="Text Placeholder 22">
            <a:extLst>
              <a:ext uri="{FF2B5EF4-FFF2-40B4-BE49-F238E27FC236}">
                <a16:creationId xmlns:a16="http://schemas.microsoft.com/office/drawing/2014/main" id="{DBAD1EAA-1FD1-164B-A280-33E00754CEC2}"/>
              </a:ext>
            </a:extLst>
          </p:cNvPr>
          <p:cNvSpPr>
            <a:spLocks noGrp="1"/>
          </p:cNvSpPr>
          <p:nvPr>
            <p:ph type="body" sz="quarter" idx="32" hasCustomPrompt="1"/>
          </p:nvPr>
        </p:nvSpPr>
        <p:spPr>
          <a:xfrm>
            <a:off x="3610745"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8" name="Text Placeholder 2">
            <a:extLst>
              <a:ext uri="{FF2B5EF4-FFF2-40B4-BE49-F238E27FC236}">
                <a16:creationId xmlns:a16="http://schemas.microsoft.com/office/drawing/2014/main" id="{705D251B-C902-2446-B74C-F68CD37D3BD8}"/>
              </a:ext>
            </a:extLst>
          </p:cNvPr>
          <p:cNvSpPr>
            <a:spLocks noGrp="1"/>
          </p:cNvSpPr>
          <p:nvPr>
            <p:ph type="body" sz="quarter" idx="33" hasCustomPrompt="1"/>
          </p:nvPr>
        </p:nvSpPr>
        <p:spPr>
          <a:xfrm>
            <a:off x="6309241"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9" name="Text Placeholder 22">
            <a:extLst>
              <a:ext uri="{FF2B5EF4-FFF2-40B4-BE49-F238E27FC236}">
                <a16:creationId xmlns:a16="http://schemas.microsoft.com/office/drawing/2014/main" id="{8B1D5655-0B6A-A347-9552-204BE998CE27}"/>
              </a:ext>
            </a:extLst>
          </p:cNvPr>
          <p:cNvSpPr>
            <a:spLocks noGrp="1"/>
          </p:cNvSpPr>
          <p:nvPr>
            <p:ph type="body" sz="quarter" idx="34" hasCustomPrompt="1"/>
          </p:nvPr>
        </p:nvSpPr>
        <p:spPr>
          <a:xfrm>
            <a:off x="6309241"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50" name="Text Placeholder 2">
            <a:extLst>
              <a:ext uri="{FF2B5EF4-FFF2-40B4-BE49-F238E27FC236}">
                <a16:creationId xmlns:a16="http://schemas.microsoft.com/office/drawing/2014/main" id="{5614195E-C2C5-3C49-9146-74EC89312BF4}"/>
              </a:ext>
            </a:extLst>
          </p:cNvPr>
          <p:cNvSpPr>
            <a:spLocks noGrp="1"/>
          </p:cNvSpPr>
          <p:nvPr>
            <p:ph type="body" sz="quarter" idx="35" hasCustomPrompt="1"/>
          </p:nvPr>
        </p:nvSpPr>
        <p:spPr>
          <a:xfrm>
            <a:off x="9007737"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1" name="Text Placeholder 22">
            <a:extLst>
              <a:ext uri="{FF2B5EF4-FFF2-40B4-BE49-F238E27FC236}">
                <a16:creationId xmlns:a16="http://schemas.microsoft.com/office/drawing/2014/main" id="{ECAC70C6-1136-1B4C-80EB-F6D07E8EFB8E}"/>
              </a:ext>
            </a:extLst>
          </p:cNvPr>
          <p:cNvSpPr>
            <a:spLocks noGrp="1"/>
          </p:cNvSpPr>
          <p:nvPr>
            <p:ph type="body" sz="quarter" idx="36" hasCustomPrompt="1"/>
          </p:nvPr>
        </p:nvSpPr>
        <p:spPr>
          <a:xfrm>
            <a:off x="9007737"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58" name="Text Placeholder 2">
            <a:extLst>
              <a:ext uri="{FF2B5EF4-FFF2-40B4-BE49-F238E27FC236}">
                <a16:creationId xmlns:a16="http://schemas.microsoft.com/office/drawing/2014/main" id="{F247382D-4DAC-6644-A8A9-8FBEF8331412}"/>
              </a:ext>
            </a:extLst>
          </p:cNvPr>
          <p:cNvSpPr>
            <a:spLocks noGrp="1"/>
          </p:cNvSpPr>
          <p:nvPr>
            <p:ph type="body" sz="quarter" idx="37" hasCustomPrompt="1"/>
          </p:nvPr>
        </p:nvSpPr>
        <p:spPr>
          <a:xfrm>
            <a:off x="9007737"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9" name="Text Placeholder 22">
            <a:extLst>
              <a:ext uri="{FF2B5EF4-FFF2-40B4-BE49-F238E27FC236}">
                <a16:creationId xmlns:a16="http://schemas.microsoft.com/office/drawing/2014/main" id="{1B4B640B-2C4E-0343-9F1E-1232FE2AB5E2}"/>
              </a:ext>
            </a:extLst>
          </p:cNvPr>
          <p:cNvSpPr>
            <a:spLocks noGrp="1"/>
          </p:cNvSpPr>
          <p:nvPr>
            <p:ph type="body" sz="quarter" idx="38" hasCustomPrompt="1"/>
          </p:nvPr>
        </p:nvSpPr>
        <p:spPr>
          <a:xfrm>
            <a:off x="9007737"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1982074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A8422B-B96F-1B4C-880B-6F219A673213}"/>
              </a:ext>
            </a:extLst>
          </p:cNvPr>
          <p:cNvSpPr>
            <a:spLocks noGrp="1"/>
          </p:cNvSpPr>
          <p:nvPr>
            <p:ph type="body" sz="quarter" idx="11" hasCustomPrompt="1"/>
          </p:nvPr>
        </p:nvSpPr>
        <p:spPr>
          <a:xfrm>
            <a:off x="1049412" y="3285371"/>
            <a:ext cx="10370427" cy="287259"/>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Tree>
    <p:extLst>
      <p:ext uri="{BB962C8B-B14F-4D97-AF65-F5344CB8AC3E}">
        <p14:creationId xmlns:p14="http://schemas.microsoft.com/office/powerpoint/2010/main" val="1674479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ustom Layout">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916F9D77-372C-114F-8757-9983FB992586}"/>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Tree>
    <p:extLst>
      <p:ext uri="{BB962C8B-B14F-4D97-AF65-F5344CB8AC3E}">
        <p14:creationId xmlns:p14="http://schemas.microsoft.com/office/powerpoint/2010/main" val="1666868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F8CC25-9C9A-8142-9489-9C9BE864FF2B}"/>
              </a:ext>
            </a:extLst>
          </p:cNvPr>
          <p:cNvSpPr/>
          <p:nvPr userDrawn="1"/>
        </p:nvSpPr>
        <p:spPr>
          <a:xfrm>
            <a:off x="1553974" y="1671904"/>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9344640-9678-B74D-915F-DD938059D33B}"/>
              </a:ext>
            </a:extLst>
          </p:cNvPr>
          <p:cNvSpPr>
            <a:spLocks noGrp="1"/>
          </p:cNvSpPr>
          <p:nvPr>
            <p:ph type="body" sz="quarter" idx="22" hasCustomPrompt="1"/>
          </p:nvPr>
        </p:nvSpPr>
        <p:spPr>
          <a:xfrm>
            <a:off x="1553973" y="3763989"/>
            <a:ext cx="4216596" cy="258532"/>
          </a:xfrm>
          <a:prstGeom prst="rect">
            <a:avLst/>
          </a:prstGeom>
        </p:spPr>
        <p:txBody>
          <a:bodyPr wrap="square" lIns="0" tIns="0" rIns="0" bIns="0">
            <a:spAutoFit/>
          </a:bodyPr>
          <a:lstStyle>
            <a:lvl1pPr marL="0" indent="0">
              <a:spcBef>
                <a:spcPts val="133"/>
              </a:spcBef>
              <a:buNone/>
              <a:defRPr sz="1867">
                <a:solidFill>
                  <a:schemeClr val="bg1"/>
                </a:solidFill>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dirty="0"/>
              <a:t>Lorem Ipsum Dolor</a:t>
            </a:r>
          </a:p>
        </p:txBody>
      </p:sp>
      <p:sp>
        <p:nvSpPr>
          <p:cNvPr id="10" name="Title 3">
            <a:extLst>
              <a:ext uri="{FF2B5EF4-FFF2-40B4-BE49-F238E27FC236}">
                <a16:creationId xmlns:a16="http://schemas.microsoft.com/office/drawing/2014/main" id="{EA4E2D05-EB6F-2C40-AC88-3F64FA54E30F}"/>
              </a:ext>
            </a:extLst>
          </p:cNvPr>
          <p:cNvSpPr>
            <a:spLocks noGrp="1"/>
          </p:cNvSpPr>
          <p:nvPr>
            <p:ph type="title" hasCustomPrompt="1"/>
          </p:nvPr>
        </p:nvSpPr>
        <p:spPr>
          <a:xfrm>
            <a:off x="1436352" y="1829975"/>
            <a:ext cx="4451835" cy="1780733"/>
          </a:xfrm>
          <a:prstGeom prst="rect">
            <a:avLst/>
          </a:prstGeom>
        </p:spPr>
        <p:txBody>
          <a:bodyPr/>
          <a:lstStyle>
            <a:lvl1pPr marL="0" marR="0" indent="0" algn="l" defTabSz="1219170" rtl="0" eaLnBrk="1" fontAlgn="auto" latinLnBrk="0" hangingPunct="1">
              <a:lnSpc>
                <a:spcPct val="100000"/>
              </a:lnSpc>
              <a:spcBef>
                <a:spcPct val="0"/>
              </a:spcBef>
              <a:spcAft>
                <a:spcPts val="0"/>
              </a:spcAft>
              <a:buClrTx/>
              <a:buSzTx/>
              <a:buFontTx/>
              <a:buNone/>
              <a:tabLst/>
              <a:defRPr lang="de-DE" sz="3733"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
        <p:nvSpPr>
          <p:cNvPr id="11" name="Text Placeholder 2">
            <a:extLst>
              <a:ext uri="{FF2B5EF4-FFF2-40B4-BE49-F238E27FC236}">
                <a16:creationId xmlns:a16="http://schemas.microsoft.com/office/drawing/2014/main" id="{070CA9DC-FE01-C647-B833-CEF14D807E1D}"/>
              </a:ext>
            </a:extLst>
          </p:cNvPr>
          <p:cNvSpPr>
            <a:spLocks noGrp="1"/>
          </p:cNvSpPr>
          <p:nvPr>
            <p:ph type="body" sz="quarter" idx="23" hasCustomPrompt="1"/>
          </p:nvPr>
        </p:nvSpPr>
        <p:spPr>
          <a:xfrm>
            <a:off x="6829357" y="1084909"/>
            <a:ext cx="4216596" cy="258532"/>
          </a:xfrm>
          <a:prstGeom prst="rect">
            <a:avLst/>
          </a:prstGeom>
        </p:spPr>
        <p:txBody>
          <a:bodyPr wrap="square" lIns="0" tIns="0" rIns="0" bIns="0">
            <a:spAutoFit/>
          </a:bodyPr>
          <a:lstStyle>
            <a:lvl1pPr marL="0" indent="0">
              <a:spcBef>
                <a:spcPts val="133"/>
              </a:spcBef>
              <a:buNone/>
              <a:defRPr sz="1867">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dirty="0"/>
              <a:t>LOREM IPSUM DOLOR</a:t>
            </a:r>
          </a:p>
        </p:txBody>
      </p:sp>
      <p:sp>
        <p:nvSpPr>
          <p:cNvPr id="12" name="Text Placeholder 7">
            <a:extLst>
              <a:ext uri="{FF2B5EF4-FFF2-40B4-BE49-F238E27FC236}">
                <a16:creationId xmlns:a16="http://schemas.microsoft.com/office/drawing/2014/main" id="{7738BEA0-9E44-1A4E-8C1E-18636D092ED8}"/>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dirty="0"/>
              <a:t>Kicker text HERE</a:t>
            </a:r>
          </a:p>
        </p:txBody>
      </p:sp>
    </p:spTree>
    <p:extLst>
      <p:ext uri="{BB962C8B-B14F-4D97-AF65-F5344CB8AC3E}">
        <p14:creationId xmlns:p14="http://schemas.microsoft.com/office/powerpoint/2010/main" val="1312749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678886" y="3510737"/>
            <a:ext cx="4019524" cy="4431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8" name="Rectangle 7">
            <a:extLst>
              <a:ext uri="{FF2B5EF4-FFF2-40B4-BE49-F238E27FC236}">
                <a16:creationId xmlns:a16="http://schemas.microsoft.com/office/drawing/2014/main" id="{168A3934-A564-4F4F-9F29-DA460E637CDA}"/>
              </a:ext>
            </a:extLst>
          </p:cNvPr>
          <p:cNvSpPr/>
          <p:nvPr userDrawn="1"/>
        </p:nvSpPr>
        <p:spPr>
          <a:xfrm>
            <a:off x="6829358" y="3172380"/>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7AD15C-7C3C-5D40-8484-D041A099C2C6}"/>
              </a:ext>
            </a:extLst>
          </p:cNvPr>
          <p:cNvSpPr>
            <a:spLocks noGrp="1"/>
          </p:cNvSpPr>
          <p:nvPr>
            <p:ph type="body" sz="quarter" idx="10" hasCustomPrompt="1"/>
          </p:nvPr>
        </p:nvSpPr>
        <p:spPr>
          <a:xfrm>
            <a:off x="6691853" y="3429001"/>
            <a:ext cx="5060135" cy="164701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3733"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3733"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3733"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535DD1A5-7FE5-7F4A-9310-C84CB6F4BEBB}"/>
              </a:ext>
            </a:extLst>
          </p:cNvPr>
          <p:cNvSpPr>
            <a:spLocks noGrp="1"/>
          </p:cNvSpPr>
          <p:nvPr>
            <p:ph type="body" sz="quarter" idx="22" hasCustomPrompt="1"/>
          </p:nvPr>
        </p:nvSpPr>
        <p:spPr>
          <a:xfrm>
            <a:off x="6829357" y="5367511"/>
            <a:ext cx="4216596" cy="258532"/>
          </a:xfrm>
          <a:prstGeom prst="rect">
            <a:avLst/>
          </a:prstGeom>
        </p:spPr>
        <p:txBody>
          <a:bodyPr wrap="square" lIns="0" tIns="0" rIns="0" bIns="0">
            <a:spAutoFit/>
          </a:bodyPr>
          <a:lstStyle>
            <a:lvl1pPr marL="0" indent="0">
              <a:spcBef>
                <a:spcPts val="133"/>
              </a:spcBef>
              <a:buNone/>
              <a:defRPr sz="1867">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dirty="0"/>
              <a:t>Lorem Ipsum Dolor</a:t>
            </a:r>
          </a:p>
        </p:txBody>
      </p:sp>
    </p:spTree>
    <p:extLst>
      <p:ext uri="{BB962C8B-B14F-4D97-AF65-F5344CB8AC3E}">
        <p14:creationId xmlns:p14="http://schemas.microsoft.com/office/powerpoint/2010/main" val="289148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F8CC25-9C9A-8142-9489-9C9BE864FF2B}"/>
              </a:ext>
            </a:extLst>
          </p:cNvPr>
          <p:cNvSpPr/>
          <p:nvPr userDrawn="1"/>
        </p:nvSpPr>
        <p:spPr>
          <a:xfrm>
            <a:off x="1553974" y="1671904"/>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9344640-9678-B74D-915F-DD938059D33B}"/>
              </a:ext>
            </a:extLst>
          </p:cNvPr>
          <p:cNvSpPr>
            <a:spLocks noGrp="1"/>
          </p:cNvSpPr>
          <p:nvPr>
            <p:ph type="body" sz="quarter" idx="22" hasCustomPrompt="1"/>
          </p:nvPr>
        </p:nvSpPr>
        <p:spPr>
          <a:xfrm>
            <a:off x="1553973" y="3763989"/>
            <a:ext cx="4216596" cy="258532"/>
          </a:xfrm>
          <a:prstGeom prst="rect">
            <a:avLst/>
          </a:prstGeom>
        </p:spPr>
        <p:txBody>
          <a:bodyPr wrap="square" lIns="0" tIns="0" rIns="0" bIns="0">
            <a:spAutoFit/>
          </a:bodyPr>
          <a:lstStyle>
            <a:lvl1pPr marL="0" indent="0">
              <a:spcBef>
                <a:spcPts val="133"/>
              </a:spcBef>
              <a:buNone/>
              <a:defRPr sz="1867">
                <a:solidFill>
                  <a:schemeClr val="bg1"/>
                </a:solidFill>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dirty="0"/>
              <a:t>Lorem Ipsum Dolor</a:t>
            </a:r>
          </a:p>
        </p:txBody>
      </p:sp>
      <p:sp>
        <p:nvSpPr>
          <p:cNvPr id="10" name="Title 3">
            <a:extLst>
              <a:ext uri="{FF2B5EF4-FFF2-40B4-BE49-F238E27FC236}">
                <a16:creationId xmlns:a16="http://schemas.microsoft.com/office/drawing/2014/main" id="{EA4E2D05-EB6F-2C40-AC88-3F64FA54E30F}"/>
              </a:ext>
            </a:extLst>
          </p:cNvPr>
          <p:cNvSpPr>
            <a:spLocks noGrp="1"/>
          </p:cNvSpPr>
          <p:nvPr>
            <p:ph type="title" hasCustomPrompt="1"/>
          </p:nvPr>
        </p:nvSpPr>
        <p:spPr>
          <a:xfrm>
            <a:off x="1436352" y="1829975"/>
            <a:ext cx="4451835" cy="1780733"/>
          </a:xfrm>
          <a:prstGeom prst="rect">
            <a:avLst/>
          </a:prstGeom>
        </p:spPr>
        <p:txBody>
          <a:bodyPr/>
          <a:lstStyle>
            <a:lvl1pPr marL="0" marR="0" indent="0" algn="l" defTabSz="1219170" rtl="0" eaLnBrk="1" fontAlgn="auto" latinLnBrk="0" hangingPunct="1">
              <a:lnSpc>
                <a:spcPct val="100000"/>
              </a:lnSpc>
              <a:spcBef>
                <a:spcPct val="0"/>
              </a:spcBef>
              <a:spcAft>
                <a:spcPts val="0"/>
              </a:spcAft>
              <a:buClrTx/>
              <a:buSzTx/>
              <a:buFontTx/>
              <a:buNone/>
              <a:tabLst/>
              <a:defRPr lang="de-DE" sz="3733"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
        <p:nvSpPr>
          <p:cNvPr id="11" name="Text Placeholder 2">
            <a:extLst>
              <a:ext uri="{FF2B5EF4-FFF2-40B4-BE49-F238E27FC236}">
                <a16:creationId xmlns:a16="http://schemas.microsoft.com/office/drawing/2014/main" id="{070CA9DC-FE01-C647-B833-CEF14D807E1D}"/>
              </a:ext>
            </a:extLst>
          </p:cNvPr>
          <p:cNvSpPr>
            <a:spLocks noGrp="1"/>
          </p:cNvSpPr>
          <p:nvPr>
            <p:ph type="body" sz="quarter" idx="23" hasCustomPrompt="1"/>
          </p:nvPr>
        </p:nvSpPr>
        <p:spPr>
          <a:xfrm>
            <a:off x="6829357" y="1084909"/>
            <a:ext cx="4216596" cy="258532"/>
          </a:xfrm>
          <a:prstGeom prst="rect">
            <a:avLst/>
          </a:prstGeom>
        </p:spPr>
        <p:txBody>
          <a:bodyPr wrap="square" lIns="0" tIns="0" rIns="0" bIns="0">
            <a:spAutoFit/>
          </a:bodyPr>
          <a:lstStyle>
            <a:lvl1pPr marL="0" indent="0">
              <a:spcBef>
                <a:spcPts val="133"/>
              </a:spcBef>
              <a:buNone/>
              <a:defRPr sz="1867">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dirty="0"/>
              <a:t>LOREM IPSUM DOLOR</a:t>
            </a:r>
          </a:p>
        </p:txBody>
      </p:sp>
      <p:sp>
        <p:nvSpPr>
          <p:cNvPr id="2" name="Text Placeholder 7">
            <a:extLst>
              <a:ext uri="{FF2B5EF4-FFF2-40B4-BE49-F238E27FC236}">
                <a16:creationId xmlns:a16="http://schemas.microsoft.com/office/drawing/2014/main" id="{F502AF80-6836-F1B1-24E9-40E37D4165E9}"/>
              </a:ext>
            </a:extLst>
          </p:cNvPr>
          <p:cNvSpPr txBox="1">
            <a:spLocks/>
          </p:cNvSpPr>
          <p:nvPr userDrawn="1"/>
        </p:nvSpPr>
        <p:spPr>
          <a:xfrm>
            <a:off x="123260" y="215576"/>
            <a:ext cx="10054167" cy="258233"/>
          </a:xfrm>
          <a:prstGeom prst="rect">
            <a:avLst/>
          </a:prstGeom>
        </p:spPr>
        <p:txBody>
          <a:bodyPr/>
          <a:lstStyle>
            <a:lvl1pPr marL="0" indent="0" algn="l" defTabSz="1219170" rtl="0" eaLnBrk="1" latinLnBrk="0" hangingPunct="1">
              <a:lnSpc>
                <a:spcPct val="90000"/>
              </a:lnSpc>
              <a:spcBef>
                <a:spcPts val="1333"/>
              </a:spcBef>
              <a:buFont typeface="Arial" panose="020B0604020202020204" pitchFamily="34" charset="0"/>
              <a:buNone/>
              <a:defRPr sz="1867"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438339"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dirty="0"/>
              <a:t>Diabetes Care Tasks at School</a:t>
            </a:r>
          </a:p>
        </p:txBody>
      </p:sp>
    </p:spTree>
    <p:extLst>
      <p:ext uri="{BB962C8B-B14F-4D97-AF65-F5344CB8AC3E}">
        <p14:creationId xmlns:p14="http://schemas.microsoft.com/office/powerpoint/2010/main" val="2502167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EF4238"/>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612056" y="2291644"/>
            <a:ext cx="1661723" cy="77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10364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612056" y="2291644"/>
            <a:ext cx="1661723" cy="77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43558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3464620" y="894643"/>
            <a:ext cx="926408" cy="68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3342701" y="3489626"/>
            <a:ext cx="2499580" cy="804078"/>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1333">
                <a:solidFill>
                  <a:schemeClr val="bg1"/>
                </a:solidFill>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Protecting students’ legal rights is a vital piece of a comprehensive plan.</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3342701" y="1755562"/>
            <a:ext cx="2365468" cy="1734064"/>
          </a:xfrm>
          <a:prstGeom prst="rect">
            <a:avLst/>
          </a:prstGeom>
        </p:spPr>
        <p:txBody>
          <a:bodyPr wrap="square">
            <a:spAutoFit/>
          </a:bodyPr>
          <a:lstStyle>
            <a:lvl1pPr marL="0" marR="0" indent="0" algn="l" defTabSz="1219170" rtl="0" eaLnBrk="1" fontAlgn="auto" latinLnBrk="0" hangingPunct="1">
              <a:lnSpc>
                <a:spcPct val="100000"/>
              </a:lnSpc>
              <a:spcBef>
                <a:spcPct val="0"/>
              </a:spcBef>
              <a:spcAft>
                <a:spcPts val="0"/>
              </a:spcAft>
              <a:buClrTx/>
              <a:buSzTx/>
              <a:buFontTx/>
              <a:buNone/>
              <a:tabLst/>
              <a:defRPr lang="de-DE" sz="2667" b="1" dirty="0">
                <a:solidFill>
                  <a:schemeClr val="bg1"/>
                </a:solidFill>
                <a:latin typeface="Arial" panose="020B0604020202020204" pitchFamily="34" charset="0"/>
                <a:cs typeface="Arial" panose="020B0604020202020204" pitchFamily="34" charset="0"/>
              </a:defRPr>
            </a:lvl1pPr>
          </a:lstStyle>
          <a:p>
            <a:r>
              <a:rPr lang="en-US" dirty="0"/>
              <a:t>Optimal Student Health </a:t>
            </a:r>
            <a:br>
              <a:rPr lang="en-US" dirty="0"/>
            </a:br>
            <a:r>
              <a:rPr lang="en-US" dirty="0"/>
              <a:t>and Learning</a:t>
            </a:r>
          </a:p>
        </p:txBody>
      </p:sp>
      <p:sp>
        <p:nvSpPr>
          <p:cNvPr id="7" name="Text Placeholder 4">
            <a:extLst>
              <a:ext uri="{FF2B5EF4-FFF2-40B4-BE49-F238E27FC236}">
                <a16:creationId xmlns:a16="http://schemas.microsoft.com/office/drawing/2014/main" id="{DA3651D4-7451-1B45-971B-3FBC4B98EA3B}"/>
              </a:ext>
            </a:extLst>
          </p:cNvPr>
          <p:cNvSpPr>
            <a:spLocks noGrp="1"/>
          </p:cNvSpPr>
          <p:nvPr>
            <p:ph type="body" sz="quarter" idx="11" hasCustomPrompt="1"/>
          </p:nvPr>
        </p:nvSpPr>
        <p:spPr>
          <a:xfrm>
            <a:off x="3342701" y="1104419"/>
            <a:ext cx="3985569" cy="49244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3200" b="1" i="0">
                <a:solidFill>
                  <a:schemeClr val="bg1"/>
                </a:solidFill>
                <a:latin typeface="Arial" panose="020B0604020202020204" pitchFamily="34" charset="0"/>
                <a:cs typeface="Arial" panose="020B0604020202020204" pitchFamily="34" charset="0"/>
              </a:defRPr>
            </a:lvl1pPr>
            <a:lvl2pPr>
              <a:defRPr sz="3200" b="1" i="0">
                <a:solidFill>
                  <a:schemeClr val="bg1"/>
                </a:solidFill>
                <a:latin typeface="Arial" panose="020B0604020202020204" pitchFamily="34" charset="0"/>
                <a:cs typeface="Arial" panose="020B0604020202020204" pitchFamily="34" charset="0"/>
              </a:defRPr>
            </a:lvl2pPr>
            <a:lvl3pPr>
              <a:defRPr sz="3200" b="1" i="0">
                <a:solidFill>
                  <a:schemeClr val="bg1"/>
                </a:solidFill>
                <a:latin typeface="Arial" panose="020B0604020202020204" pitchFamily="34" charset="0"/>
                <a:cs typeface="Arial" panose="020B0604020202020204" pitchFamily="34" charset="0"/>
              </a:defRPr>
            </a:lvl3pPr>
            <a:lvl4pPr>
              <a:defRPr sz="3200" b="1" i="0">
                <a:solidFill>
                  <a:schemeClr val="bg1"/>
                </a:solidFill>
                <a:latin typeface="Arial" panose="020B0604020202020204" pitchFamily="34" charset="0"/>
                <a:cs typeface="Arial" panose="020B0604020202020204" pitchFamily="34" charset="0"/>
              </a:defRPr>
            </a:lvl4pPr>
            <a:lvl5pPr>
              <a:defRPr sz="3200" b="1" i="0">
                <a:solidFill>
                  <a:schemeClr val="bg1"/>
                </a:solidFill>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sz="3200" b="1" i="0" dirty="0">
                <a:solidFill>
                  <a:schemeClr val="bg1"/>
                </a:solidFill>
                <a:latin typeface="Arial" panose="020B0604020202020204" pitchFamily="34" charset="0"/>
                <a:cs typeface="Arial" panose="020B0604020202020204" pitchFamily="34" charset="0"/>
              </a:rPr>
              <a:t>Goal:</a:t>
            </a:r>
            <a:endParaRPr lang="de-DE" sz="3200" b="1" i="0"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1136807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612056" y="2291644"/>
            <a:ext cx="1661723" cy="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85605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916F9D77-372C-114F-8757-9983FB992586}"/>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7" name="Rectangle 6">
            <a:extLst>
              <a:ext uri="{FF2B5EF4-FFF2-40B4-BE49-F238E27FC236}">
                <a16:creationId xmlns:a16="http://schemas.microsoft.com/office/drawing/2014/main" id="{872325A2-9CE2-3547-B3D0-EDFE59959C27}"/>
              </a:ext>
            </a:extLst>
          </p:cNvPr>
          <p:cNvSpPr/>
          <p:nvPr userDrawn="1"/>
        </p:nvSpPr>
        <p:spPr>
          <a:xfrm>
            <a:off x="1612056" y="2291644"/>
            <a:ext cx="1661723" cy="77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3308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6829358" y="1050581"/>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6691853" y="1307202"/>
            <a:ext cx="5060135" cy="164701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3733"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3733"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3733"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6829357" y="3119220"/>
            <a:ext cx="4216596" cy="287259"/>
          </a:xfrm>
          <a:prstGeom prst="rect">
            <a:avLst/>
          </a:prstGeom>
        </p:spPr>
        <p:txBody>
          <a:bodyPr wrap="square" lIns="0" tIns="0" rIns="0" bIns="0">
            <a:spAutoFit/>
          </a:bodyPr>
          <a:lstStyle>
            <a:lvl1pPr marL="0" indent="0">
              <a:lnSpc>
                <a:spcPct val="100000"/>
              </a:lnSpc>
              <a:spcBef>
                <a:spcPts val="133"/>
              </a:spcBef>
              <a:buNone/>
              <a:defRPr sz="1867">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dirty="0"/>
              <a:t>Lorem Ipsum Dolor</a:t>
            </a:r>
          </a:p>
        </p:txBody>
      </p:sp>
    </p:spTree>
    <p:extLst>
      <p:ext uri="{BB962C8B-B14F-4D97-AF65-F5344CB8AC3E}">
        <p14:creationId xmlns:p14="http://schemas.microsoft.com/office/powerpoint/2010/main" val="365201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 name="Text Placeholder 7">
            <a:extLst>
              <a:ext uri="{FF2B5EF4-FFF2-40B4-BE49-F238E27FC236}">
                <a16:creationId xmlns:a16="http://schemas.microsoft.com/office/drawing/2014/main" id="{EB29FA12-D62D-97BE-A8EF-66F69490DDCB}"/>
              </a:ext>
            </a:extLst>
          </p:cNvPr>
          <p:cNvSpPr>
            <a:spLocks noGrp="1"/>
          </p:cNvSpPr>
          <p:nvPr>
            <p:ph type="body" sz="quarter" idx="24" hasCustomPrompt="1"/>
          </p:nvPr>
        </p:nvSpPr>
        <p:spPr>
          <a:xfrm>
            <a:off x="814140"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r>
              <a:rPr lang="en-US" dirty="0"/>
              <a:t>Diabetes Care Tasks at School</a:t>
            </a:r>
          </a:p>
        </p:txBody>
      </p:sp>
    </p:spTree>
    <p:extLst>
      <p:ext uri="{BB962C8B-B14F-4D97-AF65-F5344CB8AC3E}">
        <p14:creationId xmlns:p14="http://schemas.microsoft.com/office/powerpoint/2010/main" val="3736841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1905001"/>
            <a:ext cx="3278751" cy="3870504"/>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8" y="1905001"/>
            <a:ext cx="3278751" cy="3870504"/>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7" y="1905001"/>
            <a:ext cx="3278751" cy="3870504"/>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5"/>
            <a:ext cx="10366813" cy="517064"/>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Tree>
    <p:extLst>
      <p:ext uri="{BB962C8B-B14F-4D97-AF65-F5344CB8AC3E}">
        <p14:creationId xmlns:p14="http://schemas.microsoft.com/office/powerpoint/2010/main" val="3116940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19"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19"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1133920"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45698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82274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4829227"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4829227"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4829229"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8449120"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8449121"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8449122"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723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Tree>
    <p:extLst>
      <p:ext uri="{BB962C8B-B14F-4D97-AF65-F5344CB8AC3E}">
        <p14:creationId xmlns:p14="http://schemas.microsoft.com/office/powerpoint/2010/main" val="152475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1888385"/>
            <a:ext cx="2875395" cy="475404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Tree>
    <p:extLst>
      <p:ext uri="{BB962C8B-B14F-4D97-AF65-F5344CB8AC3E}">
        <p14:creationId xmlns:p14="http://schemas.microsoft.com/office/powerpoint/2010/main" val="334504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986069" y="2819909"/>
            <a:ext cx="8769984" cy="3465564"/>
          </a:xfrm>
          <a:prstGeom prst="rect">
            <a:avLst/>
          </a:prstGeom>
        </p:spPr>
        <p:txBody>
          <a:bodyPr wrap="square" lIns="0" tIns="0" rIns="0" bIns="0">
            <a:spAutoFit/>
          </a:bodyPr>
          <a:lstStyle>
            <a:lvl1pPr marL="380990" marR="0" indent="-380990" algn="l" defTabSz="1219170" rtl="0" eaLnBrk="1" fontAlgn="auto" latinLnBrk="0" hangingPunct="1">
              <a:lnSpc>
                <a:spcPct val="100000"/>
              </a:lnSpc>
              <a:spcBef>
                <a:spcPts val="1333"/>
              </a:spcBef>
              <a:spcAft>
                <a:spcPts val="0"/>
              </a:spcAft>
              <a:buClrTx/>
              <a:buSzTx/>
              <a:buFont typeface="Wingdings" pitchFamily="2" charset="2"/>
              <a:buChar char="§"/>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lvl="0"/>
            <a:endParaRPr lang="en-US" dirty="0"/>
          </a:p>
        </p:txBody>
      </p:sp>
      <p:sp>
        <p:nvSpPr>
          <p:cNvPr id="6" name="Rectangle 5">
            <a:extLst>
              <a:ext uri="{FF2B5EF4-FFF2-40B4-BE49-F238E27FC236}">
                <a16:creationId xmlns:a16="http://schemas.microsoft.com/office/drawing/2014/main" id="{B5BC48AE-D545-6F4B-8B95-3953B5E7DD09}"/>
              </a:ext>
            </a:extLst>
          </p:cNvPr>
          <p:cNvSpPr/>
          <p:nvPr userDrawn="1"/>
        </p:nvSpPr>
        <p:spPr>
          <a:xfrm>
            <a:off x="807611" y="996394"/>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70106" y="1253016"/>
            <a:ext cx="10085948"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Tree>
    <p:extLst>
      <p:ext uri="{BB962C8B-B14F-4D97-AF65-F5344CB8AC3E}">
        <p14:creationId xmlns:p14="http://schemas.microsoft.com/office/powerpoint/2010/main" val="41613218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5.emf"/><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5.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5.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Picture 3" descr="A group of people posing for a photo&#10;&#10;Description automatically generated with low confidence">
            <a:extLst>
              <a:ext uri="{FF2B5EF4-FFF2-40B4-BE49-F238E27FC236}">
                <a16:creationId xmlns:a16="http://schemas.microsoft.com/office/drawing/2014/main" id="{862F3A9B-5CE2-723D-9E5A-4A2C5B54FAA1}"/>
              </a:ext>
            </a:extLst>
          </p:cNvPr>
          <p:cNvPicPr>
            <a:picLocks noChangeAspect="1"/>
          </p:cNvPicPr>
          <p:nvPr userDrawn="1"/>
        </p:nvPicPr>
        <p:blipFill rotWithShape="1">
          <a:blip r:embed="rId3"/>
          <a:srcRect t="11103" r="17496" b="19284"/>
          <a:stretch/>
        </p:blipFill>
        <p:spPr>
          <a:xfrm>
            <a:off x="0" y="0"/>
            <a:ext cx="12192000" cy="6858000"/>
          </a:xfrm>
          <a:prstGeom prst="rect">
            <a:avLst/>
          </a:prstGeom>
        </p:spPr>
      </p:pic>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540497" y="1049868"/>
            <a:ext cx="5372509" cy="5808133"/>
          </a:xfrm>
          <a:prstGeom prst="rect">
            <a:avLst/>
          </a:prstGeom>
          <a:solidFill>
            <a:srgbClr val="A6192E"/>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7741E9F-F9AD-0B88-0418-8B986129ECAB}"/>
              </a:ext>
            </a:extLst>
          </p:cNvPr>
          <p:cNvPicPr>
            <a:picLocks noChangeAspect="1"/>
          </p:cNvPicPr>
          <p:nvPr userDrawn="1"/>
        </p:nvPicPr>
        <p:blipFill>
          <a:blip r:embed="rId4"/>
          <a:stretch>
            <a:fillRect/>
          </a:stretch>
        </p:blipFill>
        <p:spPr>
          <a:xfrm>
            <a:off x="1750354" y="5165565"/>
            <a:ext cx="2949785" cy="1124606"/>
          </a:xfrm>
          <a:prstGeom prst="rect">
            <a:avLst/>
          </a:prstGeom>
        </p:spPr>
      </p:pic>
    </p:spTree>
    <p:extLst>
      <p:ext uri="{BB962C8B-B14F-4D97-AF65-F5344CB8AC3E}">
        <p14:creationId xmlns:p14="http://schemas.microsoft.com/office/powerpoint/2010/main" val="212933556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5C7A4A-F37A-8747-AFFA-CAE8BB8018B0}"/>
              </a:ext>
            </a:extLst>
          </p:cNvPr>
          <p:cNvPicPr>
            <a:picLocks noChangeAspect="1" noChangeArrowheads="1"/>
          </p:cNvPicPr>
          <p:nvPr userDrawn="1"/>
        </p:nvPicPr>
        <p:blipFill>
          <a:blip r:embed="rId3"/>
          <a:srcRect/>
          <a:stretch/>
        </p:blipFill>
        <p:spPr bwMode="auto">
          <a:xfrm>
            <a:off x="10522005" y="6024035"/>
            <a:ext cx="1116052" cy="461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98012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BC3BCCE-CA9E-401B-B760-FC5084F9EADF}"/>
              </a:ext>
            </a:extLst>
          </p:cNvPr>
          <p:cNvSpPr txBox="1"/>
          <p:nvPr userDrawn="1"/>
        </p:nvSpPr>
        <p:spPr>
          <a:xfrm>
            <a:off x="1101858" y="6246229"/>
            <a:ext cx="9228093" cy="256545"/>
          </a:xfrm>
          <a:prstGeom prst="rect">
            <a:avLst/>
          </a:prstGeom>
          <a:noFill/>
        </p:spPr>
        <p:txBody>
          <a:bodyPr wrap="square">
            <a:spAutoFit/>
          </a:bodyPr>
          <a:lstStyle/>
          <a:p>
            <a:pPr algn="r" defTabSz="1219170" fontAlgn="base">
              <a:spcBef>
                <a:spcPct val="0"/>
              </a:spcBef>
              <a:spcAft>
                <a:spcPct val="0"/>
              </a:spcAft>
              <a:defRPr/>
            </a:pPr>
            <a:r>
              <a:rPr lang="en-US" sz="1067" b="1" i="0">
                <a:solidFill>
                  <a:schemeClr val="tx1">
                    <a:lumMod val="50000"/>
                    <a:lumOff val="50000"/>
                  </a:schemeClr>
                </a:solidFill>
                <a:latin typeface="Arial"/>
                <a:ea typeface="ＭＳ Ｐゴシック"/>
                <a:cs typeface="Arial"/>
              </a:rPr>
              <a:t>|  </a:t>
            </a:r>
            <a:fld id="{DE87642C-B7C1-4B57-8C95-0170592CB734}" type="slidenum">
              <a:rPr lang="en-US" sz="1067" b="1" i="0" smtClean="0">
                <a:solidFill>
                  <a:schemeClr val="tx1">
                    <a:lumMod val="50000"/>
                    <a:lumOff val="50000"/>
                  </a:schemeClr>
                </a:solidFill>
                <a:latin typeface="Arial"/>
                <a:ea typeface="ＭＳ Ｐゴシック"/>
                <a:cs typeface="Arial"/>
              </a:rPr>
              <a:pPr algn="r" defTabSz="1219170" fontAlgn="base">
                <a:spcBef>
                  <a:spcPct val="0"/>
                </a:spcBef>
                <a:spcAft>
                  <a:spcPct val="0"/>
                </a:spcAft>
                <a:defRPr/>
              </a:pPr>
              <a:t>‹#›</a:t>
            </a:fld>
            <a:endParaRPr lang="en-US" sz="1067" b="1">
              <a:solidFill>
                <a:schemeClr val="tx1">
                  <a:lumMod val="50000"/>
                  <a:lumOff val="50000"/>
                </a:schemeClr>
              </a:solidFill>
              <a:latin typeface="Arial"/>
              <a:ea typeface="ＭＳ Ｐゴシック"/>
              <a:cs typeface="Arial"/>
            </a:endParaRPr>
          </a:p>
        </p:txBody>
      </p:sp>
      <p:sp>
        <p:nvSpPr>
          <p:cNvPr id="2" name="Text Placeholder 7">
            <a:extLst>
              <a:ext uri="{FF2B5EF4-FFF2-40B4-BE49-F238E27FC236}">
                <a16:creationId xmlns:a16="http://schemas.microsoft.com/office/drawing/2014/main" id="{A74708DD-DA0C-1F2A-689C-8CEF299D9985}"/>
              </a:ext>
            </a:extLst>
          </p:cNvPr>
          <p:cNvSpPr txBox="1">
            <a:spLocks/>
          </p:cNvSpPr>
          <p:nvPr userDrawn="1"/>
        </p:nvSpPr>
        <p:spPr>
          <a:xfrm>
            <a:off x="123260" y="215576"/>
            <a:ext cx="10054167" cy="258233"/>
          </a:xfrm>
          <a:prstGeom prst="rect">
            <a:avLst/>
          </a:prstGeom>
        </p:spPr>
        <p:txBody>
          <a:bodyPr/>
          <a:lstStyle>
            <a:lvl1pPr marL="0" indent="0" algn="l" defTabSz="1219170" rtl="0" eaLnBrk="1" latinLnBrk="0" hangingPunct="1">
              <a:lnSpc>
                <a:spcPct val="90000"/>
              </a:lnSpc>
              <a:spcBef>
                <a:spcPts val="1333"/>
              </a:spcBef>
              <a:buFont typeface="Arial" panose="020B0604020202020204" pitchFamily="34" charset="0"/>
              <a:buNone/>
              <a:defRPr sz="1867"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438339"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dirty="0"/>
              <a:t>Diabetes Care Tasks at School</a:t>
            </a:r>
          </a:p>
        </p:txBody>
      </p:sp>
      <p:pic>
        <p:nvPicPr>
          <p:cNvPr id="3" name="Picture 2">
            <a:extLst>
              <a:ext uri="{FF2B5EF4-FFF2-40B4-BE49-F238E27FC236}">
                <a16:creationId xmlns:a16="http://schemas.microsoft.com/office/drawing/2014/main" id="{4BA60AFF-9D6B-D644-A26B-A2FD85CC0ABC}"/>
              </a:ext>
            </a:extLst>
          </p:cNvPr>
          <p:cNvPicPr>
            <a:picLocks noChangeAspect="1"/>
          </p:cNvPicPr>
          <p:nvPr userDrawn="1"/>
        </p:nvPicPr>
        <p:blipFill>
          <a:blip r:embed="rId15"/>
          <a:stretch>
            <a:fillRect/>
          </a:stretch>
        </p:blipFill>
        <p:spPr>
          <a:xfrm>
            <a:off x="10514149" y="6020555"/>
            <a:ext cx="1129938" cy="463701"/>
          </a:xfrm>
          <a:prstGeom prst="rect">
            <a:avLst/>
          </a:prstGeom>
        </p:spPr>
      </p:pic>
    </p:spTree>
    <p:extLst>
      <p:ext uri="{BB962C8B-B14F-4D97-AF65-F5344CB8AC3E}">
        <p14:creationId xmlns:p14="http://schemas.microsoft.com/office/powerpoint/2010/main" val="13272105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92"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1002394" y="1049868"/>
            <a:ext cx="5372509" cy="5808133"/>
          </a:xfrm>
          <a:prstGeom prst="rect">
            <a:avLst/>
          </a:prstGeom>
          <a:solidFill>
            <a:srgbClr val="A6192E"/>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230D4A9-8933-ECA7-B517-CF04DAB50219}"/>
              </a:ext>
            </a:extLst>
          </p:cNvPr>
          <p:cNvPicPr>
            <a:picLocks noChangeAspect="1"/>
          </p:cNvPicPr>
          <p:nvPr userDrawn="1"/>
        </p:nvPicPr>
        <p:blipFill>
          <a:blip r:embed="rId4"/>
          <a:stretch>
            <a:fillRect/>
          </a:stretch>
        </p:blipFill>
        <p:spPr>
          <a:xfrm>
            <a:off x="10514149" y="6020555"/>
            <a:ext cx="1129938" cy="463701"/>
          </a:xfrm>
          <a:prstGeom prst="rect">
            <a:avLst/>
          </a:prstGeom>
        </p:spPr>
      </p:pic>
    </p:spTree>
    <p:extLst>
      <p:ext uri="{BB962C8B-B14F-4D97-AF65-F5344CB8AC3E}">
        <p14:creationId xmlns:p14="http://schemas.microsoft.com/office/powerpoint/2010/main" val="1834711218"/>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4999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347D0E-C8FA-AD28-8AD7-CDD0AC85897C}"/>
              </a:ext>
            </a:extLst>
          </p:cNvPr>
          <p:cNvSpPr>
            <a:spLocks noGrp="1"/>
          </p:cNvSpPr>
          <p:nvPr>
            <p:ph type="body" sz="quarter" idx="22"/>
          </p:nvPr>
        </p:nvSpPr>
        <p:spPr>
          <a:xfrm>
            <a:off x="931761" y="2084278"/>
            <a:ext cx="4216596" cy="258597"/>
          </a:xfrm>
        </p:spPr>
        <p:txBody>
          <a:bodyPr/>
          <a:lstStyle/>
          <a:p>
            <a:r>
              <a:rPr lang="en-US" dirty="0"/>
              <a:t>What Key Personnel Need To Know</a:t>
            </a:r>
          </a:p>
        </p:txBody>
      </p:sp>
      <p:sp>
        <p:nvSpPr>
          <p:cNvPr id="3" name="Title 2">
            <a:extLst>
              <a:ext uri="{FF2B5EF4-FFF2-40B4-BE49-F238E27FC236}">
                <a16:creationId xmlns:a16="http://schemas.microsoft.com/office/drawing/2014/main" id="{921C8A66-228A-0B25-FF34-CC5F24BCED4A}"/>
              </a:ext>
            </a:extLst>
          </p:cNvPr>
          <p:cNvSpPr>
            <a:spLocks noGrp="1"/>
          </p:cNvSpPr>
          <p:nvPr>
            <p:ph type="title"/>
          </p:nvPr>
        </p:nvSpPr>
        <p:spPr/>
        <p:txBody>
          <a:bodyPr/>
          <a:lstStyle/>
          <a:p>
            <a:r>
              <a:rPr lang="en-US" dirty="0"/>
              <a:t>LEGAL CONSIDERATIONS</a:t>
            </a:r>
          </a:p>
        </p:txBody>
      </p:sp>
      <p:sp>
        <p:nvSpPr>
          <p:cNvPr id="6" name="Text Placeholder 5">
            <a:extLst>
              <a:ext uri="{FF2B5EF4-FFF2-40B4-BE49-F238E27FC236}">
                <a16:creationId xmlns:a16="http://schemas.microsoft.com/office/drawing/2014/main" id="{162EF0FB-7C6B-2733-3E9C-2E9A0A2672F3}"/>
              </a:ext>
            </a:extLst>
          </p:cNvPr>
          <p:cNvSpPr>
            <a:spLocks noGrp="1"/>
          </p:cNvSpPr>
          <p:nvPr>
            <p:ph type="body" sz="quarter" idx="24"/>
          </p:nvPr>
        </p:nvSpPr>
        <p:spPr/>
        <p:txBody>
          <a:bodyPr/>
          <a:lstStyle/>
          <a:p>
            <a:r>
              <a:rPr lang="en-US" dirty="0"/>
              <a:t>Diabetes Care Tasks at School</a:t>
            </a:r>
          </a:p>
        </p:txBody>
      </p:sp>
    </p:spTree>
    <p:extLst>
      <p:ext uri="{BB962C8B-B14F-4D97-AF65-F5344CB8AC3E}">
        <p14:creationId xmlns:p14="http://schemas.microsoft.com/office/powerpoint/2010/main" val="2861183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53977-5DF2-4BC0-C6E5-CABCD63C4801}"/>
              </a:ext>
            </a:extLst>
          </p:cNvPr>
          <p:cNvSpPr>
            <a:spLocks noGrp="1"/>
          </p:cNvSpPr>
          <p:nvPr>
            <p:ph type="title"/>
          </p:nvPr>
        </p:nvSpPr>
        <p:spPr/>
        <p:txBody>
          <a:bodyPr/>
          <a:lstStyle/>
          <a:p>
            <a:r>
              <a:rPr lang="en-US" sz="2400" dirty="0"/>
              <a:t>Module 17 Pre- and Post-Tests:</a:t>
            </a:r>
          </a:p>
        </p:txBody>
      </p:sp>
      <p:sp>
        <p:nvSpPr>
          <p:cNvPr id="3" name="Title 2">
            <a:extLst>
              <a:ext uri="{FF2B5EF4-FFF2-40B4-BE49-F238E27FC236}">
                <a16:creationId xmlns:a16="http://schemas.microsoft.com/office/drawing/2014/main" id="{90B1C8ED-65C9-8DD9-34DC-4733D081F373}"/>
              </a:ext>
            </a:extLst>
          </p:cNvPr>
          <p:cNvSpPr txBox="1">
            <a:spLocks/>
          </p:cNvSpPr>
          <p:nvPr/>
        </p:nvSpPr>
        <p:spPr>
          <a:xfrm>
            <a:off x="1612054" y="2950621"/>
            <a:ext cx="8324426" cy="591380"/>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267" b="1" kern="1200">
                <a:solidFill>
                  <a:schemeClr val="bg1"/>
                </a:solidFill>
                <a:latin typeface="Arial" panose="020B0604020202020204" pitchFamily="34" charset="0"/>
                <a:ea typeface="+mj-ea"/>
                <a:cs typeface="Arial" panose="020B0604020202020204" pitchFamily="34" charset="0"/>
              </a:defRPr>
            </a:lvl1pPr>
          </a:lstStyle>
          <a:p>
            <a:r>
              <a:rPr lang="en-US" sz="4270" dirty="0">
                <a:solidFill>
                  <a:schemeClr val="tx1"/>
                </a:solidFill>
              </a:rPr>
              <a:t>LEGAL CONSIDERATIONS</a:t>
            </a:r>
          </a:p>
        </p:txBody>
      </p:sp>
      <p:sp>
        <p:nvSpPr>
          <p:cNvPr id="4" name="Title 2">
            <a:extLst>
              <a:ext uri="{FF2B5EF4-FFF2-40B4-BE49-F238E27FC236}">
                <a16:creationId xmlns:a16="http://schemas.microsoft.com/office/drawing/2014/main" id="{CCF21B77-8771-AF8A-3C79-836228A252A9}"/>
              </a:ext>
            </a:extLst>
          </p:cNvPr>
          <p:cNvSpPr txBox="1">
            <a:spLocks/>
          </p:cNvSpPr>
          <p:nvPr/>
        </p:nvSpPr>
        <p:spPr>
          <a:xfrm>
            <a:off x="1612054" y="6244799"/>
            <a:ext cx="8324426" cy="221599"/>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267" b="1" kern="1200">
                <a:solidFill>
                  <a:schemeClr val="bg1"/>
                </a:solidFill>
                <a:latin typeface="Arial" panose="020B0604020202020204" pitchFamily="34" charset="0"/>
                <a:ea typeface="+mj-ea"/>
                <a:cs typeface="Arial" panose="020B0604020202020204" pitchFamily="34" charset="0"/>
              </a:defRPr>
            </a:lvl1pPr>
          </a:lstStyle>
          <a:p>
            <a:r>
              <a:rPr lang="en-US" sz="1600" b="0" dirty="0"/>
              <a:t>This tool may be freely duplicated and distributed for training purposes</a:t>
            </a:r>
          </a:p>
        </p:txBody>
      </p:sp>
    </p:spTree>
    <p:extLst>
      <p:ext uri="{BB962C8B-B14F-4D97-AF65-F5344CB8AC3E}">
        <p14:creationId xmlns:p14="http://schemas.microsoft.com/office/powerpoint/2010/main" val="2442357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7D0AC1B-0A42-1FF7-2BDC-227ED19EEA84}"/>
              </a:ext>
            </a:extLst>
          </p:cNvPr>
          <p:cNvSpPr>
            <a:spLocks noChangeArrowheads="1"/>
          </p:cNvSpPr>
          <p:nvPr/>
        </p:nvSpPr>
        <p:spPr bwMode="auto">
          <a:xfrm>
            <a:off x="731520" y="1200467"/>
            <a:ext cx="1091184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298450" algn="l"/>
              </a:tabLst>
              <a:defRPr sz="3000">
                <a:solidFill>
                  <a:srgbClr val="5E5F5D"/>
                </a:solidFill>
                <a:latin typeface="Arial Regular"/>
                <a:ea typeface="Arial Regular"/>
                <a:cs typeface="Arial Regular"/>
              </a:defRPr>
            </a:lvl1pPr>
            <a:lvl2pPr marL="742950" indent="-285750">
              <a:spcBef>
                <a:spcPct val="20000"/>
              </a:spcBef>
              <a:buFont typeface="Arial" panose="020B0604020202020204" pitchFamily="34" charset="0"/>
              <a:buChar char="–"/>
              <a:tabLst>
                <a:tab pos="298450" algn="l"/>
              </a:tabLst>
              <a:defRPr sz="2400">
                <a:solidFill>
                  <a:srgbClr val="5E5F5D"/>
                </a:solidFill>
                <a:latin typeface="Arial Regular"/>
                <a:ea typeface="Arial Regular"/>
                <a:cs typeface="Arial Regular"/>
              </a:defRPr>
            </a:lvl2pPr>
            <a:lvl3pPr marL="1143000" indent="-228600">
              <a:spcBef>
                <a:spcPct val="20000"/>
              </a:spcBef>
              <a:buFont typeface="Arial" panose="020B0604020202020204" pitchFamily="34" charset="0"/>
              <a:buChar char="•"/>
              <a:tabLst>
                <a:tab pos="298450" algn="l"/>
              </a:tabLst>
              <a:defRPr sz="2200">
                <a:solidFill>
                  <a:srgbClr val="5E5F5D"/>
                </a:solidFill>
                <a:latin typeface="Arial Regular"/>
                <a:ea typeface="Arial Regular"/>
                <a:cs typeface="Arial Regular"/>
              </a:defRPr>
            </a:lvl3pPr>
            <a:lvl4pPr marL="1600200" indent="-228600">
              <a:spcBef>
                <a:spcPct val="20000"/>
              </a:spcBef>
              <a:buFont typeface="Arial" panose="020B0604020202020204" pitchFamily="34" charset="0"/>
              <a:buChar char="–"/>
              <a:tabLst>
                <a:tab pos="298450" algn="l"/>
              </a:tabLst>
              <a:defRPr sz="2000">
                <a:solidFill>
                  <a:srgbClr val="5E5F5D"/>
                </a:solidFill>
                <a:latin typeface="Arial Regular"/>
                <a:ea typeface="Arial Regular"/>
                <a:cs typeface="Arial Regular"/>
              </a:defRPr>
            </a:lvl4pPr>
            <a:lvl5pPr marL="2057400" indent="-228600">
              <a:spcBef>
                <a:spcPct val="20000"/>
              </a:spcBef>
              <a:buFont typeface="Arial" panose="020B0604020202020204" pitchFamily="34" charset="0"/>
              <a:buChar char="»"/>
              <a:tabLst>
                <a:tab pos="298450" algn="l"/>
              </a:tabLst>
              <a:defRPr>
                <a:solidFill>
                  <a:srgbClr val="5E5F5D"/>
                </a:solidFill>
                <a:latin typeface="Arial Regular"/>
                <a:ea typeface="Arial Regular"/>
                <a:cs typeface="Arial Regular"/>
              </a:defRPr>
            </a:lvl5pPr>
            <a:lvl6pPr marL="2514600" indent="-228600" eaLnBrk="0" fontAlgn="base" hangingPunct="0">
              <a:spcBef>
                <a:spcPct val="20000"/>
              </a:spcBef>
              <a:spcAft>
                <a:spcPct val="0"/>
              </a:spcAft>
              <a:buFont typeface="Arial" panose="020B0604020202020204" pitchFamily="34" charset="0"/>
              <a:buChar char="»"/>
              <a:tabLst>
                <a:tab pos="298450" algn="l"/>
              </a:tabLst>
              <a:defRPr>
                <a:solidFill>
                  <a:srgbClr val="5E5F5D"/>
                </a:solidFill>
                <a:latin typeface="Arial Regular"/>
                <a:ea typeface="Arial Regular"/>
                <a:cs typeface="Arial Regular"/>
              </a:defRPr>
            </a:lvl6pPr>
            <a:lvl7pPr marL="2971800" indent="-228600" eaLnBrk="0" fontAlgn="base" hangingPunct="0">
              <a:spcBef>
                <a:spcPct val="20000"/>
              </a:spcBef>
              <a:spcAft>
                <a:spcPct val="0"/>
              </a:spcAft>
              <a:buFont typeface="Arial" panose="020B0604020202020204" pitchFamily="34" charset="0"/>
              <a:buChar char="»"/>
              <a:tabLst>
                <a:tab pos="298450" algn="l"/>
              </a:tabLst>
              <a:defRPr>
                <a:solidFill>
                  <a:srgbClr val="5E5F5D"/>
                </a:solidFill>
                <a:latin typeface="Arial Regular"/>
                <a:ea typeface="Arial Regular"/>
                <a:cs typeface="Arial Regular"/>
              </a:defRPr>
            </a:lvl7pPr>
            <a:lvl8pPr marL="3429000" indent="-228600" eaLnBrk="0" fontAlgn="base" hangingPunct="0">
              <a:spcBef>
                <a:spcPct val="20000"/>
              </a:spcBef>
              <a:spcAft>
                <a:spcPct val="0"/>
              </a:spcAft>
              <a:buFont typeface="Arial" panose="020B0604020202020204" pitchFamily="34" charset="0"/>
              <a:buChar char="»"/>
              <a:tabLst>
                <a:tab pos="298450" algn="l"/>
              </a:tabLst>
              <a:defRPr>
                <a:solidFill>
                  <a:srgbClr val="5E5F5D"/>
                </a:solidFill>
                <a:latin typeface="Arial Regular"/>
                <a:ea typeface="Arial Regular"/>
                <a:cs typeface="Arial Regular"/>
              </a:defRPr>
            </a:lvl8pPr>
            <a:lvl9pPr marL="3886200" indent="-228600" eaLnBrk="0" fontAlgn="base" hangingPunct="0">
              <a:spcBef>
                <a:spcPct val="20000"/>
              </a:spcBef>
              <a:spcAft>
                <a:spcPct val="0"/>
              </a:spcAft>
              <a:buFont typeface="Arial" panose="020B0604020202020204" pitchFamily="34" charset="0"/>
              <a:buChar char="»"/>
              <a:tabLst>
                <a:tab pos="298450" algn="l"/>
              </a:tabLst>
              <a:defRPr>
                <a:solidFill>
                  <a:srgbClr val="5E5F5D"/>
                </a:solidFill>
                <a:latin typeface="Arial Regular"/>
                <a:ea typeface="Arial Regular"/>
                <a:cs typeface="Arial Regular"/>
              </a:defRPr>
            </a:lvl9pPr>
          </a:lstStyle>
          <a:p>
            <a:pPr>
              <a:spcBef>
                <a:spcPct val="0"/>
              </a:spcBef>
              <a:buClr>
                <a:schemeClr val="accent1"/>
              </a:buClr>
              <a:buSzPct val="100000"/>
              <a:buFont typeface="Arial Black" panose="020B0A04020102020204" pitchFamily="34" charset="0"/>
              <a:buAutoNum type="arabicPeriod"/>
            </a:pPr>
            <a:r>
              <a:rPr lang="en-US" altLang="en-US" sz="1800" b="1" dirty="0">
                <a:solidFill>
                  <a:srgbClr val="231F20"/>
                </a:solidFill>
                <a:latin typeface="Arial" panose="020B0604020202020204" pitchFamily="34" charset="0"/>
                <a:cs typeface="Calibri" panose="020F0502020204030204" pitchFamily="34" charset="0"/>
              </a:rPr>
              <a:t>Which of the laws below does not provide protection children with diabetes in the school setting?</a:t>
            </a:r>
            <a:endParaRPr lang="en-US" altLang="en-US" sz="1800" b="1" dirty="0">
              <a:solidFill>
                <a:schemeClr val="tx1"/>
              </a:solidFill>
              <a:latin typeface="Arial" panose="020B0604020202020204" pitchFamily="34" charset="0"/>
              <a:cs typeface="Calibri" panose="020F0502020204030204" pitchFamily="34" charset="0"/>
            </a:endParaRPr>
          </a:p>
          <a:p>
            <a:pPr lvl="1">
              <a:spcBef>
                <a:spcPct val="0"/>
              </a:spcBef>
              <a:buClr>
                <a:schemeClr val="accent1"/>
              </a:buClr>
              <a:buSzPct val="100000"/>
              <a:buFont typeface="Verdana" panose="020B0604030504040204" pitchFamily="34" charset="0"/>
              <a:buAutoNum type="alphaLcPeriod"/>
            </a:pPr>
            <a:r>
              <a:rPr lang="en-US" altLang="en-US" sz="1800" dirty="0">
                <a:solidFill>
                  <a:srgbClr val="231F20"/>
                </a:solidFill>
                <a:latin typeface="Arial" panose="020B0604020202020204" pitchFamily="34" charset="0"/>
                <a:cs typeface="Arial" panose="020B0604020202020204" pitchFamily="34" charset="0"/>
              </a:rPr>
              <a:t>Section 504</a:t>
            </a:r>
            <a:endParaRPr lang="en-US" altLang="en-US" sz="1800" dirty="0">
              <a:solidFill>
                <a:schemeClr val="tx1"/>
              </a:solidFill>
              <a:latin typeface="Arial" panose="020B0604020202020204" pitchFamily="34" charset="0"/>
              <a:cs typeface="Arial" panose="020B0604020202020204" pitchFamily="34" charset="0"/>
            </a:endParaRPr>
          </a:p>
          <a:p>
            <a:pPr lvl="1">
              <a:spcBef>
                <a:spcPct val="0"/>
              </a:spcBef>
              <a:buClr>
                <a:schemeClr val="accent1"/>
              </a:buClr>
              <a:buSzPct val="100000"/>
              <a:buFont typeface="Verdana" panose="020B0604030504040204" pitchFamily="34" charset="0"/>
              <a:buAutoNum type="alphaLcPeriod"/>
            </a:pPr>
            <a:r>
              <a:rPr lang="en-US" altLang="en-US" sz="1800" dirty="0">
                <a:solidFill>
                  <a:srgbClr val="231F20"/>
                </a:solidFill>
                <a:latin typeface="Arial" panose="020B0604020202020204" pitchFamily="34" charset="0"/>
                <a:cs typeface="Arial" panose="020B0604020202020204" pitchFamily="34" charset="0"/>
              </a:rPr>
              <a:t>Affordable Care Act</a:t>
            </a:r>
            <a:endParaRPr lang="en-US" altLang="en-US" sz="1800" dirty="0">
              <a:solidFill>
                <a:schemeClr val="tx1"/>
              </a:solidFill>
              <a:latin typeface="Arial" panose="020B0604020202020204" pitchFamily="34" charset="0"/>
              <a:cs typeface="Arial" panose="020B0604020202020204" pitchFamily="34" charset="0"/>
            </a:endParaRPr>
          </a:p>
          <a:p>
            <a:pPr lvl="1">
              <a:spcBef>
                <a:spcPct val="0"/>
              </a:spcBef>
              <a:buClr>
                <a:schemeClr val="accent1"/>
              </a:buClr>
              <a:buSzPct val="100000"/>
              <a:buFont typeface="Verdana" panose="020B0604030504040204" pitchFamily="34" charset="0"/>
              <a:buAutoNum type="alphaLcPeriod"/>
            </a:pPr>
            <a:r>
              <a:rPr lang="en-US" altLang="en-US" sz="1800" dirty="0">
                <a:solidFill>
                  <a:srgbClr val="231F20"/>
                </a:solidFill>
                <a:latin typeface="Arial" panose="020B0604020202020204" pitchFamily="34" charset="0"/>
                <a:cs typeface="Arial" panose="020B0604020202020204" pitchFamily="34" charset="0"/>
              </a:rPr>
              <a:t>Americans with Disabilities Act</a:t>
            </a:r>
            <a:endParaRPr lang="en-US" altLang="en-US" sz="1800" dirty="0">
              <a:solidFill>
                <a:schemeClr val="tx1"/>
              </a:solidFill>
              <a:latin typeface="Arial" panose="020B0604020202020204" pitchFamily="34" charset="0"/>
              <a:cs typeface="Arial" panose="020B0604020202020204" pitchFamily="34" charset="0"/>
            </a:endParaRPr>
          </a:p>
          <a:p>
            <a:pPr lvl="1">
              <a:spcBef>
                <a:spcPct val="0"/>
              </a:spcBef>
              <a:buClr>
                <a:schemeClr val="accent1"/>
              </a:buClr>
              <a:buSzPct val="100000"/>
              <a:buFont typeface="Verdana" panose="020B0604030504040204" pitchFamily="34" charset="0"/>
              <a:buAutoNum type="alphaLcPeriod"/>
            </a:pPr>
            <a:r>
              <a:rPr lang="en-US" altLang="en-US" sz="1800" dirty="0">
                <a:solidFill>
                  <a:srgbClr val="231F20"/>
                </a:solidFill>
                <a:latin typeface="Arial" panose="020B0604020202020204" pitchFamily="34" charset="0"/>
                <a:cs typeface="Arial" panose="020B0604020202020204" pitchFamily="34" charset="0"/>
              </a:rPr>
              <a:t>Individuals with Disabilities Education Act</a:t>
            </a:r>
            <a:br>
              <a:rPr lang="en-US" altLang="en-US" sz="1800" dirty="0">
                <a:solidFill>
                  <a:srgbClr val="231F20"/>
                </a:solidFill>
                <a:latin typeface="Arial" panose="020B0604020202020204" pitchFamily="34" charset="0"/>
                <a:cs typeface="Arial" panose="020B0604020202020204" pitchFamily="34" charset="0"/>
              </a:rPr>
            </a:br>
            <a:endParaRPr lang="en-US" altLang="en-US" sz="1800" dirty="0">
              <a:solidFill>
                <a:schemeClr val="tx1"/>
              </a:solidFill>
              <a:latin typeface="Arial" panose="020B0604020202020204" pitchFamily="34" charset="0"/>
              <a:cs typeface="Arial" panose="020B0604020202020204" pitchFamily="34" charset="0"/>
            </a:endParaRPr>
          </a:p>
          <a:p>
            <a:pPr>
              <a:spcBef>
                <a:spcPct val="0"/>
              </a:spcBef>
              <a:buClr>
                <a:schemeClr val="accent1"/>
              </a:buClr>
              <a:buSzPct val="100000"/>
              <a:buFont typeface="Arial Black" panose="020B0A04020102020204" pitchFamily="34" charset="0"/>
              <a:buAutoNum type="arabicPeriod"/>
            </a:pPr>
            <a:r>
              <a:rPr lang="en-US" altLang="en-US" sz="1800" b="1" dirty="0">
                <a:solidFill>
                  <a:srgbClr val="231F20"/>
                </a:solidFill>
                <a:latin typeface="Arial" panose="020B0604020202020204" pitchFamily="34" charset="0"/>
                <a:cs typeface="Calibri" panose="020F0502020204030204" pitchFamily="34" charset="0"/>
              </a:rPr>
              <a:t>Which of the following is a reasonable accommodation for a student with diabetes?</a:t>
            </a:r>
            <a:endParaRPr lang="en-US" altLang="en-US" sz="1800" b="1" dirty="0">
              <a:solidFill>
                <a:schemeClr val="tx1"/>
              </a:solidFill>
              <a:latin typeface="Arial" panose="020B0604020202020204" pitchFamily="34" charset="0"/>
              <a:cs typeface="Calibri" panose="020F0502020204030204" pitchFamily="34" charset="0"/>
            </a:endParaRPr>
          </a:p>
          <a:p>
            <a:pPr lvl="1">
              <a:spcBef>
                <a:spcPct val="0"/>
              </a:spcBef>
              <a:buClr>
                <a:schemeClr val="accent1"/>
              </a:buClr>
              <a:buSzPct val="100000"/>
              <a:buFont typeface="Verdana" panose="020B0604030504040204" pitchFamily="34" charset="0"/>
              <a:buAutoNum type="alphaLcPeriod"/>
            </a:pPr>
            <a:r>
              <a:rPr lang="en-US" altLang="en-US" sz="1800" dirty="0">
                <a:solidFill>
                  <a:srgbClr val="231F20"/>
                </a:solidFill>
                <a:latin typeface="Arial" panose="020B0604020202020204" pitchFamily="34" charset="0"/>
                <a:cs typeface="Arial" panose="020B0604020202020204" pitchFamily="34" charset="0"/>
              </a:rPr>
              <a:t>Send student to a school with other students with diabetes in order to receive care</a:t>
            </a:r>
            <a:endParaRPr lang="en-US" altLang="en-US" sz="1800" dirty="0">
              <a:solidFill>
                <a:schemeClr val="tx1"/>
              </a:solidFill>
              <a:latin typeface="Arial" panose="020B0604020202020204" pitchFamily="34" charset="0"/>
              <a:cs typeface="Arial" panose="020B0604020202020204" pitchFamily="34" charset="0"/>
            </a:endParaRPr>
          </a:p>
          <a:p>
            <a:pPr lvl="1">
              <a:spcBef>
                <a:spcPct val="0"/>
              </a:spcBef>
              <a:buClr>
                <a:schemeClr val="accent1"/>
              </a:buClr>
              <a:buSzPct val="100000"/>
              <a:buFont typeface="Verdana" panose="020B0604030504040204" pitchFamily="34" charset="0"/>
              <a:buAutoNum type="alphaLcPeriod"/>
            </a:pPr>
            <a:r>
              <a:rPr lang="en-US" altLang="en-US" sz="1800" dirty="0">
                <a:solidFill>
                  <a:srgbClr val="231F20"/>
                </a:solidFill>
                <a:latin typeface="Arial" panose="020B0604020202020204" pitchFamily="34" charset="0"/>
                <a:cs typeface="Arial" panose="020B0604020202020204" pitchFamily="34" charset="0"/>
              </a:rPr>
              <a:t>Require another student to walk student to the clinic when experiencing hypoglycemia</a:t>
            </a:r>
            <a:endParaRPr lang="en-US" altLang="en-US" sz="1800" dirty="0">
              <a:solidFill>
                <a:schemeClr val="tx1"/>
              </a:solidFill>
              <a:latin typeface="Arial" panose="020B0604020202020204" pitchFamily="34" charset="0"/>
              <a:cs typeface="Arial" panose="020B0604020202020204" pitchFamily="34" charset="0"/>
            </a:endParaRPr>
          </a:p>
          <a:p>
            <a:pPr lvl="1">
              <a:spcBef>
                <a:spcPct val="0"/>
              </a:spcBef>
              <a:buClr>
                <a:schemeClr val="accent1"/>
              </a:buClr>
              <a:buSzPct val="100000"/>
              <a:buFont typeface="Verdana" panose="020B0604030504040204" pitchFamily="34" charset="0"/>
              <a:buAutoNum type="alphaLcPeriod"/>
            </a:pPr>
            <a:r>
              <a:rPr lang="en-US" altLang="en-US" sz="1800" dirty="0">
                <a:solidFill>
                  <a:srgbClr val="231F20"/>
                </a:solidFill>
                <a:latin typeface="Arial" panose="020B0604020202020204" pitchFamily="34" charset="0"/>
                <a:cs typeface="Arial" panose="020B0604020202020204" pitchFamily="34" charset="0"/>
              </a:rPr>
              <a:t>Require a self-managing student going to clinic to do blood glucose monitoring</a:t>
            </a:r>
            <a:endParaRPr lang="en-US" altLang="en-US" sz="1800" dirty="0">
              <a:solidFill>
                <a:schemeClr val="tx1"/>
              </a:solidFill>
              <a:latin typeface="Arial" panose="020B0604020202020204" pitchFamily="34" charset="0"/>
              <a:cs typeface="Arial" panose="020B0604020202020204" pitchFamily="34" charset="0"/>
            </a:endParaRPr>
          </a:p>
          <a:p>
            <a:pPr lvl="1">
              <a:spcBef>
                <a:spcPct val="0"/>
              </a:spcBef>
              <a:buClr>
                <a:schemeClr val="accent1"/>
              </a:buClr>
              <a:buSzPct val="100000"/>
              <a:buFont typeface="Verdana" panose="020B0604030504040204" pitchFamily="34" charset="0"/>
              <a:buAutoNum type="alphaLcPeriod"/>
            </a:pPr>
            <a:r>
              <a:rPr lang="en-US" altLang="en-US" sz="1800" dirty="0">
                <a:solidFill>
                  <a:srgbClr val="231F20"/>
                </a:solidFill>
                <a:latin typeface="Arial" panose="020B0604020202020204" pitchFamily="34" charset="0"/>
                <a:cs typeface="Arial" panose="020B0604020202020204" pitchFamily="34" charset="0"/>
              </a:rPr>
              <a:t>Providing a school nurse or other trained school staff member to accompany student on a field trip</a:t>
            </a:r>
            <a:br>
              <a:rPr lang="en-US" altLang="en-US" sz="1800" dirty="0">
                <a:solidFill>
                  <a:srgbClr val="231F20"/>
                </a:solidFill>
                <a:latin typeface="Arial" panose="020B0604020202020204" pitchFamily="34" charset="0"/>
                <a:cs typeface="Arial" panose="020B0604020202020204" pitchFamily="34" charset="0"/>
              </a:rPr>
            </a:br>
            <a:endParaRPr lang="en-US" altLang="en-US" sz="1800" dirty="0">
              <a:solidFill>
                <a:schemeClr val="tx1"/>
              </a:solidFill>
              <a:latin typeface="Arial" panose="020B0604020202020204" pitchFamily="34" charset="0"/>
              <a:cs typeface="Arial" panose="020B0604020202020204" pitchFamily="34" charset="0"/>
            </a:endParaRPr>
          </a:p>
          <a:p>
            <a:pPr>
              <a:spcBef>
                <a:spcPct val="0"/>
              </a:spcBef>
              <a:buClr>
                <a:schemeClr val="accent1"/>
              </a:buClr>
              <a:buSzPct val="100000"/>
              <a:buFont typeface="Arial Black" panose="020B0A04020102020204" pitchFamily="34" charset="0"/>
              <a:buAutoNum type="arabicPeriod"/>
            </a:pPr>
            <a:r>
              <a:rPr lang="en-US" altLang="en-US" sz="1800" b="1" dirty="0">
                <a:solidFill>
                  <a:srgbClr val="231F20"/>
                </a:solidFill>
                <a:latin typeface="Arial" panose="020B0604020202020204" pitchFamily="34" charset="0"/>
                <a:cs typeface="Calibri" panose="020F0502020204030204" pitchFamily="34" charset="0"/>
              </a:rPr>
              <a:t>Regardless of state law, the requirements of federal laws must be met.</a:t>
            </a:r>
            <a:endParaRPr lang="en-US" altLang="en-US" sz="1800" b="1" dirty="0">
              <a:solidFill>
                <a:schemeClr val="tx1"/>
              </a:solidFill>
              <a:latin typeface="Arial" panose="020B0604020202020204" pitchFamily="34" charset="0"/>
              <a:cs typeface="Calibri" panose="020F0502020204030204" pitchFamily="34" charset="0"/>
            </a:endParaRPr>
          </a:p>
          <a:p>
            <a:pPr lvl="1">
              <a:spcBef>
                <a:spcPct val="0"/>
              </a:spcBef>
              <a:buClr>
                <a:schemeClr val="accent1"/>
              </a:buClr>
              <a:buSzPct val="100000"/>
              <a:buFont typeface="Verdana" panose="020B0604030504040204" pitchFamily="34" charset="0"/>
              <a:buAutoNum type="alphaLcPeriod"/>
            </a:pPr>
            <a:r>
              <a:rPr lang="en-US" altLang="en-US" sz="1800" dirty="0">
                <a:solidFill>
                  <a:srgbClr val="231F20"/>
                </a:solidFill>
                <a:latin typeface="Arial" panose="020B0604020202020204" pitchFamily="34" charset="0"/>
                <a:cs typeface="Arial" panose="020B0604020202020204" pitchFamily="34" charset="0"/>
              </a:rPr>
              <a:t>True</a:t>
            </a:r>
            <a:endParaRPr lang="en-US" altLang="en-US" sz="1800" dirty="0">
              <a:solidFill>
                <a:schemeClr val="tx1"/>
              </a:solidFill>
              <a:latin typeface="Arial" panose="020B0604020202020204" pitchFamily="34" charset="0"/>
              <a:cs typeface="Arial" panose="020B0604020202020204" pitchFamily="34" charset="0"/>
            </a:endParaRPr>
          </a:p>
          <a:p>
            <a:pPr lvl="1">
              <a:spcBef>
                <a:spcPct val="0"/>
              </a:spcBef>
              <a:buClr>
                <a:schemeClr val="accent1"/>
              </a:buClr>
              <a:buSzPct val="100000"/>
              <a:buFont typeface="Verdana" panose="020B0604030504040204" pitchFamily="34" charset="0"/>
              <a:buAutoNum type="alphaLcPeriod"/>
            </a:pPr>
            <a:r>
              <a:rPr lang="en-US" altLang="en-US" sz="1800" dirty="0">
                <a:solidFill>
                  <a:srgbClr val="231F20"/>
                </a:solidFill>
                <a:latin typeface="Arial" panose="020B0604020202020204" pitchFamily="34" charset="0"/>
                <a:cs typeface="Arial" panose="020B0604020202020204" pitchFamily="34" charset="0"/>
              </a:rPr>
              <a:t>False</a:t>
            </a:r>
            <a:endParaRPr lang="en-US" alt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659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D710F-8D33-BBC3-3981-C0773C88A77D}"/>
              </a:ext>
            </a:extLst>
          </p:cNvPr>
          <p:cNvSpPr>
            <a:spLocks noGrp="1"/>
          </p:cNvSpPr>
          <p:nvPr>
            <p:ph type="title"/>
          </p:nvPr>
        </p:nvSpPr>
        <p:spPr/>
        <p:txBody>
          <a:bodyPr/>
          <a:lstStyle/>
          <a:p>
            <a:r>
              <a:rPr lang="en-US" dirty="0"/>
              <a:t>Disclaimer</a:t>
            </a:r>
          </a:p>
        </p:txBody>
      </p:sp>
      <p:sp>
        <p:nvSpPr>
          <p:cNvPr id="3" name="Title 1">
            <a:extLst>
              <a:ext uri="{FF2B5EF4-FFF2-40B4-BE49-F238E27FC236}">
                <a16:creationId xmlns:a16="http://schemas.microsoft.com/office/drawing/2014/main" id="{49ED2972-DAE9-AFBD-AC85-179D15C5B864}"/>
              </a:ext>
            </a:extLst>
          </p:cNvPr>
          <p:cNvSpPr txBox="1">
            <a:spLocks/>
          </p:cNvSpPr>
          <p:nvPr/>
        </p:nvSpPr>
        <p:spPr>
          <a:xfrm>
            <a:off x="1612055" y="3215403"/>
            <a:ext cx="8967891" cy="997196"/>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267" b="1" kern="1200">
                <a:solidFill>
                  <a:schemeClr val="tx1"/>
                </a:solidFill>
                <a:latin typeface="Arial" panose="020B0604020202020204" pitchFamily="34" charset="0"/>
                <a:ea typeface="+mj-ea"/>
                <a:cs typeface="Arial" panose="020B0604020202020204" pitchFamily="34" charset="0"/>
              </a:defRPr>
            </a:lvl1pPr>
          </a:lstStyle>
          <a:p>
            <a:r>
              <a:rPr lang="en-US" sz="2400" b="0" dirty="0"/>
              <a:t>This presentation is not intended to provide legal or health care advice. Please consult with a legal or health care professional regarding your specific questions or needs.</a:t>
            </a:r>
          </a:p>
        </p:txBody>
      </p:sp>
    </p:spTree>
    <p:extLst>
      <p:ext uri="{BB962C8B-B14F-4D97-AF65-F5344CB8AC3E}">
        <p14:creationId xmlns:p14="http://schemas.microsoft.com/office/powerpoint/2010/main" val="1019280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5A9F4-4EF5-D8F9-CFE7-498E0CD8142C}"/>
              </a:ext>
            </a:extLst>
          </p:cNvPr>
          <p:cNvSpPr>
            <a:spLocks noGrp="1"/>
          </p:cNvSpPr>
          <p:nvPr>
            <p:ph type="title"/>
          </p:nvPr>
        </p:nvSpPr>
        <p:spPr/>
        <p:txBody>
          <a:bodyPr/>
          <a:lstStyle/>
          <a:p>
            <a:r>
              <a:rPr lang="en-US" dirty="0"/>
              <a:t>Where to Get More Information</a:t>
            </a:r>
          </a:p>
        </p:txBody>
      </p:sp>
      <p:sp>
        <p:nvSpPr>
          <p:cNvPr id="3" name="Title 1">
            <a:extLst>
              <a:ext uri="{FF2B5EF4-FFF2-40B4-BE49-F238E27FC236}">
                <a16:creationId xmlns:a16="http://schemas.microsoft.com/office/drawing/2014/main" id="{F537BA72-30D1-A34B-CD15-3A0FAC9E1915}"/>
              </a:ext>
            </a:extLst>
          </p:cNvPr>
          <p:cNvSpPr txBox="1">
            <a:spLocks/>
          </p:cNvSpPr>
          <p:nvPr/>
        </p:nvSpPr>
        <p:spPr>
          <a:xfrm>
            <a:off x="5567680" y="3800692"/>
            <a:ext cx="4937760" cy="1717393"/>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267" b="1" kern="1200">
                <a:solidFill>
                  <a:schemeClr val="bg1"/>
                </a:solidFill>
                <a:latin typeface="Arial" panose="020B0604020202020204" pitchFamily="34" charset="0"/>
                <a:ea typeface="+mj-ea"/>
                <a:cs typeface="Arial" panose="020B0604020202020204" pitchFamily="34" charset="0"/>
              </a:defRPr>
            </a:lvl1pPr>
          </a:lstStyle>
          <a:p>
            <a:pPr>
              <a:lnSpc>
                <a:spcPct val="150000"/>
              </a:lnSpc>
            </a:pPr>
            <a:r>
              <a:rPr lang="en-US" sz="2000" dirty="0"/>
              <a:t>AMERICAN DIABETES ASSOCIATION</a:t>
            </a:r>
          </a:p>
          <a:p>
            <a:pPr>
              <a:lnSpc>
                <a:spcPct val="150000"/>
              </a:lnSpc>
            </a:pPr>
            <a:r>
              <a:rPr lang="en-US" sz="2000" b="0" dirty="0"/>
              <a:t>1-800-DIABETES (342-2383)</a:t>
            </a:r>
          </a:p>
          <a:p>
            <a:pPr>
              <a:lnSpc>
                <a:spcPct val="150000"/>
              </a:lnSpc>
            </a:pPr>
            <a:r>
              <a:rPr lang="en-US" sz="2000" b="0" dirty="0"/>
              <a:t>DIABETES.ORG/SAFEATSCHOOL</a:t>
            </a:r>
          </a:p>
          <a:p>
            <a:endParaRPr lang="en-US" sz="2400" dirty="0"/>
          </a:p>
        </p:txBody>
      </p:sp>
      <p:pic>
        <p:nvPicPr>
          <p:cNvPr id="4" name="Picture 3">
            <a:extLst>
              <a:ext uri="{FF2B5EF4-FFF2-40B4-BE49-F238E27FC236}">
                <a16:creationId xmlns:a16="http://schemas.microsoft.com/office/drawing/2014/main" id="{88CB429D-4237-1AC0-D7B9-04BAB81B96F7}"/>
              </a:ext>
            </a:extLst>
          </p:cNvPr>
          <p:cNvPicPr>
            <a:picLocks noChangeAspect="1"/>
          </p:cNvPicPr>
          <p:nvPr/>
        </p:nvPicPr>
        <p:blipFill>
          <a:blip r:embed="rId3"/>
          <a:stretch>
            <a:fillRect/>
          </a:stretch>
        </p:blipFill>
        <p:spPr>
          <a:xfrm>
            <a:off x="1612055" y="3929070"/>
            <a:ext cx="2949785" cy="1124606"/>
          </a:xfrm>
          <a:prstGeom prst="rect">
            <a:avLst/>
          </a:prstGeom>
        </p:spPr>
      </p:pic>
      <p:cxnSp>
        <p:nvCxnSpPr>
          <p:cNvPr id="6" name="Straight Connector 5">
            <a:extLst>
              <a:ext uri="{FF2B5EF4-FFF2-40B4-BE49-F238E27FC236}">
                <a16:creationId xmlns:a16="http://schemas.microsoft.com/office/drawing/2014/main" id="{F16FF037-48AF-90D4-AFBA-39A9FA5319CB}"/>
              </a:ext>
            </a:extLst>
          </p:cNvPr>
          <p:cNvCxnSpPr/>
          <p:nvPr/>
        </p:nvCxnSpPr>
        <p:spPr>
          <a:xfrm>
            <a:off x="4693920" y="3726706"/>
            <a:ext cx="0" cy="199337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E9E9AD-3D92-86AA-7A62-94BD28289473}"/>
              </a:ext>
            </a:extLst>
          </p:cNvPr>
          <p:cNvCxnSpPr>
            <a:cxnSpLocks/>
          </p:cNvCxnSpPr>
          <p:nvPr/>
        </p:nvCxnSpPr>
        <p:spPr>
          <a:xfrm flipV="1">
            <a:off x="5069840" y="3908750"/>
            <a:ext cx="0" cy="120173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192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88EFCC-F5EB-DB4E-D105-D0DCD618A75F}"/>
              </a:ext>
            </a:extLst>
          </p:cNvPr>
          <p:cNvSpPr>
            <a:spLocks noGrp="1"/>
          </p:cNvSpPr>
          <p:nvPr>
            <p:ph type="body" sz="quarter" idx="10"/>
          </p:nvPr>
        </p:nvSpPr>
        <p:spPr>
          <a:xfrm>
            <a:off x="3342701" y="3246285"/>
            <a:ext cx="2499580" cy="804078"/>
          </a:xfrm>
        </p:spPr>
        <p:txBody>
          <a:bodyPr/>
          <a:lstStyle/>
          <a:p>
            <a:pPr>
              <a:lnSpc>
                <a:spcPct val="100000"/>
              </a:lnSpc>
            </a:pPr>
            <a:r>
              <a:rPr lang="en-US" dirty="0"/>
              <a:t>Protecting students’ legal rights is a vital piece of the Diabetes Medical Management Plan (DMMP). </a:t>
            </a:r>
          </a:p>
        </p:txBody>
      </p:sp>
      <p:sp>
        <p:nvSpPr>
          <p:cNvPr id="3" name="Title 2">
            <a:extLst>
              <a:ext uri="{FF2B5EF4-FFF2-40B4-BE49-F238E27FC236}">
                <a16:creationId xmlns:a16="http://schemas.microsoft.com/office/drawing/2014/main" id="{6AE63B9C-1507-21B6-E676-05A48808324E}"/>
              </a:ext>
            </a:extLst>
          </p:cNvPr>
          <p:cNvSpPr>
            <a:spLocks noGrp="1"/>
          </p:cNvSpPr>
          <p:nvPr>
            <p:ph type="title"/>
          </p:nvPr>
        </p:nvSpPr>
        <p:spPr>
          <a:xfrm>
            <a:off x="3342701" y="1755562"/>
            <a:ext cx="2571082" cy="1734064"/>
          </a:xfrm>
        </p:spPr>
        <p:txBody>
          <a:bodyPr/>
          <a:lstStyle/>
          <a:p>
            <a:r>
              <a:rPr lang="en-US" dirty="0"/>
              <a:t>Optimal Student Health </a:t>
            </a:r>
            <a:br>
              <a:rPr lang="en-US" dirty="0"/>
            </a:br>
            <a:r>
              <a:rPr lang="en-US" dirty="0"/>
              <a:t>and Learning</a:t>
            </a:r>
          </a:p>
        </p:txBody>
      </p:sp>
      <p:sp>
        <p:nvSpPr>
          <p:cNvPr id="4" name="Text Placeholder 3">
            <a:extLst>
              <a:ext uri="{FF2B5EF4-FFF2-40B4-BE49-F238E27FC236}">
                <a16:creationId xmlns:a16="http://schemas.microsoft.com/office/drawing/2014/main" id="{72AFBD42-E801-0E21-0903-3B1C21C52727}"/>
              </a:ext>
            </a:extLst>
          </p:cNvPr>
          <p:cNvSpPr>
            <a:spLocks noGrp="1"/>
          </p:cNvSpPr>
          <p:nvPr>
            <p:ph type="body" sz="quarter" idx="11"/>
          </p:nvPr>
        </p:nvSpPr>
        <p:spPr/>
        <p:txBody>
          <a:bodyPr/>
          <a:lstStyle/>
          <a:p>
            <a:r>
              <a:rPr lang="en-US" dirty="0"/>
              <a:t>GOAL: </a:t>
            </a:r>
          </a:p>
        </p:txBody>
      </p:sp>
    </p:spTree>
    <p:extLst>
      <p:ext uri="{BB962C8B-B14F-4D97-AF65-F5344CB8AC3E}">
        <p14:creationId xmlns:p14="http://schemas.microsoft.com/office/powerpoint/2010/main" val="3073443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A8AF9D-DE70-07E3-8B3E-B146EC3D7F5A}"/>
              </a:ext>
            </a:extLst>
          </p:cNvPr>
          <p:cNvSpPr>
            <a:spLocks noGrp="1"/>
          </p:cNvSpPr>
          <p:nvPr>
            <p:ph type="body" sz="quarter" idx="22"/>
          </p:nvPr>
        </p:nvSpPr>
        <p:spPr>
          <a:xfrm>
            <a:off x="6829357" y="2041309"/>
            <a:ext cx="4216596" cy="1060034"/>
          </a:xfrm>
        </p:spPr>
        <p:txBody>
          <a:bodyPr/>
          <a:lstStyle/>
          <a:p>
            <a:r>
              <a:rPr lang="en-US" b="1" dirty="0">
                <a:solidFill>
                  <a:schemeClr val="accent1"/>
                </a:solidFill>
              </a:rPr>
              <a:t>PARTICIPANTS WILL BE </a:t>
            </a:r>
            <a:br>
              <a:rPr lang="en-US" b="1" dirty="0">
                <a:solidFill>
                  <a:schemeClr val="accent1"/>
                </a:solidFill>
              </a:rPr>
            </a:br>
            <a:r>
              <a:rPr lang="en-US" b="1" dirty="0">
                <a:solidFill>
                  <a:schemeClr val="accent1"/>
                </a:solidFill>
              </a:rPr>
              <a:t>ABLE TO UNDERSTAND:</a:t>
            </a:r>
          </a:p>
          <a:p>
            <a:endParaRPr lang="en-US" dirty="0"/>
          </a:p>
          <a:p>
            <a:endParaRPr lang="en-US" dirty="0"/>
          </a:p>
        </p:txBody>
      </p:sp>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prstGeom prst="rect">
            <a:avLst/>
          </a:prstGeom>
        </p:spPr>
        <p:txBody>
          <a:bodyPr/>
          <a:lstStyle/>
          <a:p>
            <a:r>
              <a:rPr lang="en-US" dirty="0"/>
              <a:t>Learning Objectives</a:t>
            </a:r>
          </a:p>
        </p:txBody>
      </p:sp>
      <p:sp>
        <p:nvSpPr>
          <p:cNvPr id="11" name="Text Placeholder 4">
            <a:extLst>
              <a:ext uri="{FF2B5EF4-FFF2-40B4-BE49-F238E27FC236}">
                <a16:creationId xmlns:a16="http://schemas.microsoft.com/office/drawing/2014/main" id="{0A6300DF-F3B1-6147-9C1E-CCE95635866C}"/>
              </a:ext>
            </a:extLst>
          </p:cNvPr>
          <p:cNvSpPr txBox="1">
            <a:spLocks/>
          </p:cNvSpPr>
          <p:nvPr/>
        </p:nvSpPr>
        <p:spPr>
          <a:xfrm>
            <a:off x="6829357" y="2872079"/>
            <a:ext cx="4216596" cy="2120068"/>
          </a:xfrm>
          <a:prstGeom prst="rect">
            <a:avLst/>
          </a:prstGeom>
        </p:spPr>
        <p:txBody>
          <a:bodyPr wrap="square" lIns="0" tIns="0" rIns="0" bIns="0">
            <a:spAutoFit/>
          </a:bodyPr>
          <a:lstStyle>
            <a:lvl1pPr marL="0" indent="0" algn="l" defTabSz="914400" rtl="0" eaLnBrk="1" latinLnBrk="0" hangingPunct="1">
              <a:lnSpc>
                <a:spcPct val="90000"/>
              </a:lnSpc>
              <a:spcBef>
                <a:spcPts val="1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dirty="0"/>
              <a:t>Federal laws that protect students with diabetes</a:t>
            </a:r>
          </a:p>
          <a:p>
            <a:endParaRPr lang="en-US" sz="1867" dirty="0"/>
          </a:p>
          <a:p>
            <a:r>
              <a:rPr lang="en-US" sz="1867" dirty="0"/>
              <a:t>Impact of state laws upon diabetes care in the school setting</a:t>
            </a:r>
          </a:p>
          <a:p>
            <a:endParaRPr lang="en-US" sz="1867" dirty="0"/>
          </a:p>
          <a:p>
            <a:r>
              <a:rPr lang="en-US" sz="1867" dirty="0"/>
              <a:t>Recommendations for 504 Plans and IEPs</a:t>
            </a:r>
          </a:p>
        </p:txBody>
      </p:sp>
      <p:cxnSp>
        <p:nvCxnSpPr>
          <p:cNvPr id="7" name="Straight Connector 6">
            <a:extLst>
              <a:ext uri="{FF2B5EF4-FFF2-40B4-BE49-F238E27FC236}">
                <a16:creationId xmlns:a16="http://schemas.microsoft.com/office/drawing/2014/main" id="{3818C405-CB6D-D1F5-632D-5E4EEA6815F2}"/>
              </a:ext>
            </a:extLst>
          </p:cNvPr>
          <p:cNvCxnSpPr>
            <a:cxnSpLocks/>
          </p:cNvCxnSpPr>
          <p:nvPr/>
        </p:nvCxnSpPr>
        <p:spPr>
          <a:xfrm>
            <a:off x="6829357" y="2720342"/>
            <a:ext cx="421659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5F58DD-A424-E935-8EF7-FBEE47C42704}"/>
              </a:ext>
            </a:extLst>
          </p:cNvPr>
          <p:cNvCxnSpPr>
            <a:cxnSpLocks/>
          </p:cNvCxnSpPr>
          <p:nvPr/>
        </p:nvCxnSpPr>
        <p:spPr>
          <a:xfrm>
            <a:off x="6829357" y="3502662"/>
            <a:ext cx="421659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35CC7C-95D6-1411-4A96-FE1EEBC1D966}"/>
              </a:ext>
            </a:extLst>
          </p:cNvPr>
          <p:cNvCxnSpPr>
            <a:cxnSpLocks/>
          </p:cNvCxnSpPr>
          <p:nvPr/>
        </p:nvCxnSpPr>
        <p:spPr>
          <a:xfrm>
            <a:off x="6829357" y="4305302"/>
            <a:ext cx="421659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169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B951C45-E6F9-711A-63C5-DC1730E8B9B4}"/>
              </a:ext>
            </a:extLst>
          </p:cNvPr>
          <p:cNvSpPr>
            <a:spLocks noGrp="1"/>
          </p:cNvSpPr>
          <p:nvPr>
            <p:ph type="body" sz="quarter" idx="27"/>
          </p:nvPr>
        </p:nvSpPr>
        <p:spPr>
          <a:xfrm>
            <a:off x="1133919" y="2895817"/>
            <a:ext cx="2888183" cy="840316"/>
          </a:xfrm>
        </p:spPr>
        <p:txBody>
          <a:bodyPr/>
          <a:lstStyle/>
          <a:p>
            <a:r>
              <a:rPr lang="en-US" dirty="0"/>
              <a:t>A medically safe environment for students with diabetes</a:t>
            </a:r>
          </a:p>
        </p:txBody>
      </p:sp>
      <p:sp>
        <p:nvSpPr>
          <p:cNvPr id="18" name="Title 17">
            <a:extLst>
              <a:ext uri="{FF2B5EF4-FFF2-40B4-BE49-F238E27FC236}">
                <a16:creationId xmlns:a16="http://schemas.microsoft.com/office/drawing/2014/main" id="{340DC8AE-4A1B-F90E-0AD8-90D7E04B3D6F}"/>
              </a:ext>
            </a:extLst>
          </p:cNvPr>
          <p:cNvSpPr>
            <a:spLocks noGrp="1"/>
          </p:cNvSpPr>
          <p:nvPr>
            <p:ph type="title"/>
          </p:nvPr>
        </p:nvSpPr>
        <p:spPr>
          <a:xfrm>
            <a:off x="912250" y="1053866"/>
            <a:ext cx="10366813" cy="1313319"/>
          </a:xfrm>
        </p:spPr>
        <p:txBody>
          <a:bodyPr/>
          <a:lstStyle/>
          <a:p>
            <a:r>
              <a:rPr lang="en-US" dirty="0"/>
              <a:t>Needs of Children With</a:t>
            </a:r>
            <a:br>
              <a:rPr lang="en-US" dirty="0"/>
            </a:br>
            <a:r>
              <a:rPr lang="en-US" dirty="0"/>
              <a:t>Diabetes in School Setting</a:t>
            </a:r>
            <a:br>
              <a:rPr lang="en-US" dirty="0"/>
            </a:br>
            <a:br>
              <a:rPr lang="en-US" dirty="0"/>
            </a:br>
            <a:endParaRPr lang="en-US" dirty="0"/>
          </a:p>
        </p:txBody>
      </p:sp>
      <p:sp>
        <p:nvSpPr>
          <p:cNvPr id="23" name="Text Placeholder 22">
            <a:extLst>
              <a:ext uri="{FF2B5EF4-FFF2-40B4-BE49-F238E27FC236}">
                <a16:creationId xmlns:a16="http://schemas.microsoft.com/office/drawing/2014/main" id="{2C7C96C5-435A-9AD9-182B-EC1A808B1239}"/>
              </a:ext>
            </a:extLst>
          </p:cNvPr>
          <p:cNvSpPr>
            <a:spLocks noGrp="1"/>
          </p:cNvSpPr>
          <p:nvPr>
            <p:ph type="body" sz="quarter" idx="29"/>
          </p:nvPr>
        </p:nvSpPr>
        <p:spPr>
          <a:xfrm>
            <a:off x="4829227" y="2895817"/>
            <a:ext cx="2888183" cy="840316"/>
          </a:xfrm>
        </p:spPr>
        <p:txBody>
          <a:bodyPr/>
          <a:lstStyle/>
          <a:p>
            <a:r>
              <a:rPr lang="en-US" dirty="0"/>
              <a:t>Equal access to educational and school-sponsored opportunities</a:t>
            </a:r>
          </a:p>
        </p:txBody>
      </p:sp>
      <p:sp>
        <p:nvSpPr>
          <p:cNvPr id="25" name="Text Placeholder 24">
            <a:extLst>
              <a:ext uri="{FF2B5EF4-FFF2-40B4-BE49-F238E27FC236}">
                <a16:creationId xmlns:a16="http://schemas.microsoft.com/office/drawing/2014/main" id="{1AC23755-5DC9-D762-90B1-C137C344ECE5}"/>
              </a:ext>
            </a:extLst>
          </p:cNvPr>
          <p:cNvSpPr>
            <a:spLocks noGrp="1"/>
          </p:cNvSpPr>
          <p:nvPr>
            <p:ph type="body" sz="quarter" idx="31"/>
          </p:nvPr>
        </p:nvSpPr>
        <p:spPr>
          <a:xfrm>
            <a:off x="8449121" y="2895817"/>
            <a:ext cx="2888183" cy="840316"/>
          </a:xfrm>
        </p:spPr>
        <p:txBody>
          <a:bodyPr/>
          <a:lstStyle/>
          <a:p>
            <a:r>
              <a:rPr lang="en-US" dirty="0"/>
              <a:t>Safe and supported transition to independent diabetes self-management</a:t>
            </a:r>
          </a:p>
        </p:txBody>
      </p:sp>
      <p:pic>
        <p:nvPicPr>
          <p:cNvPr id="27" name="Picture 26">
            <a:extLst>
              <a:ext uri="{FF2B5EF4-FFF2-40B4-BE49-F238E27FC236}">
                <a16:creationId xmlns:a16="http://schemas.microsoft.com/office/drawing/2014/main" id="{91055324-2A6A-D5AD-FC29-C967473B3AA7}"/>
              </a:ext>
            </a:extLst>
          </p:cNvPr>
          <p:cNvPicPr>
            <a:picLocks noChangeAspect="1"/>
          </p:cNvPicPr>
          <p:nvPr/>
        </p:nvPicPr>
        <p:blipFill>
          <a:blip r:embed="rId3"/>
          <a:stretch>
            <a:fillRect/>
          </a:stretch>
        </p:blipFill>
        <p:spPr>
          <a:xfrm>
            <a:off x="2093767" y="4565172"/>
            <a:ext cx="1131045" cy="913536"/>
          </a:xfrm>
          <a:prstGeom prst="rect">
            <a:avLst/>
          </a:prstGeom>
        </p:spPr>
      </p:pic>
      <p:pic>
        <p:nvPicPr>
          <p:cNvPr id="28" name="Picture 27">
            <a:extLst>
              <a:ext uri="{FF2B5EF4-FFF2-40B4-BE49-F238E27FC236}">
                <a16:creationId xmlns:a16="http://schemas.microsoft.com/office/drawing/2014/main" id="{E4109123-934B-CE3F-91D2-15082F0B6122}"/>
              </a:ext>
            </a:extLst>
          </p:cNvPr>
          <p:cNvPicPr>
            <a:picLocks noChangeAspect="1"/>
          </p:cNvPicPr>
          <p:nvPr/>
        </p:nvPicPr>
        <p:blipFill>
          <a:blip r:embed="rId4"/>
          <a:stretch>
            <a:fillRect/>
          </a:stretch>
        </p:blipFill>
        <p:spPr>
          <a:xfrm>
            <a:off x="9609909" y="4489044"/>
            <a:ext cx="652526" cy="1065792"/>
          </a:xfrm>
          <a:prstGeom prst="rect">
            <a:avLst/>
          </a:prstGeom>
        </p:spPr>
      </p:pic>
      <p:pic>
        <p:nvPicPr>
          <p:cNvPr id="29" name="Picture 28">
            <a:extLst>
              <a:ext uri="{FF2B5EF4-FFF2-40B4-BE49-F238E27FC236}">
                <a16:creationId xmlns:a16="http://schemas.microsoft.com/office/drawing/2014/main" id="{95F518F0-DF46-E7AB-04CA-71AD3EE0CBD9}"/>
              </a:ext>
            </a:extLst>
          </p:cNvPr>
          <p:cNvPicPr>
            <a:picLocks noChangeAspect="1"/>
          </p:cNvPicPr>
          <p:nvPr/>
        </p:nvPicPr>
        <p:blipFill>
          <a:blip r:embed="rId5"/>
          <a:stretch>
            <a:fillRect/>
          </a:stretch>
        </p:blipFill>
        <p:spPr>
          <a:xfrm>
            <a:off x="5743012" y="4565172"/>
            <a:ext cx="1196298" cy="913537"/>
          </a:xfrm>
          <a:prstGeom prst="rect">
            <a:avLst/>
          </a:prstGeom>
        </p:spPr>
      </p:pic>
    </p:spTree>
    <p:extLst>
      <p:ext uri="{BB962C8B-B14F-4D97-AF65-F5344CB8AC3E}">
        <p14:creationId xmlns:p14="http://schemas.microsoft.com/office/powerpoint/2010/main" val="1017791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0ED2E62B-ECA6-F586-A01A-48A4CAD5F333}"/>
              </a:ext>
            </a:extLst>
          </p:cNvPr>
          <p:cNvSpPr>
            <a:spLocks noGrp="1"/>
          </p:cNvSpPr>
          <p:nvPr>
            <p:ph type="body" sz="quarter" idx="26"/>
          </p:nvPr>
        </p:nvSpPr>
        <p:spPr/>
        <p:txBody>
          <a:bodyPr/>
          <a:lstStyle/>
          <a:p>
            <a:r>
              <a:rPr lang="en-US" dirty="0"/>
              <a:t>Section 504</a:t>
            </a:r>
          </a:p>
        </p:txBody>
      </p:sp>
      <p:sp>
        <p:nvSpPr>
          <p:cNvPr id="21" name="Text Placeholder 20">
            <a:extLst>
              <a:ext uri="{FF2B5EF4-FFF2-40B4-BE49-F238E27FC236}">
                <a16:creationId xmlns:a16="http://schemas.microsoft.com/office/drawing/2014/main" id="{48DD62A9-E9F2-F5AE-BA21-0DE6F1CAC96F}"/>
              </a:ext>
            </a:extLst>
          </p:cNvPr>
          <p:cNvSpPr>
            <a:spLocks noGrp="1"/>
          </p:cNvSpPr>
          <p:nvPr>
            <p:ph type="body" sz="quarter" idx="27"/>
          </p:nvPr>
        </p:nvSpPr>
        <p:spPr>
          <a:xfrm>
            <a:off x="1133920" y="3533845"/>
            <a:ext cx="2432051" cy="840316"/>
          </a:xfrm>
        </p:spPr>
        <p:txBody>
          <a:bodyPr/>
          <a:lstStyle/>
          <a:p>
            <a:r>
              <a:rPr lang="en-US" dirty="0"/>
              <a:t>Section 504 of the Rehabilitation Act of 1973</a:t>
            </a:r>
          </a:p>
        </p:txBody>
      </p:sp>
      <p:sp>
        <p:nvSpPr>
          <p:cNvPr id="22" name="Text Placeholder 21">
            <a:extLst>
              <a:ext uri="{FF2B5EF4-FFF2-40B4-BE49-F238E27FC236}">
                <a16:creationId xmlns:a16="http://schemas.microsoft.com/office/drawing/2014/main" id="{EE48A61D-37C0-9182-1EFF-EB71C67A471D}"/>
              </a:ext>
            </a:extLst>
          </p:cNvPr>
          <p:cNvSpPr>
            <a:spLocks noGrp="1"/>
          </p:cNvSpPr>
          <p:nvPr>
            <p:ph type="body" sz="quarter" idx="28"/>
          </p:nvPr>
        </p:nvSpPr>
        <p:spPr/>
        <p:txBody>
          <a:bodyPr/>
          <a:lstStyle/>
          <a:p>
            <a:r>
              <a:rPr lang="en-US" dirty="0"/>
              <a:t>ADA</a:t>
            </a:r>
          </a:p>
        </p:txBody>
      </p:sp>
      <p:sp>
        <p:nvSpPr>
          <p:cNvPr id="23" name="Text Placeholder 22">
            <a:extLst>
              <a:ext uri="{FF2B5EF4-FFF2-40B4-BE49-F238E27FC236}">
                <a16:creationId xmlns:a16="http://schemas.microsoft.com/office/drawing/2014/main" id="{2643D3CC-2911-5000-3770-EA42548AFC23}"/>
              </a:ext>
            </a:extLst>
          </p:cNvPr>
          <p:cNvSpPr>
            <a:spLocks noGrp="1"/>
          </p:cNvSpPr>
          <p:nvPr>
            <p:ph type="body" sz="quarter" idx="29"/>
          </p:nvPr>
        </p:nvSpPr>
        <p:spPr>
          <a:xfrm>
            <a:off x="4872800" y="3533845"/>
            <a:ext cx="2432051" cy="840316"/>
          </a:xfrm>
        </p:spPr>
        <p:txBody>
          <a:bodyPr/>
          <a:lstStyle/>
          <a:p>
            <a:r>
              <a:rPr lang="en-US" dirty="0"/>
              <a:t>Americans with Disabilities Act</a:t>
            </a:r>
          </a:p>
        </p:txBody>
      </p:sp>
      <p:sp>
        <p:nvSpPr>
          <p:cNvPr id="24" name="Text Placeholder 23">
            <a:extLst>
              <a:ext uri="{FF2B5EF4-FFF2-40B4-BE49-F238E27FC236}">
                <a16:creationId xmlns:a16="http://schemas.microsoft.com/office/drawing/2014/main" id="{FDD4520E-438E-9333-D9BA-05ED47EF3376}"/>
              </a:ext>
            </a:extLst>
          </p:cNvPr>
          <p:cNvSpPr>
            <a:spLocks noGrp="1"/>
          </p:cNvSpPr>
          <p:nvPr>
            <p:ph type="body" sz="quarter" idx="30"/>
          </p:nvPr>
        </p:nvSpPr>
        <p:spPr/>
        <p:txBody>
          <a:bodyPr/>
          <a:lstStyle/>
          <a:p>
            <a:r>
              <a:rPr lang="en-US" dirty="0"/>
              <a:t>IDEA</a:t>
            </a:r>
          </a:p>
        </p:txBody>
      </p:sp>
      <p:sp>
        <p:nvSpPr>
          <p:cNvPr id="25" name="Text Placeholder 24">
            <a:extLst>
              <a:ext uri="{FF2B5EF4-FFF2-40B4-BE49-F238E27FC236}">
                <a16:creationId xmlns:a16="http://schemas.microsoft.com/office/drawing/2014/main" id="{7DAD8CD1-45E2-B4B2-6D12-B8C99B4E633C}"/>
              </a:ext>
            </a:extLst>
          </p:cNvPr>
          <p:cNvSpPr>
            <a:spLocks noGrp="1"/>
          </p:cNvSpPr>
          <p:nvPr>
            <p:ph type="body" sz="quarter" idx="31"/>
          </p:nvPr>
        </p:nvSpPr>
        <p:spPr>
          <a:xfrm>
            <a:off x="8625227" y="3533845"/>
            <a:ext cx="2432051" cy="840316"/>
          </a:xfrm>
        </p:spPr>
        <p:txBody>
          <a:bodyPr/>
          <a:lstStyle/>
          <a:p>
            <a:r>
              <a:rPr lang="en-US" dirty="0"/>
              <a:t>Individuals with Disabilities Education Act</a:t>
            </a:r>
          </a:p>
        </p:txBody>
      </p:sp>
      <p:sp>
        <p:nvSpPr>
          <p:cNvPr id="18" name="Title 17">
            <a:extLst>
              <a:ext uri="{FF2B5EF4-FFF2-40B4-BE49-F238E27FC236}">
                <a16:creationId xmlns:a16="http://schemas.microsoft.com/office/drawing/2014/main" id="{5D0B6929-F3B6-DA43-7453-D9ABF513AE60}"/>
              </a:ext>
            </a:extLst>
          </p:cNvPr>
          <p:cNvSpPr>
            <a:spLocks noGrp="1"/>
          </p:cNvSpPr>
          <p:nvPr>
            <p:ph type="title"/>
          </p:nvPr>
        </p:nvSpPr>
        <p:spPr>
          <a:xfrm>
            <a:off x="912250" y="1053865"/>
            <a:ext cx="10366813" cy="1551002"/>
          </a:xfrm>
        </p:spPr>
        <p:txBody>
          <a:bodyPr/>
          <a:lstStyle/>
          <a:p>
            <a:r>
              <a:rPr lang="en-US" dirty="0"/>
              <a:t>Federal Laws: Equal Access</a:t>
            </a:r>
            <a:br>
              <a:rPr lang="en-US" dirty="0"/>
            </a:br>
            <a:br>
              <a:rPr lang="en-US" dirty="0"/>
            </a:br>
            <a:endParaRPr lang="en-US" dirty="0"/>
          </a:p>
        </p:txBody>
      </p:sp>
      <p:cxnSp>
        <p:nvCxnSpPr>
          <p:cNvPr id="26" name="Straight Connector 25">
            <a:extLst>
              <a:ext uri="{FF2B5EF4-FFF2-40B4-BE49-F238E27FC236}">
                <a16:creationId xmlns:a16="http://schemas.microsoft.com/office/drawing/2014/main" id="{33B33C3F-A9C8-8173-89CD-B9FB1DB85A9E}"/>
              </a:ext>
            </a:extLst>
          </p:cNvPr>
          <p:cNvCxnSpPr>
            <a:cxnSpLocks/>
          </p:cNvCxnSpPr>
          <p:nvPr/>
        </p:nvCxnSpPr>
        <p:spPr>
          <a:xfrm>
            <a:off x="1210832" y="3429000"/>
            <a:ext cx="25578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D24AD6-E99D-46A0-DE1F-B1DE515E55FC}"/>
              </a:ext>
            </a:extLst>
          </p:cNvPr>
          <p:cNvCxnSpPr>
            <a:cxnSpLocks/>
          </p:cNvCxnSpPr>
          <p:nvPr/>
        </p:nvCxnSpPr>
        <p:spPr>
          <a:xfrm>
            <a:off x="4934911" y="3429000"/>
            <a:ext cx="255975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D3C4E01-39CD-D7BE-3AD2-A2FD495F8ADB}"/>
              </a:ext>
            </a:extLst>
          </p:cNvPr>
          <p:cNvCxnSpPr>
            <a:cxnSpLocks/>
          </p:cNvCxnSpPr>
          <p:nvPr/>
        </p:nvCxnSpPr>
        <p:spPr>
          <a:xfrm>
            <a:off x="8684696" y="3429000"/>
            <a:ext cx="259436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0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E03D51-55EF-DD1E-0A30-AC54BCBB419C}"/>
              </a:ext>
            </a:extLst>
          </p:cNvPr>
          <p:cNvSpPr>
            <a:spLocks noGrp="1"/>
          </p:cNvSpPr>
          <p:nvPr>
            <p:ph type="body" sz="quarter" idx="10"/>
          </p:nvPr>
        </p:nvSpPr>
        <p:spPr/>
        <p:txBody>
          <a:bodyPr/>
          <a:lstStyle/>
          <a:p>
            <a:r>
              <a:rPr lang="en-US" dirty="0"/>
              <a:t>Federal Protections</a:t>
            </a:r>
          </a:p>
        </p:txBody>
      </p:sp>
      <p:grpSp>
        <p:nvGrpSpPr>
          <p:cNvPr id="12" name="Group 11">
            <a:extLst>
              <a:ext uri="{FF2B5EF4-FFF2-40B4-BE49-F238E27FC236}">
                <a16:creationId xmlns:a16="http://schemas.microsoft.com/office/drawing/2014/main" id="{936E6F70-7659-982B-FFCF-E0C51F1719EF}"/>
              </a:ext>
            </a:extLst>
          </p:cNvPr>
          <p:cNvGrpSpPr/>
          <p:nvPr/>
        </p:nvGrpSpPr>
        <p:grpSpPr>
          <a:xfrm>
            <a:off x="4561490" y="760863"/>
            <a:ext cx="5961921" cy="5581279"/>
            <a:chOff x="6201371" y="456063"/>
            <a:chExt cx="5320523" cy="4980831"/>
          </a:xfrm>
        </p:grpSpPr>
        <p:sp>
          <p:nvSpPr>
            <p:cNvPr id="5" name="Oval 4">
              <a:extLst>
                <a:ext uri="{FF2B5EF4-FFF2-40B4-BE49-F238E27FC236}">
                  <a16:creationId xmlns:a16="http://schemas.microsoft.com/office/drawing/2014/main" id="{762D3B92-A277-C45B-B180-222B4CBBA69B}"/>
                </a:ext>
              </a:extLst>
            </p:cNvPr>
            <p:cNvSpPr/>
            <p:nvPr/>
          </p:nvSpPr>
          <p:spPr>
            <a:xfrm>
              <a:off x="7380976" y="456063"/>
              <a:ext cx="2961314" cy="29613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B602997-AA9E-E0EB-62CF-C4D0CDA23D25}"/>
                </a:ext>
              </a:extLst>
            </p:cNvPr>
            <p:cNvSpPr/>
            <p:nvPr/>
          </p:nvSpPr>
          <p:spPr>
            <a:xfrm>
              <a:off x="8560580" y="2475580"/>
              <a:ext cx="2961314" cy="29613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EB7ED7F-C9F3-33E5-1C5C-DB1414289C6A}"/>
                </a:ext>
              </a:extLst>
            </p:cNvPr>
            <p:cNvSpPr/>
            <p:nvPr/>
          </p:nvSpPr>
          <p:spPr>
            <a:xfrm>
              <a:off x="6201371" y="2475580"/>
              <a:ext cx="2961314" cy="29613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3AE6CB15-EC35-FD84-99AF-3D3F27A77C6E}"/>
              </a:ext>
            </a:extLst>
          </p:cNvPr>
          <p:cNvGrpSpPr/>
          <p:nvPr/>
        </p:nvGrpSpPr>
        <p:grpSpPr>
          <a:xfrm>
            <a:off x="4561490" y="760863"/>
            <a:ext cx="5961921" cy="5581279"/>
            <a:chOff x="5435531" y="456063"/>
            <a:chExt cx="5320523" cy="4980831"/>
          </a:xfrm>
        </p:grpSpPr>
        <p:sp>
          <p:nvSpPr>
            <p:cNvPr id="8" name="Oval 7">
              <a:extLst>
                <a:ext uri="{FF2B5EF4-FFF2-40B4-BE49-F238E27FC236}">
                  <a16:creationId xmlns:a16="http://schemas.microsoft.com/office/drawing/2014/main" id="{FF2B2010-A5C5-7363-C8F2-49D1ADDD8FFA}"/>
                </a:ext>
              </a:extLst>
            </p:cNvPr>
            <p:cNvSpPr/>
            <p:nvPr/>
          </p:nvSpPr>
          <p:spPr>
            <a:xfrm>
              <a:off x="6615136" y="456063"/>
              <a:ext cx="2961314" cy="296131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C82DEF8-E789-F690-7097-502B9F719520}"/>
                </a:ext>
              </a:extLst>
            </p:cNvPr>
            <p:cNvSpPr/>
            <p:nvPr/>
          </p:nvSpPr>
          <p:spPr>
            <a:xfrm>
              <a:off x="7794740" y="2475580"/>
              <a:ext cx="2961314" cy="296131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515B7DB-0A4F-DFC1-8764-790A50B8E8A9}"/>
                </a:ext>
              </a:extLst>
            </p:cNvPr>
            <p:cNvSpPr/>
            <p:nvPr/>
          </p:nvSpPr>
          <p:spPr>
            <a:xfrm>
              <a:off x="5435531" y="2475580"/>
              <a:ext cx="2961314" cy="296131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FEEF6588-3F0A-B855-76A9-253C609332F5}"/>
              </a:ext>
            </a:extLst>
          </p:cNvPr>
          <p:cNvSpPr txBox="1"/>
          <p:nvPr/>
        </p:nvSpPr>
        <p:spPr>
          <a:xfrm>
            <a:off x="8187559" y="4221324"/>
            <a:ext cx="17762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Students must be given equal opportunity</a:t>
            </a:r>
          </a:p>
        </p:txBody>
      </p:sp>
      <p:sp>
        <p:nvSpPr>
          <p:cNvPr id="15" name="TextBox 14">
            <a:extLst>
              <a:ext uri="{FF2B5EF4-FFF2-40B4-BE49-F238E27FC236}">
                <a16:creationId xmlns:a16="http://schemas.microsoft.com/office/drawing/2014/main" id="{C19AC460-D76A-4F5C-9E30-AB377DC9D098}"/>
              </a:ext>
            </a:extLst>
          </p:cNvPr>
          <p:cNvSpPr txBox="1"/>
          <p:nvPr/>
        </p:nvSpPr>
        <p:spPr>
          <a:xfrm>
            <a:off x="4786608" y="4020568"/>
            <a:ext cx="2359209" cy="1477328"/>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Related aids and services are required to meet the individual needs of a student with a disability</a:t>
            </a:r>
          </a:p>
        </p:txBody>
      </p:sp>
      <p:sp>
        <p:nvSpPr>
          <p:cNvPr id="16" name="TextBox 15">
            <a:extLst>
              <a:ext uri="{FF2B5EF4-FFF2-40B4-BE49-F238E27FC236}">
                <a16:creationId xmlns:a16="http://schemas.microsoft.com/office/drawing/2014/main" id="{DC9EE5CC-7DE0-C11B-94D5-579D4AD516FC}"/>
              </a:ext>
            </a:extLst>
          </p:cNvPr>
          <p:cNvSpPr txBox="1"/>
          <p:nvPr/>
        </p:nvSpPr>
        <p:spPr>
          <a:xfrm>
            <a:off x="6296974" y="1360104"/>
            <a:ext cx="2490952" cy="1477328"/>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Prohibits discrimination against people with disabilities by public schools and most private schools</a:t>
            </a:r>
          </a:p>
        </p:txBody>
      </p:sp>
      <p:pic>
        <p:nvPicPr>
          <p:cNvPr id="18" name="Picture 17">
            <a:extLst>
              <a:ext uri="{FF2B5EF4-FFF2-40B4-BE49-F238E27FC236}">
                <a16:creationId xmlns:a16="http://schemas.microsoft.com/office/drawing/2014/main" id="{79371BE6-6E4F-9299-26E1-4CA662ACFACF}"/>
              </a:ext>
            </a:extLst>
          </p:cNvPr>
          <p:cNvPicPr>
            <a:picLocks noChangeAspect="1"/>
          </p:cNvPicPr>
          <p:nvPr/>
        </p:nvPicPr>
        <p:blipFill>
          <a:blip r:embed="rId3">
            <a:alphaModFix amt="17000"/>
          </a:blip>
          <a:stretch>
            <a:fillRect/>
          </a:stretch>
        </p:blipFill>
        <p:spPr>
          <a:xfrm>
            <a:off x="1359782" y="2195563"/>
            <a:ext cx="2893944" cy="4051522"/>
          </a:xfrm>
          <a:prstGeom prst="rect">
            <a:avLst/>
          </a:prstGeom>
        </p:spPr>
      </p:pic>
    </p:spTree>
    <p:extLst>
      <p:ext uri="{BB962C8B-B14F-4D97-AF65-F5344CB8AC3E}">
        <p14:creationId xmlns:p14="http://schemas.microsoft.com/office/powerpoint/2010/main" val="3892012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6C108-DA2A-0184-785E-8C59C72C5C5A}"/>
              </a:ext>
            </a:extLst>
          </p:cNvPr>
          <p:cNvSpPr>
            <a:spLocks noGrp="1"/>
          </p:cNvSpPr>
          <p:nvPr>
            <p:ph type="body" sz="quarter" idx="11"/>
          </p:nvPr>
        </p:nvSpPr>
        <p:spPr>
          <a:xfrm>
            <a:off x="1986069" y="2179829"/>
            <a:ext cx="8769984" cy="2557495"/>
          </a:xfrm>
        </p:spPr>
        <p:txBody>
          <a:bodyPr/>
          <a:lstStyle/>
          <a:p>
            <a:r>
              <a:rPr lang="en-US" dirty="0"/>
              <a:t>Diabetes Medical Management Plan (DMMP)</a:t>
            </a:r>
          </a:p>
          <a:p>
            <a:r>
              <a:rPr lang="en-US" dirty="0"/>
              <a:t>Individualized Health Care Plan (IHP)</a:t>
            </a:r>
          </a:p>
          <a:p>
            <a:r>
              <a:rPr lang="en-US" dirty="0"/>
              <a:t>504 Plan</a:t>
            </a:r>
          </a:p>
          <a:p>
            <a:r>
              <a:rPr lang="en-US" dirty="0"/>
              <a:t>Individualized Education Program (IEP)</a:t>
            </a:r>
          </a:p>
          <a:p>
            <a:r>
              <a:rPr lang="en-US" dirty="0"/>
              <a:t>Emergency Care Plan for Hypoglycemia</a:t>
            </a:r>
          </a:p>
          <a:p>
            <a:r>
              <a:rPr lang="en-US" dirty="0"/>
              <a:t>Emergency Care Plan for Hyperglycemia</a:t>
            </a:r>
          </a:p>
        </p:txBody>
      </p:sp>
      <p:sp>
        <p:nvSpPr>
          <p:cNvPr id="3" name="Text Placeholder 2">
            <a:extLst>
              <a:ext uri="{FF2B5EF4-FFF2-40B4-BE49-F238E27FC236}">
                <a16:creationId xmlns:a16="http://schemas.microsoft.com/office/drawing/2014/main" id="{97E729E9-C047-0A65-62EB-8E078CBAC4D1}"/>
              </a:ext>
            </a:extLst>
          </p:cNvPr>
          <p:cNvSpPr>
            <a:spLocks noGrp="1"/>
          </p:cNvSpPr>
          <p:nvPr>
            <p:ph type="body" sz="quarter" idx="10"/>
          </p:nvPr>
        </p:nvSpPr>
        <p:spPr/>
        <p:txBody>
          <a:bodyPr/>
          <a:lstStyle/>
          <a:p>
            <a:r>
              <a:rPr lang="en-US" dirty="0"/>
              <a:t>Written Plans</a:t>
            </a:r>
          </a:p>
        </p:txBody>
      </p:sp>
      <p:pic>
        <p:nvPicPr>
          <p:cNvPr id="6" name="Picture 5">
            <a:extLst>
              <a:ext uri="{FF2B5EF4-FFF2-40B4-BE49-F238E27FC236}">
                <a16:creationId xmlns:a16="http://schemas.microsoft.com/office/drawing/2014/main" id="{0173C79E-C064-04BE-910A-03109FEC5053}"/>
              </a:ext>
            </a:extLst>
          </p:cNvPr>
          <p:cNvPicPr>
            <a:picLocks noChangeAspect="1"/>
          </p:cNvPicPr>
          <p:nvPr/>
        </p:nvPicPr>
        <p:blipFill>
          <a:blip r:embed="rId3"/>
          <a:stretch>
            <a:fillRect/>
          </a:stretch>
        </p:blipFill>
        <p:spPr>
          <a:xfrm>
            <a:off x="764038" y="2266442"/>
            <a:ext cx="977900" cy="977900"/>
          </a:xfrm>
          <a:prstGeom prst="rect">
            <a:avLst/>
          </a:prstGeom>
        </p:spPr>
      </p:pic>
    </p:spTree>
    <p:extLst>
      <p:ext uri="{BB962C8B-B14F-4D97-AF65-F5344CB8AC3E}">
        <p14:creationId xmlns:p14="http://schemas.microsoft.com/office/powerpoint/2010/main" val="215759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6C108-DA2A-0184-785E-8C59C72C5C5A}"/>
              </a:ext>
            </a:extLst>
          </p:cNvPr>
          <p:cNvSpPr>
            <a:spLocks noGrp="1"/>
          </p:cNvSpPr>
          <p:nvPr>
            <p:ph type="body" sz="quarter" idx="11"/>
          </p:nvPr>
        </p:nvSpPr>
        <p:spPr>
          <a:xfrm>
            <a:off x="1986069" y="2179829"/>
            <a:ext cx="4445211" cy="4735464"/>
          </a:xfrm>
        </p:spPr>
        <p:txBody>
          <a:bodyPr/>
          <a:lstStyle/>
          <a:p>
            <a:r>
              <a:rPr lang="en-US" dirty="0"/>
              <a:t>Location and timing of blood glucose (blood sugar) monitoring and insulin administration</a:t>
            </a:r>
          </a:p>
          <a:p>
            <a:r>
              <a:rPr lang="en-US" dirty="0"/>
              <a:t>Identity of trained diabetes personnel</a:t>
            </a:r>
          </a:p>
          <a:p>
            <a:r>
              <a:rPr lang="en-US" dirty="0"/>
              <a:t>Location of diabetes supplies</a:t>
            </a:r>
          </a:p>
          <a:p>
            <a:r>
              <a:rPr lang="en-US" dirty="0"/>
              <a:t>Free access to water and restroom</a:t>
            </a:r>
          </a:p>
          <a:p>
            <a:r>
              <a:rPr lang="en-US" dirty="0"/>
              <a:t>Nutritional needs, meals, and snacks</a:t>
            </a:r>
          </a:p>
          <a:p>
            <a:r>
              <a:rPr lang="en-US" dirty="0"/>
              <a:t>Full participation in all school-sponsored activities</a:t>
            </a:r>
          </a:p>
          <a:p>
            <a:r>
              <a:rPr lang="en-US" dirty="0"/>
              <a:t>Wi-Fi access and smart device access</a:t>
            </a:r>
          </a:p>
        </p:txBody>
      </p:sp>
      <p:sp>
        <p:nvSpPr>
          <p:cNvPr id="3" name="Text Placeholder 2">
            <a:extLst>
              <a:ext uri="{FF2B5EF4-FFF2-40B4-BE49-F238E27FC236}">
                <a16:creationId xmlns:a16="http://schemas.microsoft.com/office/drawing/2014/main" id="{97E729E9-C047-0A65-62EB-8E078CBAC4D1}"/>
              </a:ext>
            </a:extLst>
          </p:cNvPr>
          <p:cNvSpPr>
            <a:spLocks noGrp="1"/>
          </p:cNvSpPr>
          <p:nvPr>
            <p:ph type="body" sz="quarter" idx="10"/>
          </p:nvPr>
        </p:nvSpPr>
        <p:spPr/>
        <p:txBody>
          <a:bodyPr/>
          <a:lstStyle/>
          <a:p>
            <a:r>
              <a:rPr lang="en-US" dirty="0"/>
              <a:t>Needs Addressed by 504 Plan/IEP </a:t>
            </a:r>
          </a:p>
        </p:txBody>
      </p:sp>
      <p:sp>
        <p:nvSpPr>
          <p:cNvPr id="5" name="Text Placeholder 1">
            <a:extLst>
              <a:ext uri="{FF2B5EF4-FFF2-40B4-BE49-F238E27FC236}">
                <a16:creationId xmlns:a16="http://schemas.microsoft.com/office/drawing/2014/main" id="{C2F0A796-CAFC-A1E8-7A44-963C96B42F48}"/>
              </a:ext>
            </a:extLst>
          </p:cNvPr>
          <p:cNvSpPr txBox="1">
            <a:spLocks/>
          </p:cNvSpPr>
          <p:nvPr/>
        </p:nvSpPr>
        <p:spPr>
          <a:xfrm>
            <a:off x="6777011" y="2179829"/>
            <a:ext cx="4445211" cy="3827394"/>
          </a:xfrm>
          <a:prstGeom prst="rect">
            <a:avLst/>
          </a:prstGeom>
        </p:spPr>
        <p:txBody>
          <a:bodyPr wrap="square" lIns="0" tIns="0" rIns="0" bIns="0">
            <a:spAutoFit/>
          </a:bodyPr>
          <a:lstStyle>
            <a:lvl1pPr marL="380990" marR="0" indent="-380990" algn="l" defTabSz="1219170" rtl="0" eaLnBrk="1" fontAlgn="auto" latinLnBrk="0" hangingPunct="1">
              <a:lnSpc>
                <a:spcPct val="100000"/>
              </a:lnSpc>
              <a:spcBef>
                <a:spcPts val="1333"/>
              </a:spcBef>
              <a:spcAft>
                <a:spcPts val="0"/>
              </a:spcAft>
              <a:buClrTx/>
              <a:buSzTx/>
              <a:buFont typeface="Wingdings" pitchFamily="2" charset="2"/>
              <a:buChar char="§"/>
              <a:tabLst/>
              <a:defRPr lang="de-DE" sz="1867"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dirty="0"/>
              <a:t>Access to blood glucose checks and treatment supplies during exams</a:t>
            </a:r>
          </a:p>
          <a:p>
            <a:r>
              <a:rPr lang="en-US" dirty="0"/>
              <a:t>Alternative times for academic exams if student is experiencing hypoglycemia or hyperglycemia</a:t>
            </a:r>
          </a:p>
          <a:p>
            <a:r>
              <a:rPr lang="en-US" dirty="0"/>
              <a:t>Absences without penalty for doctors’ appointments and diabetes-related illness</a:t>
            </a:r>
          </a:p>
          <a:p>
            <a:r>
              <a:rPr lang="en-US" dirty="0"/>
              <a:t>Maintenance of confidentiality and student’s right to privacy</a:t>
            </a:r>
          </a:p>
          <a:p>
            <a:r>
              <a:rPr lang="en-US" dirty="0" err="1"/>
              <a:t>diabetes.org</a:t>
            </a:r>
            <a:r>
              <a:rPr lang="en-US" dirty="0"/>
              <a:t>/504plan</a:t>
            </a:r>
          </a:p>
        </p:txBody>
      </p:sp>
      <p:pic>
        <p:nvPicPr>
          <p:cNvPr id="6" name="Picture 5">
            <a:extLst>
              <a:ext uri="{FF2B5EF4-FFF2-40B4-BE49-F238E27FC236}">
                <a16:creationId xmlns:a16="http://schemas.microsoft.com/office/drawing/2014/main" id="{92AEA25B-A0BB-ACA1-4015-A63E980268AC}"/>
              </a:ext>
            </a:extLst>
          </p:cNvPr>
          <p:cNvPicPr>
            <a:picLocks noChangeAspect="1"/>
          </p:cNvPicPr>
          <p:nvPr/>
        </p:nvPicPr>
        <p:blipFill>
          <a:blip r:embed="rId3"/>
          <a:stretch>
            <a:fillRect/>
          </a:stretch>
        </p:blipFill>
        <p:spPr>
          <a:xfrm>
            <a:off x="764038" y="2266442"/>
            <a:ext cx="977900" cy="977900"/>
          </a:xfrm>
          <a:prstGeom prst="rect">
            <a:avLst/>
          </a:prstGeom>
        </p:spPr>
      </p:pic>
    </p:spTree>
    <p:extLst>
      <p:ext uri="{BB962C8B-B14F-4D97-AF65-F5344CB8AC3E}">
        <p14:creationId xmlns:p14="http://schemas.microsoft.com/office/powerpoint/2010/main" val="1044369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AA7A84-2C73-A58F-3903-D7EBF3C44A27}"/>
              </a:ext>
            </a:extLst>
          </p:cNvPr>
          <p:cNvSpPr>
            <a:spLocks noGrp="1"/>
          </p:cNvSpPr>
          <p:nvPr>
            <p:ph type="body" sz="quarter" idx="10"/>
          </p:nvPr>
        </p:nvSpPr>
        <p:spPr/>
        <p:txBody>
          <a:bodyPr/>
          <a:lstStyle/>
          <a:p>
            <a:r>
              <a:rPr lang="en-US" dirty="0"/>
              <a:t>State Laws &amp; Regulations</a:t>
            </a:r>
          </a:p>
        </p:txBody>
      </p:sp>
      <p:sp>
        <p:nvSpPr>
          <p:cNvPr id="4" name="Rectangle 3">
            <a:extLst>
              <a:ext uri="{FF2B5EF4-FFF2-40B4-BE49-F238E27FC236}">
                <a16:creationId xmlns:a16="http://schemas.microsoft.com/office/drawing/2014/main" id="{8FF2C907-DBEF-45E9-576C-AD3E43960C34}"/>
              </a:ext>
            </a:extLst>
          </p:cNvPr>
          <p:cNvSpPr/>
          <p:nvPr/>
        </p:nvSpPr>
        <p:spPr>
          <a:xfrm>
            <a:off x="670107" y="2212805"/>
            <a:ext cx="2411516" cy="3293909"/>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5" name="Rectangle 4">
            <a:extLst>
              <a:ext uri="{FF2B5EF4-FFF2-40B4-BE49-F238E27FC236}">
                <a16:creationId xmlns:a16="http://schemas.microsoft.com/office/drawing/2014/main" id="{983E81E0-78D4-864A-7328-88060479BC50}"/>
              </a:ext>
            </a:extLst>
          </p:cNvPr>
          <p:cNvSpPr/>
          <p:nvPr/>
        </p:nvSpPr>
        <p:spPr>
          <a:xfrm>
            <a:off x="3348019" y="2212805"/>
            <a:ext cx="2411516" cy="3293909"/>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6" name="Rectangle 5">
            <a:extLst>
              <a:ext uri="{FF2B5EF4-FFF2-40B4-BE49-F238E27FC236}">
                <a16:creationId xmlns:a16="http://schemas.microsoft.com/office/drawing/2014/main" id="{069E5C59-83AC-5E8B-67B2-165E4A554029}"/>
              </a:ext>
            </a:extLst>
          </p:cNvPr>
          <p:cNvSpPr/>
          <p:nvPr/>
        </p:nvSpPr>
        <p:spPr>
          <a:xfrm>
            <a:off x="6031657" y="2212805"/>
            <a:ext cx="2411516" cy="3293909"/>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7" name="Text Placeholder 4">
            <a:extLst>
              <a:ext uri="{FF2B5EF4-FFF2-40B4-BE49-F238E27FC236}">
                <a16:creationId xmlns:a16="http://schemas.microsoft.com/office/drawing/2014/main" id="{2D104E8E-A1BF-88B9-A570-07DB3ABB9A89}"/>
              </a:ext>
            </a:extLst>
          </p:cNvPr>
          <p:cNvSpPr txBox="1">
            <a:spLocks/>
          </p:cNvSpPr>
          <p:nvPr/>
        </p:nvSpPr>
        <p:spPr>
          <a:xfrm>
            <a:off x="836359" y="3304081"/>
            <a:ext cx="2210170" cy="6594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State and local laws and regulations vary regarding who may perform various aspects of diabetes care</a:t>
            </a:r>
          </a:p>
        </p:txBody>
      </p:sp>
      <p:sp>
        <p:nvSpPr>
          <p:cNvPr id="8" name="Text Placeholder 4">
            <a:extLst>
              <a:ext uri="{FF2B5EF4-FFF2-40B4-BE49-F238E27FC236}">
                <a16:creationId xmlns:a16="http://schemas.microsoft.com/office/drawing/2014/main" id="{31CB527C-D7FD-061D-8B60-A551684BD8CC}"/>
              </a:ext>
            </a:extLst>
          </p:cNvPr>
          <p:cNvSpPr txBox="1">
            <a:spLocks/>
          </p:cNvSpPr>
          <p:nvPr/>
        </p:nvSpPr>
        <p:spPr>
          <a:xfrm>
            <a:off x="3514187" y="3304081"/>
            <a:ext cx="2210170" cy="6594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Become familiar with state and local laws that impact school diabetes care</a:t>
            </a:r>
          </a:p>
        </p:txBody>
      </p:sp>
      <p:sp>
        <p:nvSpPr>
          <p:cNvPr id="9" name="Text Placeholder 4">
            <a:extLst>
              <a:ext uri="{FF2B5EF4-FFF2-40B4-BE49-F238E27FC236}">
                <a16:creationId xmlns:a16="http://schemas.microsoft.com/office/drawing/2014/main" id="{01A5AF1A-B919-1D7F-4B79-25DAEBAEE046}"/>
              </a:ext>
            </a:extLst>
          </p:cNvPr>
          <p:cNvSpPr txBox="1">
            <a:spLocks/>
          </p:cNvSpPr>
          <p:nvPr/>
        </p:nvSpPr>
        <p:spPr>
          <a:xfrm>
            <a:off x="6197825" y="3304081"/>
            <a:ext cx="2210170" cy="6594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Regardless of state and local law, the requirements of federal laws must be met</a:t>
            </a:r>
          </a:p>
        </p:txBody>
      </p:sp>
      <p:sp>
        <p:nvSpPr>
          <p:cNvPr id="10" name="Rectangle 9">
            <a:extLst>
              <a:ext uri="{FF2B5EF4-FFF2-40B4-BE49-F238E27FC236}">
                <a16:creationId xmlns:a16="http://schemas.microsoft.com/office/drawing/2014/main" id="{FDC2D602-B58C-C1CA-4E17-3BDD95D42A2B}"/>
              </a:ext>
            </a:extLst>
          </p:cNvPr>
          <p:cNvSpPr/>
          <p:nvPr/>
        </p:nvSpPr>
        <p:spPr>
          <a:xfrm>
            <a:off x="8715295" y="2212805"/>
            <a:ext cx="2411516" cy="3293909"/>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1" name="Text Placeholder 4">
            <a:extLst>
              <a:ext uri="{FF2B5EF4-FFF2-40B4-BE49-F238E27FC236}">
                <a16:creationId xmlns:a16="http://schemas.microsoft.com/office/drawing/2014/main" id="{3A88BA3D-717E-573D-520A-15E5EA9BE7C4}"/>
              </a:ext>
            </a:extLst>
          </p:cNvPr>
          <p:cNvSpPr txBox="1">
            <a:spLocks/>
          </p:cNvSpPr>
          <p:nvPr/>
        </p:nvSpPr>
        <p:spPr>
          <a:xfrm>
            <a:off x="8881463" y="3304081"/>
            <a:ext cx="2210170" cy="6594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For your state’s laws go to </a:t>
            </a:r>
            <a:r>
              <a:rPr lang="en-US" b="0" dirty="0">
                <a:solidFill>
                  <a:schemeClr val="accent1"/>
                </a:solidFill>
              </a:rPr>
              <a:t>diabetes.org/</a:t>
            </a:r>
            <a:br>
              <a:rPr lang="en-US" b="0" dirty="0">
                <a:solidFill>
                  <a:schemeClr val="accent1"/>
                </a:solidFill>
              </a:rPr>
            </a:br>
            <a:r>
              <a:rPr lang="en-US" b="0" dirty="0" err="1">
                <a:solidFill>
                  <a:schemeClr val="accent1"/>
                </a:solidFill>
              </a:rPr>
              <a:t>fedlaws</a:t>
            </a:r>
            <a:endParaRPr lang="en-US" b="0" dirty="0">
              <a:solidFill>
                <a:schemeClr val="accent1"/>
              </a:solidFill>
            </a:endParaRPr>
          </a:p>
        </p:txBody>
      </p:sp>
      <p:cxnSp>
        <p:nvCxnSpPr>
          <p:cNvPr id="12" name="Straight Connector 11">
            <a:extLst>
              <a:ext uri="{FF2B5EF4-FFF2-40B4-BE49-F238E27FC236}">
                <a16:creationId xmlns:a16="http://schemas.microsoft.com/office/drawing/2014/main" id="{4C62679F-3949-5BF4-0CCA-C91B47419BB7}"/>
              </a:ext>
            </a:extLst>
          </p:cNvPr>
          <p:cNvCxnSpPr>
            <a:cxnSpLocks/>
          </p:cNvCxnSpPr>
          <p:nvPr/>
        </p:nvCxnSpPr>
        <p:spPr>
          <a:xfrm>
            <a:off x="858888" y="3097131"/>
            <a:ext cx="1656625" cy="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EE03E58-5301-3259-29E1-7B58F5458D5E}"/>
              </a:ext>
            </a:extLst>
          </p:cNvPr>
          <p:cNvCxnSpPr>
            <a:cxnSpLocks/>
          </p:cNvCxnSpPr>
          <p:nvPr/>
        </p:nvCxnSpPr>
        <p:spPr>
          <a:xfrm>
            <a:off x="3561503" y="3097131"/>
            <a:ext cx="1656625" cy="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A081D96-8D75-56CB-186F-774787F174C3}"/>
              </a:ext>
            </a:extLst>
          </p:cNvPr>
          <p:cNvCxnSpPr>
            <a:cxnSpLocks/>
          </p:cNvCxnSpPr>
          <p:nvPr/>
        </p:nvCxnSpPr>
        <p:spPr>
          <a:xfrm>
            <a:off x="6212054" y="3097131"/>
            <a:ext cx="1656625" cy="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624C16E-81D2-2DCB-718B-06E1C7CAAB79}"/>
              </a:ext>
            </a:extLst>
          </p:cNvPr>
          <p:cNvCxnSpPr>
            <a:cxnSpLocks/>
          </p:cNvCxnSpPr>
          <p:nvPr/>
        </p:nvCxnSpPr>
        <p:spPr>
          <a:xfrm>
            <a:off x="8920478" y="3097131"/>
            <a:ext cx="1656625" cy="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B3CE6616-33D2-E3C0-69A2-B918160D997C}"/>
              </a:ext>
            </a:extLst>
          </p:cNvPr>
          <p:cNvPicPr>
            <a:picLocks noChangeAspect="1"/>
          </p:cNvPicPr>
          <p:nvPr/>
        </p:nvPicPr>
        <p:blipFill>
          <a:blip r:embed="rId3"/>
          <a:stretch>
            <a:fillRect/>
          </a:stretch>
        </p:blipFill>
        <p:spPr>
          <a:xfrm>
            <a:off x="858888" y="2388033"/>
            <a:ext cx="596900" cy="584200"/>
          </a:xfrm>
          <a:prstGeom prst="rect">
            <a:avLst/>
          </a:prstGeom>
        </p:spPr>
      </p:pic>
      <p:pic>
        <p:nvPicPr>
          <p:cNvPr id="34" name="Picture 33">
            <a:extLst>
              <a:ext uri="{FF2B5EF4-FFF2-40B4-BE49-F238E27FC236}">
                <a16:creationId xmlns:a16="http://schemas.microsoft.com/office/drawing/2014/main" id="{56AA24C6-3230-544A-D1D7-D24E8B49193E}"/>
              </a:ext>
            </a:extLst>
          </p:cNvPr>
          <p:cNvPicPr>
            <a:picLocks noChangeAspect="1"/>
          </p:cNvPicPr>
          <p:nvPr/>
        </p:nvPicPr>
        <p:blipFill>
          <a:blip r:embed="rId4"/>
          <a:stretch>
            <a:fillRect/>
          </a:stretch>
        </p:blipFill>
        <p:spPr>
          <a:xfrm>
            <a:off x="6212054" y="2290295"/>
            <a:ext cx="508000" cy="711200"/>
          </a:xfrm>
          <a:prstGeom prst="rect">
            <a:avLst/>
          </a:prstGeom>
        </p:spPr>
      </p:pic>
      <p:pic>
        <p:nvPicPr>
          <p:cNvPr id="35" name="Picture 34">
            <a:extLst>
              <a:ext uri="{FF2B5EF4-FFF2-40B4-BE49-F238E27FC236}">
                <a16:creationId xmlns:a16="http://schemas.microsoft.com/office/drawing/2014/main" id="{A3E991DB-86C9-50CF-1BFC-9C5E8B8688E6}"/>
              </a:ext>
            </a:extLst>
          </p:cNvPr>
          <p:cNvPicPr>
            <a:picLocks noChangeAspect="1"/>
          </p:cNvPicPr>
          <p:nvPr/>
        </p:nvPicPr>
        <p:blipFill>
          <a:blip r:embed="rId5"/>
          <a:stretch>
            <a:fillRect/>
          </a:stretch>
        </p:blipFill>
        <p:spPr>
          <a:xfrm>
            <a:off x="8920478" y="2398245"/>
            <a:ext cx="431800" cy="495300"/>
          </a:xfrm>
          <a:prstGeom prst="rect">
            <a:avLst/>
          </a:prstGeom>
        </p:spPr>
      </p:pic>
      <p:pic>
        <p:nvPicPr>
          <p:cNvPr id="37" name="Picture 36">
            <a:extLst>
              <a:ext uri="{FF2B5EF4-FFF2-40B4-BE49-F238E27FC236}">
                <a16:creationId xmlns:a16="http://schemas.microsoft.com/office/drawing/2014/main" id="{44BC3CEA-4385-1A56-551F-1BAEAAEE30E9}"/>
              </a:ext>
            </a:extLst>
          </p:cNvPr>
          <p:cNvPicPr>
            <a:picLocks noChangeAspect="1"/>
          </p:cNvPicPr>
          <p:nvPr/>
        </p:nvPicPr>
        <p:blipFill>
          <a:blip r:embed="rId6"/>
          <a:stretch>
            <a:fillRect/>
          </a:stretch>
        </p:blipFill>
        <p:spPr>
          <a:xfrm>
            <a:off x="3558624" y="2400386"/>
            <a:ext cx="698500" cy="533400"/>
          </a:xfrm>
          <a:prstGeom prst="rect">
            <a:avLst/>
          </a:prstGeom>
        </p:spPr>
      </p:pic>
    </p:spTree>
    <p:extLst>
      <p:ext uri="{BB962C8B-B14F-4D97-AF65-F5344CB8AC3E}">
        <p14:creationId xmlns:p14="http://schemas.microsoft.com/office/powerpoint/2010/main" val="4035213417"/>
      </p:ext>
    </p:extLst>
  </p:cSld>
  <p:clrMapOvr>
    <a:masterClrMapping/>
  </p:clrMapOvr>
</p:sld>
</file>

<file path=ppt/theme/theme1.xml><?xml version="1.0" encoding="utf-8"?>
<a:theme xmlns:a="http://schemas.openxmlformats.org/drawingml/2006/main" name="4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1358</TotalTime>
  <Words>1864</Words>
  <Application>Microsoft Office PowerPoint</Application>
  <PresentationFormat>Widescreen</PresentationFormat>
  <Paragraphs>195</Paragraphs>
  <Slides>13</Slides>
  <Notes>13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13</vt:i4>
      </vt:variant>
    </vt:vector>
  </HeadingPairs>
  <TitlesOfParts>
    <vt:vector size="24" baseType="lpstr">
      <vt:lpstr>Arial</vt:lpstr>
      <vt:lpstr>Arial Black</vt:lpstr>
      <vt:lpstr>Calibri</vt:lpstr>
      <vt:lpstr>Times New Roman</vt:lpstr>
      <vt:lpstr>Verdana</vt:lpstr>
      <vt:lpstr>Wingdings</vt:lpstr>
      <vt:lpstr>4_Custom Design</vt:lpstr>
      <vt:lpstr>Custom Design</vt:lpstr>
      <vt:lpstr>2_Custom Design</vt:lpstr>
      <vt:lpstr>5_Custom Design</vt:lpstr>
      <vt:lpstr>6_Custom Design</vt:lpstr>
      <vt:lpstr>LEGAL CONSIDERATIONS</vt:lpstr>
      <vt:lpstr>Optimal Student Health  and Learning</vt:lpstr>
      <vt:lpstr>Learning Objectives</vt:lpstr>
      <vt:lpstr>Needs of Children With Diabetes in School Setting  </vt:lpstr>
      <vt:lpstr>Federal Laws: Equal Access  </vt:lpstr>
      <vt:lpstr>PowerPoint Presentation</vt:lpstr>
      <vt:lpstr>PowerPoint Presentation</vt:lpstr>
      <vt:lpstr>PowerPoint Presentation</vt:lpstr>
      <vt:lpstr>PowerPoint Presentation</vt:lpstr>
      <vt:lpstr>Module 17 Pre- and Post-Tests:</vt:lpstr>
      <vt:lpstr>PowerPoint Presentation</vt:lpstr>
      <vt:lpstr>Disclaimer</vt:lpstr>
      <vt:lpstr>Where to Get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CONSIDERATIONS</dc:title>
  <dc:creator>Brian Adams</dc:creator>
  <cp:lastModifiedBy>Crystal Woodward</cp:lastModifiedBy>
  <cp:revision>17</cp:revision>
  <dcterms:created xsi:type="dcterms:W3CDTF">2022-11-30T20:13:39Z</dcterms:created>
  <dcterms:modified xsi:type="dcterms:W3CDTF">2023-01-25T18:04:11Z</dcterms:modified>
</cp:coreProperties>
</file>