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5"/>
  </p:notesMasterIdLst>
  <p:sldIdLst>
    <p:sldId id="264" r:id="rId6"/>
    <p:sldId id="258" r:id="rId7"/>
    <p:sldId id="325" r:id="rId8"/>
    <p:sldId id="333" r:id="rId9"/>
    <p:sldId id="335" r:id="rId10"/>
    <p:sldId id="346" r:id="rId11"/>
    <p:sldId id="347" r:id="rId12"/>
    <p:sldId id="337" r:id="rId13"/>
    <p:sldId id="342" r:id="rId14"/>
    <p:sldId id="338" r:id="rId15"/>
    <p:sldId id="343" r:id="rId16"/>
    <p:sldId id="348" r:id="rId17"/>
    <p:sldId id="349" r:id="rId18"/>
    <p:sldId id="344" r:id="rId19"/>
    <p:sldId id="345" r:id="rId20"/>
    <p:sldId id="269" r:id="rId21"/>
    <p:sldId id="270"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7768"/>
    <p:restoredTop sz="96797"/>
  </p:normalViewPr>
  <p:slideViewPr>
    <p:cSldViewPr snapToGrid="0">
      <p:cViewPr varScale="1">
        <p:scale>
          <a:sx n="67" d="100"/>
          <a:sy n="67" d="100"/>
        </p:scale>
        <p:origin x="920" y="44"/>
      </p:cViewPr>
      <p:guideLst/>
    </p:cSldViewPr>
  </p:slideViewPr>
  <p:notesTextViewPr>
    <p:cViewPr>
      <p:scale>
        <a:sx n="1" d="1"/>
        <a:sy n="1" d="1"/>
      </p:scale>
      <p:origin x="0" y="0"/>
    </p:cViewPr>
  </p:notesTextViewPr>
  <p:sorterViewPr>
    <p:cViewPr>
      <p:scale>
        <a:sx n="1" d="1"/>
        <a:sy n="1" d="1"/>
      </p:scale>
      <p:origin x="0" y="-5532"/>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1C8AD-2BD6-4622-9333-DBD60A322A87}" type="doc">
      <dgm:prSet loTypeId="urn:microsoft.com/office/officeart/2005/8/layout/hierarchy4" loCatId="process" qsTypeId="urn:microsoft.com/office/officeart/2005/8/quickstyle/simple2" qsCatId="simple" csTypeId="urn:microsoft.com/office/officeart/2005/8/colors/accent1_2" csCatId="accent1" phldr="1"/>
      <dgm:spPr/>
      <dgm:t>
        <a:bodyPr/>
        <a:lstStyle/>
        <a:p>
          <a:endParaRPr lang="en-US"/>
        </a:p>
      </dgm:t>
    </dgm:pt>
    <dgm:pt modelId="{3EC86A77-94B4-4156-B66F-C31291D032BF}">
      <dgm:prSet custT="1"/>
      <dgm:spPr/>
      <dgm:t>
        <a:bodyPr lIns="274320" rIns="274320"/>
        <a:lstStyle/>
        <a:p>
          <a:pPr algn="l" rtl="0"/>
          <a:r>
            <a:rPr lang="en-US" sz="1800" dirty="0">
              <a:latin typeface="Arial" panose="020B0604020202020204" pitchFamily="34" charset="0"/>
              <a:cs typeface="Arial" panose="020B0604020202020204" pitchFamily="34" charset="0"/>
            </a:rPr>
            <a:t>Severe low blood glucose</a:t>
          </a:r>
          <a:endParaRPr lang="en-US" sz="1800" b="0" i="0" dirty="0">
            <a:latin typeface="Arial" panose="020B0604020202020204" pitchFamily="34" charset="0"/>
            <a:cs typeface="Arial" panose="020B0604020202020204" pitchFamily="34" charset="0"/>
          </a:endParaRPr>
        </a:p>
      </dgm:t>
    </dgm:pt>
    <dgm:pt modelId="{015B876D-FB5E-482E-B120-43106BFA87C0}" type="parTrans" cxnId="{056BE4BE-D362-4288-82F3-8F085E38F926}">
      <dgm:prSet/>
      <dgm:spPr/>
      <dgm:t>
        <a:bodyPr/>
        <a:lstStyle/>
        <a:p>
          <a:endParaRPr lang="en-US" sz="1800" b="0" i="0">
            <a:latin typeface="Arial" panose="020B0604020202020204" pitchFamily="34" charset="0"/>
            <a:cs typeface="Arial" panose="020B0604020202020204" pitchFamily="34" charset="0"/>
          </a:endParaRPr>
        </a:p>
      </dgm:t>
    </dgm:pt>
    <dgm:pt modelId="{5CA7118A-6EA9-4FB9-9971-DA127E6BDBA8}" type="sibTrans" cxnId="{056BE4BE-D362-4288-82F3-8F085E38F926}">
      <dgm:prSet/>
      <dgm:spPr/>
      <dgm:t>
        <a:bodyPr/>
        <a:lstStyle/>
        <a:p>
          <a:endParaRPr lang="en-US" sz="1800" b="0" i="0">
            <a:latin typeface="Arial" panose="020B0604020202020204" pitchFamily="34" charset="0"/>
            <a:cs typeface="Arial" panose="020B0604020202020204" pitchFamily="34" charset="0"/>
          </a:endParaRPr>
        </a:p>
      </dgm:t>
    </dgm:pt>
    <dgm:pt modelId="{E85D377C-E96D-BD4D-9A4E-39584813A62E}">
      <dgm:prSet custT="1"/>
      <dgm:spPr/>
      <dgm:t>
        <a:bodyPr/>
        <a:lstStyle/>
        <a:p>
          <a:pPr rtl="0"/>
          <a:r>
            <a:rPr lang="en-US" sz="1800" dirty="0">
              <a:latin typeface="Arial" panose="020B0604020202020204" pitchFamily="34" charset="0"/>
              <a:cs typeface="Arial" panose="020B0604020202020204" pitchFamily="34" charset="0"/>
            </a:rPr>
            <a:t>Vomiting, positive ketones</a:t>
          </a:r>
        </a:p>
      </dgm:t>
    </dgm:pt>
    <dgm:pt modelId="{D47FA352-7744-6347-A407-EE8D0C360473}" type="parTrans" cxnId="{9CD0D5F7-8AB2-4442-BB05-7E37C74C3D9F}">
      <dgm:prSet/>
      <dgm:spPr/>
      <dgm:t>
        <a:bodyPr/>
        <a:lstStyle/>
        <a:p>
          <a:endParaRPr lang="en-US" sz="1800">
            <a:latin typeface="Arial" panose="020B0604020202020204" pitchFamily="34" charset="0"/>
            <a:cs typeface="Arial" panose="020B0604020202020204" pitchFamily="34" charset="0"/>
          </a:endParaRPr>
        </a:p>
      </dgm:t>
    </dgm:pt>
    <dgm:pt modelId="{F688B258-2767-EF43-A375-04381D2D9B59}" type="sibTrans" cxnId="{9CD0D5F7-8AB2-4442-BB05-7E37C74C3D9F}">
      <dgm:prSet/>
      <dgm:spPr/>
      <dgm:t>
        <a:bodyPr/>
        <a:lstStyle/>
        <a:p>
          <a:endParaRPr lang="en-US" sz="1800">
            <a:latin typeface="Arial" panose="020B0604020202020204" pitchFamily="34" charset="0"/>
            <a:cs typeface="Arial" panose="020B0604020202020204" pitchFamily="34" charset="0"/>
          </a:endParaRPr>
        </a:p>
      </dgm:t>
    </dgm:pt>
    <dgm:pt modelId="{F7592705-633A-7E44-9B7A-34AC422174AA}">
      <dgm:prSet custT="1"/>
      <dgm:spPr/>
      <dgm:t>
        <a:bodyPr/>
        <a:lstStyle/>
        <a:p>
          <a:pPr rtl="0"/>
          <a:r>
            <a:rPr lang="en-US" sz="1800" dirty="0">
              <a:latin typeface="Arial" panose="020B0604020202020204" pitchFamily="34" charset="0"/>
              <a:cs typeface="Arial" panose="020B0604020202020204" pitchFamily="34" charset="0"/>
            </a:rPr>
            <a:t>Refusing to eat</a:t>
          </a:r>
        </a:p>
      </dgm:t>
    </dgm:pt>
    <dgm:pt modelId="{ED3DB951-03EC-B94A-8AE1-7F4D29F502E5}" type="parTrans" cxnId="{49F7A385-F4E8-A345-B29D-1633B0D65969}">
      <dgm:prSet/>
      <dgm:spPr/>
      <dgm:t>
        <a:bodyPr/>
        <a:lstStyle/>
        <a:p>
          <a:endParaRPr lang="en-US" sz="1800">
            <a:latin typeface="Arial" panose="020B0604020202020204" pitchFamily="34" charset="0"/>
            <a:cs typeface="Arial" panose="020B0604020202020204" pitchFamily="34" charset="0"/>
          </a:endParaRPr>
        </a:p>
      </dgm:t>
    </dgm:pt>
    <dgm:pt modelId="{AEAABC6A-0E1C-8C49-9EF8-DD967C682B08}" type="sibTrans" cxnId="{49F7A385-F4E8-A345-B29D-1633B0D65969}">
      <dgm:prSet/>
      <dgm:spPr/>
      <dgm:t>
        <a:bodyPr/>
        <a:lstStyle/>
        <a:p>
          <a:endParaRPr lang="en-US" sz="1800">
            <a:latin typeface="Arial" panose="020B0604020202020204" pitchFamily="34" charset="0"/>
            <a:cs typeface="Arial" panose="020B0604020202020204" pitchFamily="34" charset="0"/>
          </a:endParaRPr>
        </a:p>
      </dgm:t>
    </dgm:pt>
    <dgm:pt modelId="{4800B7B5-3211-834F-AC97-631431E65626}">
      <dgm:prSet custT="1"/>
      <dgm:spPr/>
      <dgm:t>
        <a:bodyPr/>
        <a:lstStyle/>
        <a:p>
          <a:pPr rtl="0"/>
          <a:r>
            <a:rPr lang="en-US" sz="1800" dirty="0">
              <a:latin typeface="Arial" panose="020B0604020202020204" pitchFamily="34" charset="0"/>
              <a:cs typeface="Arial" panose="020B0604020202020204" pitchFamily="34" charset="0"/>
            </a:rPr>
            <a:t>Refusing to check blood glucose</a:t>
          </a:r>
        </a:p>
      </dgm:t>
    </dgm:pt>
    <dgm:pt modelId="{055AF9FA-8249-F24D-AADC-3713637970E6}" type="parTrans" cxnId="{34FD1B55-751F-6340-80B2-AEBED502B053}">
      <dgm:prSet/>
      <dgm:spPr/>
      <dgm:t>
        <a:bodyPr/>
        <a:lstStyle/>
        <a:p>
          <a:endParaRPr lang="en-US" sz="1800">
            <a:latin typeface="Arial" panose="020B0604020202020204" pitchFamily="34" charset="0"/>
            <a:cs typeface="Arial" panose="020B0604020202020204" pitchFamily="34" charset="0"/>
          </a:endParaRPr>
        </a:p>
      </dgm:t>
    </dgm:pt>
    <dgm:pt modelId="{A36FCEFB-EBF5-E249-96CA-0BBCD34E7E4B}" type="sibTrans" cxnId="{34FD1B55-751F-6340-80B2-AEBED502B053}">
      <dgm:prSet/>
      <dgm:spPr/>
      <dgm:t>
        <a:bodyPr/>
        <a:lstStyle/>
        <a:p>
          <a:endParaRPr lang="en-US" sz="1800">
            <a:latin typeface="Arial" panose="020B0604020202020204" pitchFamily="34" charset="0"/>
            <a:cs typeface="Arial" panose="020B0604020202020204" pitchFamily="34" charset="0"/>
          </a:endParaRPr>
        </a:p>
      </dgm:t>
    </dgm:pt>
    <dgm:pt modelId="{38828B3F-0C69-494B-9DF3-FA5070580953}">
      <dgm:prSet custT="1"/>
      <dgm:spPr/>
      <dgm:t>
        <a:bodyPr/>
        <a:lstStyle/>
        <a:p>
          <a:pPr rtl="0"/>
          <a:r>
            <a:rPr lang="en-US" sz="1800" dirty="0">
              <a:latin typeface="Arial" panose="020B0604020202020204" pitchFamily="34" charset="0"/>
              <a:cs typeface="Arial" panose="020B0604020202020204" pitchFamily="34" charset="0"/>
            </a:rPr>
            <a:t>Low blood glucose has been treated but is not coming up</a:t>
          </a:r>
        </a:p>
      </dgm:t>
    </dgm:pt>
    <dgm:pt modelId="{97830B06-FFC5-0140-9A39-6E078A06CF90}" type="parTrans" cxnId="{5FD0925C-F2FD-DC4C-AD74-B01B93C3A975}">
      <dgm:prSet/>
      <dgm:spPr/>
      <dgm:t>
        <a:bodyPr/>
        <a:lstStyle/>
        <a:p>
          <a:endParaRPr lang="en-US" sz="1800">
            <a:latin typeface="Arial" panose="020B0604020202020204" pitchFamily="34" charset="0"/>
            <a:cs typeface="Arial" panose="020B0604020202020204" pitchFamily="34" charset="0"/>
          </a:endParaRPr>
        </a:p>
      </dgm:t>
    </dgm:pt>
    <dgm:pt modelId="{8C8FAD23-9913-5549-8D52-DC8A0F094F66}" type="sibTrans" cxnId="{5FD0925C-F2FD-DC4C-AD74-B01B93C3A975}">
      <dgm:prSet/>
      <dgm:spPr/>
      <dgm:t>
        <a:bodyPr/>
        <a:lstStyle/>
        <a:p>
          <a:endParaRPr lang="en-US" sz="1800">
            <a:latin typeface="Arial" panose="020B0604020202020204" pitchFamily="34" charset="0"/>
            <a:cs typeface="Arial" panose="020B0604020202020204" pitchFamily="34" charset="0"/>
          </a:endParaRPr>
        </a:p>
      </dgm:t>
    </dgm:pt>
    <dgm:pt modelId="{9BBB02E9-6E1D-514A-B98C-54D60570796F}">
      <dgm:prSet custT="1"/>
      <dgm:spPr>
        <a:ln>
          <a:noFill/>
        </a:ln>
      </dgm:spPr>
      <dgm:t>
        <a:bodyPr/>
        <a:lstStyle/>
        <a:p>
          <a:pPr rtl="0"/>
          <a:r>
            <a:rPr lang="en-US" sz="1800" dirty="0">
              <a:latin typeface="Arial" panose="020B0604020202020204" pitchFamily="34" charset="0"/>
              <a:cs typeface="Arial" panose="020B0604020202020204" pitchFamily="34" charset="0"/>
            </a:rPr>
            <a:t>High blood glucose has been treated but is not coming down</a:t>
          </a:r>
        </a:p>
      </dgm:t>
    </dgm:pt>
    <dgm:pt modelId="{194B7E2A-D703-F74E-8FF9-B8890BE45278}" type="parTrans" cxnId="{7771B104-0BC8-3441-964A-4EBD338FFEC4}">
      <dgm:prSet/>
      <dgm:spPr/>
      <dgm:t>
        <a:bodyPr/>
        <a:lstStyle/>
        <a:p>
          <a:endParaRPr lang="en-US" sz="1800">
            <a:latin typeface="Arial" panose="020B0604020202020204" pitchFamily="34" charset="0"/>
            <a:cs typeface="Arial" panose="020B0604020202020204" pitchFamily="34" charset="0"/>
          </a:endParaRPr>
        </a:p>
      </dgm:t>
    </dgm:pt>
    <dgm:pt modelId="{29EDB2D2-7DB1-B64C-8CE2-402E7ABF689B}" type="sibTrans" cxnId="{7771B104-0BC8-3441-964A-4EBD338FFEC4}">
      <dgm:prSet/>
      <dgm:spPr/>
      <dgm:t>
        <a:bodyPr/>
        <a:lstStyle/>
        <a:p>
          <a:endParaRPr lang="en-US" sz="1800">
            <a:latin typeface="Arial" panose="020B0604020202020204" pitchFamily="34" charset="0"/>
            <a:cs typeface="Arial" panose="020B0604020202020204" pitchFamily="34" charset="0"/>
          </a:endParaRPr>
        </a:p>
      </dgm:t>
    </dgm:pt>
    <dgm:pt modelId="{43A854A3-BD5A-194C-BF3C-3E448A996066}" type="pres">
      <dgm:prSet presAssocID="{4881C8AD-2BD6-4622-9333-DBD60A322A87}" presName="Name0" presStyleCnt="0">
        <dgm:presLayoutVars>
          <dgm:chPref val="1"/>
          <dgm:dir/>
          <dgm:animOne val="branch"/>
          <dgm:animLvl val="lvl"/>
          <dgm:resizeHandles/>
        </dgm:presLayoutVars>
      </dgm:prSet>
      <dgm:spPr/>
    </dgm:pt>
    <dgm:pt modelId="{3556C1EE-3B0F-1B41-944C-7D9FAE2476EF}" type="pres">
      <dgm:prSet presAssocID="{3EC86A77-94B4-4156-B66F-C31291D032BF}" presName="vertOne" presStyleCnt="0"/>
      <dgm:spPr/>
    </dgm:pt>
    <dgm:pt modelId="{753BC5C5-45AB-2B45-857C-AAD08290A1EE}" type="pres">
      <dgm:prSet presAssocID="{3EC86A77-94B4-4156-B66F-C31291D032BF}" presName="txOne" presStyleLbl="node0" presStyleIdx="0" presStyleCnt="6" custScaleX="112173">
        <dgm:presLayoutVars>
          <dgm:chPref val="3"/>
        </dgm:presLayoutVars>
      </dgm:prSet>
      <dgm:spPr>
        <a:prstGeom prst="rect">
          <a:avLst/>
        </a:prstGeom>
      </dgm:spPr>
    </dgm:pt>
    <dgm:pt modelId="{B532A075-049C-F94D-A56D-C33A9CC08D3F}" type="pres">
      <dgm:prSet presAssocID="{3EC86A77-94B4-4156-B66F-C31291D032BF}" presName="horzOne" presStyleCnt="0"/>
      <dgm:spPr/>
    </dgm:pt>
    <dgm:pt modelId="{B2039DC9-8D8A-814B-93FE-AD1E7210656A}" type="pres">
      <dgm:prSet presAssocID="{5CA7118A-6EA9-4FB9-9971-DA127E6BDBA8}" presName="sibSpaceOne" presStyleCnt="0"/>
      <dgm:spPr/>
    </dgm:pt>
    <dgm:pt modelId="{0DCBE68C-ADF5-0D4D-9565-005EF7A7051A}" type="pres">
      <dgm:prSet presAssocID="{E85D377C-E96D-BD4D-9A4E-39584813A62E}" presName="vertOne" presStyleCnt="0"/>
      <dgm:spPr/>
    </dgm:pt>
    <dgm:pt modelId="{B4582316-7CED-A147-AFAF-760DA1FD16B9}" type="pres">
      <dgm:prSet presAssocID="{E85D377C-E96D-BD4D-9A4E-39584813A62E}" presName="txOne" presStyleLbl="node0" presStyleIdx="1" presStyleCnt="6" custScaleX="112173">
        <dgm:presLayoutVars>
          <dgm:chPref val="3"/>
        </dgm:presLayoutVars>
      </dgm:prSet>
      <dgm:spPr>
        <a:prstGeom prst="rect">
          <a:avLst/>
        </a:prstGeom>
      </dgm:spPr>
    </dgm:pt>
    <dgm:pt modelId="{AB67B251-6D65-1C4E-8D88-E482ED59F913}" type="pres">
      <dgm:prSet presAssocID="{E85D377C-E96D-BD4D-9A4E-39584813A62E}" presName="horzOne" presStyleCnt="0"/>
      <dgm:spPr/>
    </dgm:pt>
    <dgm:pt modelId="{D18A6020-AB28-D14C-A8CA-41E86EA1721C}" type="pres">
      <dgm:prSet presAssocID="{F688B258-2767-EF43-A375-04381D2D9B59}" presName="sibSpaceOne" presStyleCnt="0"/>
      <dgm:spPr/>
    </dgm:pt>
    <dgm:pt modelId="{791197C4-CE8B-3042-AB38-A487D1F58931}" type="pres">
      <dgm:prSet presAssocID="{F7592705-633A-7E44-9B7A-34AC422174AA}" presName="vertOne" presStyleCnt="0"/>
      <dgm:spPr/>
    </dgm:pt>
    <dgm:pt modelId="{CC854543-F0FF-424F-9CA2-D42649C52CED}" type="pres">
      <dgm:prSet presAssocID="{F7592705-633A-7E44-9B7A-34AC422174AA}" presName="txOne" presStyleLbl="node0" presStyleIdx="2" presStyleCnt="6" custScaleX="112173">
        <dgm:presLayoutVars>
          <dgm:chPref val="3"/>
        </dgm:presLayoutVars>
      </dgm:prSet>
      <dgm:spPr>
        <a:prstGeom prst="rect">
          <a:avLst/>
        </a:prstGeom>
      </dgm:spPr>
    </dgm:pt>
    <dgm:pt modelId="{622D2E99-6040-9C41-97A4-77AF829D98DD}" type="pres">
      <dgm:prSet presAssocID="{F7592705-633A-7E44-9B7A-34AC422174AA}" presName="horzOne" presStyleCnt="0"/>
      <dgm:spPr/>
    </dgm:pt>
    <dgm:pt modelId="{4005FA4C-29AD-634D-8056-7DFB4CD5FF81}" type="pres">
      <dgm:prSet presAssocID="{AEAABC6A-0E1C-8C49-9EF8-DD967C682B08}" presName="sibSpaceOne" presStyleCnt="0"/>
      <dgm:spPr/>
    </dgm:pt>
    <dgm:pt modelId="{84BEDAE9-681B-2C48-81AD-1020DD0DCE4F}" type="pres">
      <dgm:prSet presAssocID="{4800B7B5-3211-834F-AC97-631431E65626}" presName="vertOne" presStyleCnt="0"/>
      <dgm:spPr/>
    </dgm:pt>
    <dgm:pt modelId="{69F79BA7-911C-1F4A-BE63-3A70E8CC21F2}" type="pres">
      <dgm:prSet presAssocID="{4800B7B5-3211-834F-AC97-631431E65626}" presName="txOne" presStyleLbl="node0" presStyleIdx="3" presStyleCnt="6" custScaleX="112173">
        <dgm:presLayoutVars>
          <dgm:chPref val="3"/>
        </dgm:presLayoutVars>
      </dgm:prSet>
      <dgm:spPr>
        <a:prstGeom prst="rect">
          <a:avLst/>
        </a:prstGeom>
      </dgm:spPr>
    </dgm:pt>
    <dgm:pt modelId="{C3130826-3781-1B48-A6A8-A5D01A9DC33F}" type="pres">
      <dgm:prSet presAssocID="{4800B7B5-3211-834F-AC97-631431E65626}" presName="horzOne" presStyleCnt="0"/>
      <dgm:spPr/>
    </dgm:pt>
    <dgm:pt modelId="{494DFD12-AE0E-C541-A5BC-064A277DA5E9}" type="pres">
      <dgm:prSet presAssocID="{A36FCEFB-EBF5-E249-96CA-0BBCD34E7E4B}" presName="sibSpaceOne" presStyleCnt="0"/>
      <dgm:spPr/>
    </dgm:pt>
    <dgm:pt modelId="{C44E6874-BDA2-2443-8B26-DCCD3DA5DDE4}" type="pres">
      <dgm:prSet presAssocID="{38828B3F-0C69-494B-9DF3-FA5070580953}" presName="vertOne" presStyleCnt="0"/>
      <dgm:spPr/>
    </dgm:pt>
    <dgm:pt modelId="{89FA5657-DC15-C345-A96C-278C5AD249A0}" type="pres">
      <dgm:prSet presAssocID="{38828B3F-0C69-494B-9DF3-FA5070580953}" presName="txOne" presStyleLbl="node0" presStyleIdx="4" presStyleCnt="6" custScaleX="112173">
        <dgm:presLayoutVars>
          <dgm:chPref val="3"/>
        </dgm:presLayoutVars>
      </dgm:prSet>
      <dgm:spPr>
        <a:prstGeom prst="rect">
          <a:avLst/>
        </a:prstGeom>
      </dgm:spPr>
    </dgm:pt>
    <dgm:pt modelId="{3E0B4C8B-EB6C-2B43-A278-E7EC7DE2FFFB}" type="pres">
      <dgm:prSet presAssocID="{38828B3F-0C69-494B-9DF3-FA5070580953}" presName="horzOne" presStyleCnt="0"/>
      <dgm:spPr/>
    </dgm:pt>
    <dgm:pt modelId="{7697FB2E-8311-0A4E-A124-482BA01FC977}" type="pres">
      <dgm:prSet presAssocID="{8C8FAD23-9913-5549-8D52-DC8A0F094F66}" presName="sibSpaceOne" presStyleCnt="0"/>
      <dgm:spPr/>
    </dgm:pt>
    <dgm:pt modelId="{BFEE13E3-3279-234F-B293-2D22C00BAE02}" type="pres">
      <dgm:prSet presAssocID="{9BBB02E9-6E1D-514A-B98C-54D60570796F}" presName="vertOne" presStyleCnt="0"/>
      <dgm:spPr/>
    </dgm:pt>
    <dgm:pt modelId="{C425452D-F845-264E-9BB2-68A6355ACE40}" type="pres">
      <dgm:prSet presAssocID="{9BBB02E9-6E1D-514A-B98C-54D60570796F}" presName="txOne" presStyleLbl="node0" presStyleIdx="5" presStyleCnt="6" custScaleX="112173">
        <dgm:presLayoutVars>
          <dgm:chPref val="3"/>
        </dgm:presLayoutVars>
      </dgm:prSet>
      <dgm:spPr>
        <a:prstGeom prst="rect">
          <a:avLst/>
        </a:prstGeom>
      </dgm:spPr>
    </dgm:pt>
    <dgm:pt modelId="{1E0E2D03-74F3-194A-A785-762483BB4B86}" type="pres">
      <dgm:prSet presAssocID="{9BBB02E9-6E1D-514A-B98C-54D60570796F}" presName="horzOne" presStyleCnt="0"/>
      <dgm:spPr/>
    </dgm:pt>
  </dgm:ptLst>
  <dgm:cxnLst>
    <dgm:cxn modelId="{B3F82802-BCB9-9247-AFC1-91B85269004F}" type="presOf" srcId="{3EC86A77-94B4-4156-B66F-C31291D032BF}" destId="{753BC5C5-45AB-2B45-857C-AAD08290A1EE}" srcOrd="0" destOrd="0" presId="urn:microsoft.com/office/officeart/2005/8/layout/hierarchy4"/>
    <dgm:cxn modelId="{7771B104-0BC8-3441-964A-4EBD338FFEC4}" srcId="{4881C8AD-2BD6-4622-9333-DBD60A322A87}" destId="{9BBB02E9-6E1D-514A-B98C-54D60570796F}" srcOrd="5" destOrd="0" parTransId="{194B7E2A-D703-F74E-8FF9-B8890BE45278}" sibTransId="{29EDB2D2-7DB1-B64C-8CE2-402E7ABF689B}"/>
    <dgm:cxn modelId="{52BE842A-EB48-7546-8A46-A4DC9C48A46C}" type="presOf" srcId="{E85D377C-E96D-BD4D-9A4E-39584813A62E}" destId="{B4582316-7CED-A147-AFAF-760DA1FD16B9}" srcOrd="0" destOrd="0" presId="urn:microsoft.com/office/officeart/2005/8/layout/hierarchy4"/>
    <dgm:cxn modelId="{7AAF3E3B-5841-C54E-83F0-0A2EBC9491B9}" type="presOf" srcId="{38828B3F-0C69-494B-9DF3-FA5070580953}" destId="{89FA5657-DC15-C345-A96C-278C5AD249A0}" srcOrd="0" destOrd="0" presId="urn:microsoft.com/office/officeart/2005/8/layout/hierarchy4"/>
    <dgm:cxn modelId="{5FD0925C-F2FD-DC4C-AD74-B01B93C3A975}" srcId="{4881C8AD-2BD6-4622-9333-DBD60A322A87}" destId="{38828B3F-0C69-494B-9DF3-FA5070580953}" srcOrd="4" destOrd="0" parTransId="{97830B06-FFC5-0140-9A39-6E078A06CF90}" sibTransId="{8C8FAD23-9913-5549-8D52-DC8A0F094F66}"/>
    <dgm:cxn modelId="{34FD1B55-751F-6340-80B2-AEBED502B053}" srcId="{4881C8AD-2BD6-4622-9333-DBD60A322A87}" destId="{4800B7B5-3211-834F-AC97-631431E65626}" srcOrd="3" destOrd="0" parTransId="{055AF9FA-8249-F24D-AADC-3713637970E6}" sibTransId="{A36FCEFB-EBF5-E249-96CA-0BBCD34E7E4B}"/>
    <dgm:cxn modelId="{49F7A385-F4E8-A345-B29D-1633B0D65969}" srcId="{4881C8AD-2BD6-4622-9333-DBD60A322A87}" destId="{F7592705-633A-7E44-9B7A-34AC422174AA}" srcOrd="2" destOrd="0" parTransId="{ED3DB951-03EC-B94A-8AE1-7F4D29F502E5}" sibTransId="{AEAABC6A-0E1C-8C49-9EF8-DD967C682B08}"/>
    <dgm:cxn modelId="{975DAFB5-2196-D242-BDFA-5633DD74225D}" type="presOf" srcId="{4800B7B5-3211-834F-AC97-631431E65626}" destId="{69F79BA7-911C-1F4A-BE63-3A70E8CC21F2}" srcOrd="0" destOrd="0" presId="urn:microsoft.com/office/officeart/2005/8/layout/hierarchy4"/>
    <dgm:cxn modelId="{824736B6-A006-B14C-927D-F12131950D36}" type="presOf" srcId="{4881C8AD-2BD6-4622-9333-DBD60A322A87}" destId="{43A854A3-BD5A-194C-BF3C-3E448A996066}" srcOrd="0" destOrd="0" presId="urn:microsoft.com/office/officeart/2005/8/layout/hierarchy4"/>
    <dgm:cxn modelId="{056BE4BE-D362-4288-82F3-8F085E38F926}" srcId="{4881C8AD-2BD6-4622-9333-DBD60A322A87}" destId="{3EC86A77-94B4-4156-B66F-C31291D032BF}" srcOrd="0" destOrd="0" parTransId="{015B876D-FB5E-482E-B120-43106BFA87C0}" sibTransId="{5CA7118A-6EA9-4FB9-9971-DA127E6BDBA8}"/>
    <dgm:cxn modelId="{FC4FF0D2-74FE-7E42-B1C8-AB33EF2AD36C}" type="presOf" srcId="{9BBB02E9-6E1D-514A-B98C-54D60570796F}" destId="{C425452D-F845-264E-9BB2-68A6355ACE40}" srcOrd="0" destOrd="0" presId="urn:microsoft.com/office/officeart/2005/8/layout/hierarchy4"/>
    <dgm:cxn modelId="{EE452CDC-188E-8A4A-B4BA-26CE37F68562}" type="presOf" srcId="{F7592705-633A-7E44-9B7A-34AC422174AA}" destId="{CC854543-F0FF-424F-9CA2-D42649C52CED}" srcOrd="0" destOrd="0" presId="urn:microsoft.com/office/officeart/2005/8/layout/hierarchy4"/>
    <dgm:cxn modelId="{9CD0D5F7-8AB2-4442-BB05-7E37C74C3D9F}" srcId="{4881C8AD-2BD6-4622-9333-DBD60A322A87}" destId="{E85D377C-E96D-BD4D-9A4E-39584813A62E}" srcOrd="1" destOrd="0" parTransId="{D47FA352-7744-6347-A407-EE8D0C360473}" sibTransId="{F688B258-2767-EF43-A375-04381D2D9B59}"/>
    <dgm:cxn modelId="{CCA9EF1D-E381-E247-9476-85AEB5E80499}" type="presParOf" srcId="{43A854A3-BD5A-194C-BF3C-3E448A996066}" destId="{3556C1EE-3B0F-1B41-944C-7D9FAE2476EF}" srcOrd="0" destOrd="0" presId="urn:microsoft.com/office/officeart/2005/8/layout/hierarchy4"/>
    <dgm:cxn modelId="{71D8BE63-B548-A743-8AE5-1393860C86D0}" type="presParOf" srcId="{3556C1EE-3B0F-1B41-944C-7D9FAE2476EF}" destId="{753BC5C5-45AB-2B45-857C-AAD08290A1EE}" srcOrd="0" destOrd="0" presId="urn:microsoft.com/office/officeart/2005/8/layout/hierarchy4"/>
    <dgm:cxn modelId="{593CB8DC-7F11-4747-8579-B23B4F46A865}" type="presParOf" srcId="{3556C1EE-3B0F-1B41-944C-7D9FAE2476EF}" destId="{B532A075-049C-F94D-A56D-C33A9CC08D3F}" srcOrd="1" destOrd="0" presId="urn:microsoft.com/office/officeart/2005/8/layout/hierarchy4"/>
    <dgm:cxn modelId="{36986727-FC03-8348-A5DE-BE33B1E040F4}" type="presParOf" srcId="{43A854A3-BD5A-194C-BF3C-3E448A996066}" destId="{B2039DC9-8D8A-814B-93FE-AD1E7210656A}" srcOrd="1" destOrd="0" presId="urn:microsoft.com/office/officeart/2005/8/layout/hierarchy4"/>
    <dgm:cxn modelId="{84525879-14B7-4244-8813-B8DC3A94B625}" type="presParOf" srcId="{43A854A3-BD5A-194C-BF3C-3E448A996066}" destId="{0DCBE68C-ADF5-0D4D-9565-005EF7A7051A}" srcOrd="2" destOrd="0" presId="urn:microsoft.com/office/officeart/2005/8/layout/hierarchy4"/>
    <dgm:cxn modelId="{9450A9EB-2FE9-8047-9265-56D6E0A31265}" type="presParOf" srcId="{0DCBE68C-ADF5-0D4D-9565-005EF7A7051A}" destId="{B4582316-7CED-A147-AFAF-760DA1FD16B9}" srcOrd="0" destOrd="0" presId="urn:microsoft.com/office/officeart/2005/8/layout/hierarchy4"/>
    <dgm:cxn modelId="{4ACC8DB2-A01F-DB47-8B47-ABB3E43B0900}" type="presParOf" srcId="{0DCBE68C-ADF5-0D4D-9565-005EF7A7051A}" destId="{AB67B251-6D65-1C4E-8D88-E482ED59F913}" srcOrd="1" destOrd="0" presId="urn:microsoft.com/office/officeart/2005/8/layout/hierarchy4"/>
    <dgm:cxn modelId="{78795406-7DB5-4E43-A197-68C554BE0DE7}" type="presParOf" srcId="{43A854A3-BD5A-194C-BF3C-3E448A996066}" destId="{D18A6020-AB28-D14C-A8CA-41E86EA1721C}" srcOrd="3" destOrd="0" presId="urn:microsoft.com/office/officeart/2005/8/layout/hierarchy4"/>
    <dgm:cxn modelId="{175B6BAE-4189-C943-A572-BB98F0456648}" type="presParOf" srcId="{43A854A3-BD5A-194C-BF3C-3E448A996066}" destId="{791197C4-CE8B-3042-AB38-A487D1F58931}" srcOrd="4" destOrd="0" presId="urn:microsoft.com/office/officeart/2005/8/layout/hierarchy4"/>
    <dgm:cxn modelId="{B89D5734-F0A2-4140-A9A8-6E81F27F10CA}" type="presParOf" srcId="{791197C4-CE8B-3042-AB38-A487D1F58931}" destId="{CC854543-F0FF-424F-9CA2-D42649C52CED}" srcOrd="0" destOrd="0" presId="urn:microsoft.com/office/officeart/2005/8/layout/hierarchy4"/>
    <dgm:cxn modelId="{5FCB149C-E1D9-C846-B68A-99C7950CA7D1}" type="presParOf" srcId="{791197C4-CE8B-3042-AB38-A487D1F58931}" destId="{622D2E99-6040-9C41-97A4-77AF829D98DD}" srcOrd="1" destOrd="0" presId="urn:microsoft.com/office/officeart/2005/8/layout/hierarchy4"/>
    <dgm:cxn modelId="{A15E4E46-F342-BA48-9219-2786B0D72AE0}" type="presParOf" srcId="{43A854A3-BD5A-194C-BF3C-3E448A996066}" destId="{4005FA4C-29AD-634D-8056-7DFB4CD5FF81}" srcOrd="5" destOrd="0" presId="urn:microsoft.com/office/officeart/2005/8/layout/hierarchy4"/>
    <dgm:cxn modelId="{98EEEE83-4963-044A-83EA-8BD7DB120BCB}" type="presParOf" srcId="{43A854A3-BD5A-194C-BF3C-3E448A996066}" destId="{84BEDAE9-681B-2C48-81AD-1020DD0DCE4F}" srcOrd="6" destOrd="0" presId="urn:microsoft.com/office/officeart/2005/8/layout/hierarchy4"/>
    <dgm:cxn modelId="{7CB89158-8036-6C45-9AFA-8D46B64A4843}" type="presParOf" srcId="{84BEDAE9-681B-2C48-81AD-1020DD0DCE4F}" destId="{69F79BA7-911C-1F4A-BE63-3A70E8CC21F2}" srcOrd="0" destOrd="0" presId="urn:microsoft.com/office/officeart/2005/8/layout/hierarchy4"/>
    <dgm:cxn modelId="{6125246E-E1FF-EB40-9BEC-D8AC80B2DA27}" type="presParOf" srcId="{84BEDAE9-681B-2C48-81AD-1020DD0DCE4F}" destId="{C3130826-3781-1B48-A6A8-A5D01A9DC33F}" srcOrd="1" destOrd="0" presId="urn:microsoft.com/office/officeart/2005/8/layout/hierarchy4"/>
    <dgm:cxn modelId="{9625C1C1-0585-E84C-BC46-9F8E0AD06925}" type="presParOf" srcId="{43A854A3-BD5A-194C-BF3C-3E448A996066}" destId="{494DFD12-AE0E-C541-A5BC-064A277DA5E9}" srcOrd="7" destOrd="0" presId="urn:microsoft.com/office/officeart/2005/8/layout/hierarchy4"/>
    <dgm:cxn modelId="{D7D0B0B3-E1AB-BD48-9EE5-8E598E96D150}" type="presParOf" srcId="{43A854A3-BD5A-194C-BF3C-3E448A996066}" destId="{C44E6874-BDA2-2443-8B26-DCCD3DA5DDE4}" srcOrd="8" destOrd="0" presId="urn:microsoft.com/office/officeart/2005/8/layout/hierarchy4"/>
    <dgm:cxn modelId="{443B4E42-86F8-9749-BCC8-6FCD8317BC96}" type="presParOf" srcId="{C44E6874-BDA2-2443-8B26-DCCD3DA5DDE4}" destId="{89FA5657-DC15-C345-A96C-278C5AD249A0}" srcOrd="0" destOrd="0" presId="urn:microsoft.com/office/officeart/2005/8/layout/hierarchy4"/>
    <dgm:cxn modelId="{B69EEA38-3D9A-6F46-8425-DEB062F2DE1F}" type="presParOf" srcId="{C44E6874-BDA2-2443-8B26-DCCD3DA5DDE4}" destId="{3E0B4C8B-EB6C-2B43-A278-E7EC7DE2FFFB}" srcOrd="1" destOrd="0" presId="urn:microsoft.com/office/officeart/2005/8/layout/hierarchy4"/>
    <dgm:cxn modelId="{B9BC0817-4559-1E46-8E7E-93C43F984EDD}" type="presParOf" srcId="{43A854A3-BD5A-194C-BF3C-3E448A996066}" destId="{7697FB2E-8311-0A4E-A124-482BA01FC977}" srcOrd="9" destOrd="0" presId="urn:microsoft.com/office/officeart/2005/8/layout/hierarchy4"/>
    <dgm:cxn modelId="{72B53A20-1905-8942-8243-DC1E239BDECD}" type="presParOf" srcId="{43A854A3-BD5A-194C-BF3C-3E448A996066}" destId="{BFEE13E3-3279-234F-B293-2D22C00BAE02}" srcOrd="10" destOrd="0" presId="urn:microsoft.com/office/officeart/2005/8/layout/hierarchy4"/>
    <dgm:cxn modelId="{65692566-E5B1-3C40-A1DB-E83EEC9C6707}" type="presParOf" srcId="{BFEE13E3-3279-234F-B293-2D22C00BAE02}" destId="{C425452D-F845-264E-9BB2-68A6355ACE40}" srcOrd="0" destOrd="0" presId="urn:microsoft.com/office/officeart/2005/8/layout/hierarchy4"/>
    <dgm:cxn modelId="{887251EA-804F-A548-8E5A-17725FF09AF2}" type="presParOf" srcId="{BFEE13E3-3279-234F-B293-2D22C00BAE02}" destId="{1E0E2D03-74F3-194A-A785-762483BB4B8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BC5C5-45AB-2B45-857C-AAD08290A1EE}">
      <dsp:nvSpPr>
        <dsp:cNvPr id="0" name=""/>
        <dsp:cNvSpPr/>
      </dsp:nvSpPr>
      <dsp:spPr>
        <a:xfrm>
          <a:off x="563"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Severe low blood glucose</a:t>
          </a:r>
          <a:endParaRPr lang="en-US" sz="1800" b="0" i="0" kern="1200" dirty="0">
            <a:latin typeface="Arial" panose="020B0604020202020204" pitchFamily="34" charset="0"/>
            <a:cs typeface="Arial" panose="020B0604020202020204" pitchFamily="34" charset="0"/>
          </a:endParaRPr>
        </a:p>
      </dsp:txBody>
      <dsp:txXfrm>
        <a:off x="563" y="0"/>
        <a:ext cx="1612750" cy="2415941"/>
      </dsp:txXfrm>
    </dsp:sp>
    <dsp:sp modelId="{B4582316-7CED-A147-AFAF-760DA1FD16B9}">
      <dsp:nvSpPr>
        <dsp:cNvPr id="0" name=""/>
        <dsp:cNvSpPr/>
      </dsp:nvSpPr>
      <dsp:spPr>
        <a:xfrm>
          <a:off x="1854854"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Vomiting, positive ketones</a:t>
          </a:r>
        </a:p>
      </dsp:txBody>
      <dsp:txXfrm>
        <a:off x="1854854" y="0"/>
        <a:ext cx="1612750" cy="2415941"/>
      </dsp:txXfrm>
    </dsp:sp>
    <dsp:sp modelId="{CC854543-F0FF-424F-9CA2-D42649C52CED}">
      <dsp:nvSpPr>
        <dsp:cNvPr id="0" name=""/>
        <dsp:cNvSpPr/>
      </dsp:nvSpPr>
      <dsp:spPr>
        <a:xfrm>
          <a:off x="3709144"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Refusing to eat</a:t>
          </a:r>
        </a:p>
      </dsp:txBody>
      <dsp:txXfrm>
        <a:off x="3709144" y="0"/>
        <a:ext cx="1612750" cy="2415941"/>
      </dsp:txXfrm>
    </dsp:sp>
    <dsp:sp modelId="{69F79BA7-911C-1F4A-BE63-3A70E8CC21F2}">
      <dsp:nvSpPr>
        <dsp:cNvPr id="0" name=""/>
        <dsp:cNvSpPr/>
      </dsp:nvSpPr>
      <dsp:spPr>
        <a:xfrm>
          <a:off x="5563434"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Refusing to check blood glucose</a:t>
          </a:r>
        </a:p>
      </dsp:txBody>
      <dsp:txXfrm>
        <a:off x="5563434" y="0"/>
        <a:ext cx="1612750" cy="2415941"/>
      </dsp:txXfrm>
    </dsp:sp>
    <dsp:sp modelId="{89FA5657-DC15-C345-A96C-278C5AD249A0}">
      <dsp:nvSpPr>
        <dsp:cNvPr id="0" name=""/>
        <dsp:cNvSpPr/>
      </dsp:nvSpPr>
      <dsp:spPr>
        <a:xfrm>
          <a:off x="7417725" y="0"/>
          <a:ext cx="1612750" cy="24159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Low blood glucose has been treated but is not coming up</a:t>
          </a:r>
        </a:p>
      </dsp:txBody>
      <dsp:txXfrm>
        <a:off x="7417725" y="0"/>
        <a:ext cx="1612750" cy="2415941"/>
      </dsp:txXfrm>
    </dsp:sp>
    <dsp:sp modelId="{C425452D-F845-264E-9BB2-68A6355ACE40}">
      <dsp:nvSpPr>
        <dsp:cNvPr id="0" name=""/>
        <dsp:cNvSpPr/>
      </dsp:nvSpPr>
      <dsp:spPr>
        <a:xfrm>
          <a:off x="9272015" y="0"/>
          <a:ext cx="1612750" cy="2415941"/>
        </a:xfrm>
        <a:prstGeom prst="rect">
          <a:avLst/>
        </a:prstGeom>
        <a:solidFill>
          <a:schemeClr val="accent1">
            <a:hueOff val="0"/>
            <a:satOff val="0"/>
            <a:lumOff val="0"/>
            <a:alphaOff val="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High blood glucose has been treated but is not coming down</a:t>
          </a:r>
        </a:p>
      </dsp:txBody>
      <dsp:txXfrm>
        <a:off x="9272015" y="0"/>
        <a:ext cx="1612750" cy="24159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www.diabetes.org/sastraining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 </a:t>
            </a:r>
            <a:r>
              <a:rPr lang="en-US" altLang="en-US" sz="1000" dirty="0">
                <a:latin typeface="Arial" panose="020B0604020202020204" pitchFamily="34" charset="0"/>
                <a:cs typeface="Arial" panose="020B0604020202020204" pitchFamily="34" charset="0"/>
              </a:rPr>
              <a:t>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High blood glucose can be caused by a number of things, including: too little insulin, too much food, not enough exercise, even illness and stress.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Refer to the care plan to determine what is the typical blood glucose range for the child and work with the parents to have a plan for handling a high blood glucose reading.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The important thing to remember is that intervention at any of these levels will prevent progression to more severe symptoms.</a:t>
            </a:r>
          </a:p>
          <a:p>
            <a:pPr eaLnBrk="1" hangingPunct="1">
              <a:spcBef>
                <a:spcPct val="0"/>
              </a:spcBef>
              <a:tabLst>
                <a:tab pos="2854325" algn="l"/>
              </a:tabLst>
            </a:pPr>
            <a:endParaRPr lang="en-US" altLang="en-US" sz="1000" b="1"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Refer to Hyperglycemia module.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TALKING POINTS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Insulin dose will vary, depending upon: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blood glucose readings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food availability/preference</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activity level</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age and body weight</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See the child's Diabetes Care Plan for specific instructions.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Refer to Insulin Basics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266565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Most after- care programs involve a snack.  </a:t>
            </a:r>
            <a:r>
              <a:rPr lang="en-US" altLang="en-US" sz="1000" dirty="0">
                <a:latin typeface="Arial" panose="020B0604020202020204" pitchFamily="34" charset="0"/>
                <a:cs typeface="Arial" panose="020B0604020202020204" pitchFamily="34" charset="0"/>
              </a:rPr>
              <a:t>Before providing the snack you generally need to follow the same steps as if the child was having breakfast.  This includes: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Identify the amount of carbohydrates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Calculate the insulin dose using the insulin to carb ratio, per DMMP or other written care plan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Check blood glucose, per DMMP or other written care plan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Determine the insulin dose; sometimes insulin may be held or decreased to prevent lows with exercise</a:t>
            </a:r>
          </a:p>
          <a:p>
            <a:pPr>
              <a:spcBef>
                <a:spcPct val="0"/>
              </a:spcBef>
            </a:pPr>
            <a:endParaRPr lang="en-US" altLang="en-US" sz="1000" b="1"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 See the child’s DMMP or other care plan for specific instructions.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360111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Guidelines for activity and glucose monitoring:</a:t>
            </a: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Increased glucose monitoring is important for safe participation; some children use blood glucose and, increasingly, some also use CGM.  CGM can be a convenient way of monitoring glucose levels during activity and provides more detailed information for planning and treatment.  See the child’s Diabetes Care Plan for glucose monitoring instructions.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Check before, during, and after physical activity per DMMP.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Especially when trying a new activity or sport.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If blood glucose starts to fall, child should stop and have a snack.  It’s commonly recommended to provide an uncovered (no insulin) snack when glucose values fall below 100 but each child’s plan is individualized.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Children with pumps may disconnect or adjust the basal rate downward temporarily, prior to physical activity (per DMMP).  If the child disconnects from the pump, they need to have a secure location to store the pump until reconnecting.</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effects of activity can last up to 12 hours.  Glucoses can trend downward for hours after physical activity.</a:t>
            </a:r>
          </a:p>
          <a:p>
            <a:pPr>
              <a:spcBef>
                <a:spcPct val="0"/>
              </a:spcBef>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386516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Parent/guardian should be called during certain situations.  These high alert circumstances include: </a:t>
            </a:r>
          </a:p>
          <a:p>
            <a:pPr>
              <a:spcBef>
                <a:spcPct val="0"/>
              </a:spcBef>
            </a:pP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Severe low blood glucose</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Vomiting, positive ketones</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Refusing to eat</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Refusing to check blood glucose </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Refusing to take insulin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High blood glucose has been treated, but is not down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Low blood glucose has been treated but it is not going up. </a:t>
            </a: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3850752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Communication is an important piece of the Diabetes Care Plan.  </a:t>
            </a:r>
            <a:r>
              <a:rPr lang="en-US" altLang="en-US" sz="1000" dirty="0">
                <a:latin typeface="Arial" panose="020B0604020202020204" pitchFamily="34" charset="0"/>
                <a:cs typeface="Arial" panose="020B0604020202020204" pitchFamily="34" charset="0"/>
              </a:rPr>
              <a:t>Regularly communicate blood glucose results, insulin doses provided, symptoms and treatment of hypo- and hyper-glycemia, food intake, and physical acting using a logbook, electronic application or other method provided by the parent/guardian.</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3699861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18</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19</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Before- and After- School Care.</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Participants will be able to understand:</a:t>
            </a:r>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Basics of caring for a child with diabetes</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Hypoglycemia and hyperglycemia</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Diabetes care tools and resources</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b="1" dirty="0">
                <a:latin typeface="Arial" panose="020B0604020202020204" pitchFamily="34" charset="0"/>
                <a:cs typeface="Arial" panose="020B0604020202020204" pitchFamily="34" charset="0"/>
              </a:rPr>
              <a:t>In addition to this training, we highly recommend caregivers to complete the following trainings, available online at www.diabetes.org/schooltraining. </a:t>
            </a:r>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Introduction to Diabetes</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Diabetes Basics</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Hypoglycemia</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Hyperglycemia</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Blood Monitoring</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Continuous Glucose Monitoring</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Glucagon Administration</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Insulin Basics</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All of these can prepare you to learn more about diabetes, but the before- and after-school Diabetes Care Plan is determined by the parents/guardians of the child based on the individual child’s needs and Diabetes Medical Management Plan. </a:t>
            </a: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Children, especially young children, are totally dependent on adults.  Depending on age and development, some have limited or no communication skills but with proper planning and glucose management, a child with diabetes can and should be allowed to participate in ANY activity.  However, treat children with diabetes the same as other children, except to meet their diabetes needs.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Prior to caring for a child with diabetes, it is vital that the caregiver has received training on: </a:t>
            </a: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Blood glucose management</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Insulin administration</a:t>
            </a:r>
          </a:p>
          <a:p>
            <a:pPr marL="171450" indent="-171450">
              <a:spcBef>
                <a:spcPct val="0"/>
              </a:spcBef>
              <a:buFont typeface="Wingdings" pitchFamily="2" charset="2"/>
              <a:buChar char="§"/>
            </a:pPr>
            <a:r>
              <a:rPr lang="en-US" altLang="en-US" sz="1000" dirty="0">
                <a:latin typeface="Arial" panose="020B0604020202020204" pitchFamily="34" charset="0"/>
                <a:cs typeface="Arial" panose="020B0604020202020204" pitchFamily="34" charset="0"/>
              </a:rPr>
              <a:t>Recognizing symptoms of high and low glucose levels</a:t>
            </a: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Specific diabetes care plans, directly from the child’s guardians/parents</a:t>
            </a:r>
          </a:p>
          <a:p>
            <a:pPr marL="171450" indent="-171450">
              <a:spcBef>
                <a:spcPct val="0"/>
              </a:spcBef>
              <a:buFont typeface="Wingdings" pitchFamily="2" charset="2"/>
              <a:buChar char="§"/>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03763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60000"/>
              </a:spcBef>
              <a:defRPr/>
            </a:pPr>
            <a:r>
              <a:rPr lang="en-US" altLang="en-US" sz="1000" b="1" dirty="0">
                <a:latin typeface="Arial" panose="020B0604020202020204" pitchFamily="34" charset="0"/>
                <a:cs typeface="Arial" panose="020B0604020202020204" pitchFamily="34" charset="0"/>
              </a:rPr>
              <a:t>Maintaining blood glucose control is a juggling act, 24 hours a day, 7 days a week.</a:t>
            </a:r>
            <a:endParaRPr lang="en-US" altLang="en-US" sz="1000" b="0" dirty="0">
              <a:latin typeface="Arial" panose="020B0604020202020204" pitchFamily="34" charset="0"/>
              <a:cs typeface="Arial" panose="020B0604020202020204" pitchFamily="34" charset="0"/>
            </a:endParaRPr>
          </a:p>
          <a:p>
            <a:pPr eaLnBrk="1" hangingPunct="1">
              <a:spcBef>
                <a:spcPct val="60000"/>
              </a:spcBef>
              <a:defRPr/>
            </a:pPr>
            <a:r>
              <a:rPr lang="en-US" altLang="en-US" sz="1000" b="0" dirty="0">
                <a:latin typeface="Arial" panose="020B0604020202020204" pitchFamily="34" charset="0"/>
                <a:cs typeface="Arial" panose="020B0604020202020204" pitchFamily="34" charset="0"/>
              </a:rPr>
              <a:t>Many variables affect blood glucose.  </a:t>
            </a:r>
          </a:p>
          <a:p>
            <a:pPr eaLnBrk="1" hangingPunct="1">
              <a:spcBef>
                <a:spcPct val="60000"/>
              </a:spcBef>
              <a:defRPr/>
            </a:pPr>
            <a:r>
              <a:rPr lang="en-US" altLang="en-US" sz="1000" b="0" dirty="0">
                <a:latin typeface="Arial" panose="020B0604020202020204" pitchFamily="34" charset="0"/>
                <a:cs typeface="Arial" panose="020B0604020202020204" pitchFamily="34" charset="0"/>
              </a:rPr>
              <a:t>The key to optimal diabetes control is a careful balance or juggling of food, physical activity, and insulin and/or oral medication.  </a:t>
            </a:r>
          </a:p>
          <a:p>
            <a:pPr eaLnBrk="1" hangingPunct="1">
              <a:spcBef>
                <a:spcPct val="60000"/>
              </a:spcBef>
              <a:defRPr/>
            </a:pPr>
            <a:r>
              <a:rPr lang="en-US" altLang="en-US" sz="1000" b="0" dirty="0">
                <a:latin typeface="Arial" panose="020B0604020202020204" pitchFamily="34" charset="0"/>
                <a:cs typeface="Arial" panose="020B0604020202020204" pitchFamily="34" charset="0"/>
              </a:rPr>
              <a:t>As a general rule:</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Insulin/oral medication and physical activity makes blood glucose levels go down.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Food makes blood glucose levels go up.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Several other factors, such as stress, illness or injury, also can affect blood glucose levels.</a:t>
            </a:r>
          </a:p>
          <a:p>
            <a:pPr eaLnBrk="1" hangingPunct="1">
              <a:spcBef>
                <a:spcPct val="60000"/>
              </a:spcBef>
              <a:defRP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88960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In general, a fasting blood glucose for people without diabetes is usually within the range of 70-100 mg/dL.  However, children with diabetes have individual goal ranges based on their age and ability to feel low blood glucose.  These are determined by the parent/guardian and health care provider and will be identified in the Diabetes Care Plan.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Basic Steps to using glucose monitoring as a TOOL.</a:t>
            </a:r>
            <a:endParaRPr lang="en-US" altLang="en-US" sz="1000" dirty="0">
              <a:latin typeface="Arial" panose="020B0604020202020204" pitchFamily="34" charset="0"/>
              <a:cs typeface="Arial" panose="020B0604020202020204" pitchFamily="34" charset="0"/>
            </a:endParaRP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Know</a:t>
            </a:r>
            <a:r>
              <a:rPr lang="en-US" altLang="en-US" sz="1000" dirty="0">
                <a:latin typeface="Arial" panose="020B0604020202020204" pitchFamily="34" charset="0"/>
                <a:cs typeface="Arial" panose="020B0604020202020204" pitchFamily="34" charset="0"/>
              </a:rPr>
              <a:t> the target range.  Each child’s target range should be clearly identified in the care plan.</a:t>
            </a: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Check</a:t>
            </a:r>
            <a:r>
              <a:rPr lang="en-US" altLang="en-US" sz="1000" dirty="0">
                <a:latin typeface="Arial" panose="020B0604020202020204" pitchFamily="34" charset="0"/>
                <a:cs typeface="Arial" panose="020B0604020202020204" pitchFamily="34" charset="0"/>
              </a:rPr>
              <a:t> at times specified in care plan. </a:t>
            </a:r>
          </a:p>
          <a:p>
            <a:pPr marL="171450" indent="-171450">
              <a:spcBef>
                <a:spcPct val="0"/>
              </a:spcBef>
              <a:buFont typeface="Wingdings" pitchFamily="2" charset="2"/>
              <a:buChar char="§"/>
            </a:pPr>
            <a:r>
              <a:rPr lang="en-US" altLang="en-US" sz="1000" b="1" dirty="0">
                <a:latin typeface="Arial" panose="020B0604020202020204" pitchFamily="34" charset="0"/>
                <a:cs typeface="Arial" panose="020B0604020202020204" pitchFamily="34" charset="0"/>
              </a:rPr>
              <a:t>Immediate Action </a:t>
            </a:r>
            <a:r>
              <a:rPr lang="en-US" altLang="en-US" sz="1000" dirty="0">
                <a:latin typeface="Arial" panose="020B0604020202020204" pitchFamily="34" charset="0"/>
                <a:cs typeface="Arial" panose="020B0604020202020204" pitchFamily="34" charset="0"/>
              </a:rPr>
              <a:t>– Treatment to get back within target range.  If above or below their target range, they may need an intervention or treatment to correct them back into a safe range to avoid serious acute complications.  Refer to the Care Sheet provided by guardians for instructions and be sure to review with parents/guardians each time you provide care for the child. </a:t>
            </a: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404816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TALKING POINTS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In general, children commonly need glucose checks routinely before meals, before bed and before, during, and after physical activity. Most children use blood glucose but some also use continuous glucose monitors (CGM).  CGM can be a convenient way of monitoring glucose levels and provides more information than blood glucose alone for planning and treatment.  Glucose monitoring instructions should be outlined in the Diabetes Care Plan.</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Change in behaviors may be related to the child’s personality, the child’s developmental stage or the child’s blood sugar.  You need to check blood glucose whenever behavior is unusual for the child.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Refer to the DMMP or other care document provided by parent/guardian for instructions and be sure to review with parents/guardians each time you provide care for the child.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Independence versus Assistance: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Children will begin taking ownership of their diabetes management in different ways and at varying ages. This is an important topic to review with parents, so you are comfortable with what the child is comfortable doing on their own, what they are learning with supervision, and/or what they will need direct assistance with. Either way, it is important to understand each step of diabetes management. </a:t>
            </a:r>
          </a:p>
          <a:p>
            <a:pPr>
              <a:spcBef>
                <a:spcPct val="0"/>
              </a:spcBef>
            </a:pPr>
            <a:br>
              <a:rPr lang="en-US" altLang="en-US" sz="1000" dirty="0">
                <a:latin typeface="Arial" panose="020B0604020202020204" pitchFamily="34" charset="0"/>
                <a:cs typeface="Arial" panose="020B0604020202020204" pitchFamily="34" charset="0"/>
              </a:rPr>
            </a:br>
            <a:r>
              <a:rPr lang="en-US" altLang="en-US" sz="1000" dirty="0">
                <a:latin typeface="Arial" panose="020B0604020202020204" pitchFamily="34" charset="0"/>
                <a:cs typeface="Arial" panose="020B0604020202020204" pitchFamily="34" charset="0"/>
              </a:rPr>
              <a:t>Ask the parents if you do not understand some part of the child’s diabetes management plan. </a:t>
            </a:r>
          </a:p>
          <a:p>
            <a:pPr>
              <a:spcBef>
                <a:spcPct val="0"/>
              </a:spcBef>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59594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Preventing and treating low blood glucose is one of the biggest responsibilities as a caregiver.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When caring for children with diabetes you need to be familiar with both signs and treatment for hypoglycemia and hyperglycemia. Each individual shows signs of lows at different blood glucose levels. Discuss the typical signs of lows with the parents and review the treatment in their care plan carefully. When applicable, ask the child if they know their symptoms of low blood sugars. </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Hypoglycemia requires immediate attention to prevent a severe low blood sugar reaction that can lead to the child passing out, having a seizure or death.</a:t>
            </a:r>
          </a:p>
          <a:p>
            <a:pPr marL="171450" indent="-171450" eaLnBrk="1" hangingPunct="1">
              <a:spcBef>
                <a:spcPct val="0"/>
              </a:spcBef>
              <a:buFont typeface="Wingdings" pitchFamily="2" charset="2"/>
              <a:buChar char="§"/>
              <a:tabLst>
                <a:tab pos="2854325" algn="l"/>
              </a:tabLst>
            </a:pPr>
            <a:r>
              <a:rPr lang="en-US" altLang="en-US" sz="1000" dirty="0">
                <a:latin typeface="Arial" panose="020B0604020202020204" pitchFamily="34" charset="0"/>
                <a:cs typeface="Arial" panose="020B0604020202020204" pitchFamily="34" charset="0"/>
              </a:rPr>
              <a:t>Hypoglycemia is usually easily treated with a fast acting carbohydrate such as juice.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It is important to treat immediately, so if you notice any changes, always check blood glucose to be sure.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symptoms of mild to moderate hypoglycemia are the first alert that the body is in a state of sugar deficiency.  </a:t>
            </a:r>
            <a:r>
              <a:rPr lang="en-US" altLang="en-US" sz="1000" b="1" dirty="0">
                <a:latin typeface="Arial" panose="020B0604020202020204" pitchFamily="34" charset="0"/>
                <a:cs typeface="Arial" panose="020B0604020202020204" pitchFamily="34" charset="0"/>
              </a:rPr>
              <a:t>Mild to moderate hypoglycemia can usually be treated easily and effectively. </a:t>
            </a:r>
            <a:r>
              <a:rPr lang="en-US" altLang="en-US" sz="1000" dirty="0">
                <a:latin typeface="Arial" panose="020B0604020202020204" pitchFamily="34" charset="0"/>
                <a:cs typeface="Arial" panose="020B0604020202020204" pitchFamily="34" charset="0"/>
              </a:rPr>
              <a:t>Most episodes of hypoglycemia that will occur are of the “mild” type.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However, if not treated promptly a mild hypoglycemic reaction can quickly progress </a:t>
            </a:r>
            <a:r>
              <a:rPr lang="en-US" altLang="en-US" sz="1000" dirty="0">
                <a:latin typeface="Arial" panose="020B0604020202020204" pitchFamily="34" charset="0"/>
                <a:cs typeface="Arial" panose="020B0604020202020204" pitchFamily="34" charset="0"/>
              </a:rPr>
              <a:t>to a severe state or condition which may be characterized by severe cognitive impairment and will require assistance in treatment:</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The important thing to remember is that early recognition and intervention is the best strategy to prevent progression to more severe symptoms. </a:t>
            </a:r>
          </a:p>
          <a:p>
            <a:pPr eaLnBrk="1" hangingPunct="1">
              <a:spcBef>
                <a:spcPct val="0"/>
              </a:spcBef>
              <a:tabLst>
                <a:tab pos="2854325" algn="l"/>
              </a:tabLst>
            </a:pPr>
            <a:endParaRPr lang="en-US" altLang="en-US" sz="1000" b="1"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b="1" dirty="0">
                <a:latin typeface="Arial" panose="020B0604020202020204" pitchFamily="34" charset="0"/>
                <a:cs typeface="Arial" panose="020B0604020202020204" pitchFamily="34" charset="0"/>
              </a:rPr>
              <a:t>Refer to Hypoglycemia module.</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Several glucagon formulations are now available.  Refer to Glucagon module.  </a:t>
            </a:r>
          </a:p>
          <a:p>
            <a:pPr eaLnBrk="1" hangingPunct="1">
              <a:lnSpc>
                <a:spcPct val="90000"/>
              </a:lnSpc>
              <a:spcBef>
                <a:spcPts val="1250"/>
              </a:spcBef>
              <a:buClr>
                <a:schemeClr val="tx1"/>
              </a:buCl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35090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BEFORE- AND AFTER- SCHOOL CARE</a:t>
            </a:r>
            <a:br>
              <a:rPr lang="en-US" dirty="0"/>
            </a:br>
            <a:endParaRPr lang="en-US" dirty="0"/>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Hyperglycemia: </a:t>
            </a:r>
            <a:br>
              <a:rPr lang="en-US" dirty="0"/>
            </a:br>
            <a:r>
              <a:rPr lang="en-US" dirty="0"/>
              <a:t>Glucose &gt;180 mg/dL</a:t>
            </a:r>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Symptoms</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355349"/>
            <a:ext cx="2839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2"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Lack of concentration</a:t>
            </a:r>
          </a:p>
          <a:p>
            <a:pPr marL="285750" indent="-285750">
              <a:lnSpc>
                <a:spcPct val="100000"/>
              </a:lnSpc>
              <a:spcBef>
                <a:spcPts val="0"/>
              </a:spcBef>
              <a:buFont typeface="Wingdings" pitchFamily="2" charset="2"/>
              <a:buChar char="§"/>
            </a:pPr>
            <a:r>
              <a:rPr lang="en-US" sz="1400" b="0" dirty="0"/>
              <a:t>Thirst     </a:t>
            </a:r>
          </a:p>
          <a:p>
            <a:pPr marL="285750" indent="-285750">
              <a:lnSpc>
                <a:spcPct val="100000"/>
              </a:lnSpc>
              <a:spcBef>
                <a:spcPts val="0"/>
              </a:spcBef>
              <a:buFont typeface="Wingdings" pitchFamily="2" charset="2"/>
              <a:buChar char="§"/>
            </a:pPr>
            <a:r>
              <a:rPr lang="en-US" sz="1400" b="0" dirty="0"/>
              <a:t>Frequent urination</a:t>
            </a:r>
          </a:p>
          <a:p>
            <a:pPr marL="285750" indent="-285750">
              <a:lnSpc>
                <a:spcPct val="100000"/>
              </a:lnSpc>
              <a:spcBef>
                <a:spcPts val="0"/>
              </a:spcBef>
              <a:buFont typeface="Wingdings" pitchFamily="2" charset="2"/>
              <a:buChar char="§"/>
            </a:pPr>
            <a:r>
              <a:rPr lang="en-US" sz="1400" b="0" dirty="0"/>
              <a:t>Flushing of the skin</a:t>
            </a:r>
          </a:p>
          <a:p>
            <a:pPr marL="285750" indent="-285750">
              <a:lnSpc>
                <a:spcPct val="100000"/>
              </a:lnSpc>
              <a:spcBef>
                <a:spcPts val="0"/>
              </a:spcBef>
              <a:buFont typeface="Wingdings" pitchFamily="2" charset="2"/>
              <a:buChar char="§"/>
            </a:pPr>
            <a:r>
              <a:rPr lang="en-US" sz="1400" b="0" dirty="0"/>
              <a:t>Sweet, fruity breath</a:t>
            </a:r>
          </a:p>
          <a:p>
            <a:pPr marL="285750" indent="-285750">
              <a:lnSpc>
                <a:spcPct val="100000"/>
              </a:lnSpc>
              <a:spcBef>
                <a:spcPts val="0"/>
              </a:spcBef>
              <a:buFont typeface="Wingdings" pitchFamily="2" charset="2"/>
              <a:buChar char="§"/>
            </a:pPr>
            <a:r>
              <a:rPr lang="en-US" sz="1400" b="0" dirty="0"/>
              <a:t>Blurred vision</a:t>
            </a:r>
          </a:p>
          <a:p>
            <a:pPr marL="285750" indent="-285750">
              <a:lnSpc>
                <a:spcPct val="100000"/>
              </a:lnSpc>
              <a:spcBef>
                <a:spcPts val="0"/>
              </a:spcBef>
              <a:buFont typeface="Wingdings" pitchFamily="2" charset="2"/>
              <a:buChar char="§"/>
            </a:pPr>
            <a:r>
              <a:rPr lang="en-US" sz="1400" b="0" dirty="0"/>
              <a:t>Weight loss	</a:t>
            </a:r>
          </a:p>
          <a:p>
            <a:pPr marL="285750" indent="-285750">
              <a:lnSpc>
                <a:spcPct val="100000"/>
              </a:lnSpc>
              <a:spcBef>
                <a:spcPts val="0"/>
              </a:spcBef>
              <a:buFont typeface="Wingdings" pitchFamily="2" charset="2"/>
              <a:buChar char="§"/>
            </a:pPr>
            <a:r>
              <a:rPr lang="en-US" sz="1400" b="0" dirty="0"/>
              <a:t>Increased hunger</a:t>
            </a:r>
          </a:p>
          <a:p>
            <a:pPr marL="285750" indent="-285750">
              <a:lnSpc>
                <a:spcPct val="100000"/>
              </a:lnSpc>
              <a:spcBef>
                <a:spcPts val="0"/>
              </a:spcBef>
              <a:buFont typeface="Wingdings" pitchFamily="2" charset="2"/>
              <a:buChar char="§"/>
            </a:pPr>
            <a:r>
              <a:rPr lang="en-US" sz="1400" b="0" dirty="0"/>
              <a:t>Stomach pains</a:t>
            </a:r>
          </a:p>
          <a:p>
            <a:pPr marL="285750" indent="-285750">
              <a:lnSpc>
                <a:spcPct val="100000"/>
              </a:lnSpc>
              <a:spcBef>
                <a:spcPts val="0"/>
              </a:spcBef>
              <a:buFont typeface="Wingdings" pitchFamily="2" charset="2"/>
              <a:buChar char="§"/>
            </a:pPr>
            <a:r>
              <a:rPr lang="en-US" sz="1400" b="0" dirty="0"/>
              <a:t>Fatigue/sleepiness</a:t>
            </a:r>
          </a:p>
        </p:txBody>
      </p:sp>
      <p:sp>
        <p:nvSpPr>
          <p:cNvPr id="22" name="Rectangle 21">
            <a:extLst>
              <a:ext uri="{FF2B5EF4-FFF2-40B4-BE49-F238E27FC236}">
                <a16:creationId xmlns:a16="http://schemas.microsoft.com/office/drawing/2014/main" id="{EF41DCE0-DE24-7B2D-0320-34CAA27E464B}"/>
              </a:ext>
            </a:extLst>
          </p:cNvPr>
          <p:cNvSpPr/>
          <p:nvPr/>
        </p:nvSpPr>
        <p:spPr>
          <a:xfrm>
            <a:off x="4157347"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3" name="Text Placeholder 4">
            <a:extLst>
              <a:ext uri="{FF2B5EF4-FFF2-40B4-BE49-F238E27FC236}">
                <a16:creationId xmlns:a16="http://schemas.microsoft.com/office/drawing/2014/main" id="{9D8A6D41-A30E-370D-4E4F-92B8C1D00DC1}"/>
              </a:ext>
            </a:extLst>
          </p:cNvPr>
          <p:cNvSpPr txBox="1">
            <a:spLocks/>
          </p:cNvSpPr>
          <p:nvPr/>
        </p:nvSpPr>
        <p:spPr>
          <a:xfrm>
            <a:off x="4323599"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Moderate Symptoms</a:t>
            </a:r>
          </a:p>
        </p:txBody>
      </p:sp>
      <p:cxnSp>
        <p:nvCxnSpPr>
          <p:cNvPr id="24" name="Straight Connector 23">
            <a:extLst>
              <a:ext uri="{FF2B5EF4-FFF2-40B4-BE49-F238E27FC236}">
                <a16:creationId xmlns:a16="http://schemas.microsoft.com/office/drawing/2014/main" id="{651752B1-61ED-C943-93D1-D24F86BD1D22}"/>
              </a:ext>
            </a:extLst>
          </p:cNvPr>
          <p:cNvCxnSpPr>
            <a:cxnSpLocks/>
          </p:cNvCxnSpPr>
          <p:nvPr/>
        </p:nvCxnSpPr>
        <p:spPr>
          <a:xfrm>
            <a:off x="4346129" y="3355349"/>
            <a:ext cx="283959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AE21710-A706-2CD4-580A-02A58E14F769}"/>
              </a:ext>
            </a:extLst>
          </p:cNvPr>
          <p:cNvSpPr txBox="1">
            <a:spLocks/>
          </p:cNvSpPr>
          <p:nvPr/>
        </p:nvSpPr>
        <p:spPr>
          <a:xfrm>
            <a:off x="4331181"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Dry mouth</a:t>
            </a:r>
          </a:p>
          <a:p>
            <a:pPr marL="285750" indent="-285750">
              <a:lnSpc>
                <a:spcPct val="100000"/>
              </a:lnSpc>
              <a:spcBef>
                <a:spcPts val="0"/>
              </a:spcBef>
              <a:buFont typeface="Wingdings" pitchFamily="2" charset="2"/>
              <a:buChar char="§"/>
            </a:pPr>
            <a:r>
              <a:rPr lang="en-US" sz="1400" b="0" dirty="0"/>
              <a:t>Vomiting</a:t>
            </a:r>
          </a:p>
          <a:p>
            <a:pPr marL="285750" indent="-285750">
              <a:lnSpc>
                <a:spcPct val="100000"/>
              </a:lnSpc>
              <a:spcBef>
                <a:spcPts val="0"/>
              </a:spcBef>
              <a:buFont typeface="Wingdings" pitchFamily="2" charset="2"/>
              <a:buChar char="§"/>
            </a:pPr>
            <a:r>
              <a:rPr lang="en-US" sz="1400" b="0" dirty="0"/>
              <a:t>Stomach cramps</a:t>
            </a:r>
          </a:p>
          <a:p>
            <a:pPr marL="285750" indent="-285750">
              <a:lnSpc>
                <a:spcPct val="100000"/>
              </a:lnSpc>
              <a:spcBef>
                <a:spcPts val="0"/>
              </a:spcBef>
              <a:buFont typeface="Wingdings" pitchFamily="2" charset="2"/>
              <a:buChar char="§"/>
            </a:pPr>
            <a:r>
              <a:rPr lang="en-US" sz="1400" b="0" dirty="0"/>
              <a:t>Nausea</a:t>
            </a:r>
          </a:p>
        </p:txBody>
      </p:sp>
      <p:sp>
        <p:nvSpPr>
          <p:cNvPr id="26" name="Rectangle 25">
            <a:extLst>
              <a:ext uri="{FF2B5EF4-FFF2-40B4-BE49-F238E27FC236}">
                <a16:creationId xmlns:a16="http://schemas.microsoft.com/office/drawing/2014/main" id="{ADCFA92E-642C-3083-FF7B-040A983FBBD2}"/>
              </a:ext>
            </a:extLst>
          </p:cNvPr>
          <p:cNvSpPr/>
          <p:nvPr/>
        </p:nvSpPr>
        <p:spPr>
          <a:xfrm>
            <a:off x="7547910" y="2690235"/>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771416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flipV="1">
            <a:off x="7736692" y="3355073"/>
            <a:ext cx="2839598" cy="2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772174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Labored breathing</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Profound weakness</a:t>
            </a:r>
          </a:p>
          <a:p>
            <a:pPr marL="285750" indent="-285750">
              <a:lnSpc>
                <a:spcPct val="100000"/>
              </a:lnSpc>
              <a:spcBef>
                <a:spcPts val="0"/>
              </a:spcBef>
              <a:buFont typeface="Wingdings" pitchFamily="2" charset="2"/>
              <a:buChar char="§"/>
            </a:pPr>
            <a:r>
              <a:rPr lang="en-US" sz="1400" b="0" dirty="0"/>
              <a:t>Unconscious</a:t>
            </a:r>
          </a:p>
        </p:txBody>
      </p:sp>
    </p:spTree>
    <p:extLst>
      <p:ext uri="{BB962C8B-B14F-4D97-AF65-F5344CB8AC3E}">
        <p14:creationId xmlns:p14="http://schemas.microsoft.com/office/powerpoint/2010/main" val="407168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9544996" cy="3413242"/>
          </a:xfrm>
        </p:spPr>
        <p:txBody>
          <a:bodyPr/>
          <a:lstStyle/>
          <a:p>
            <a:r>
              <a:rPr lang="en-US" sz="1700" dirty="0"/>
              <a:t>Many before school care programs serve breakfast. Many children with diabetes require rapid-acting insulin before meals and snacks. Timing should be included in the child’s DMMP.</a:t>
            </a:r>
          </a:p>
          <a:p>
            <a:pPr lvl="1"/>
            <a:r>
              <a:rPr lang="en-US" sz="1700" dirty="0">
                <a:latin typeface="Arial" panose="020B0604020202020204" pitchFamily="34" charset="0"/>
                <a:cs typeface="Arial" panose="020B0604020202020204" pitchFamily="34" charset="0"/>
              </a:rPr>
              <a:t>Depending on the child’s treatment plan, the carbohydrate amount needs to be calculated or the child will need help in choosing foods that fit their meal plan</a:t>
            </a:r>
          </a:p>
          <a:p>
            <a:pPr lvl="1"/>
            <a:r>
              <a:rPr lang="en-US" sz="1700" dirty="0">
                <a:latin typeface="Arial" panose="020B0604020202020204" pitchFamily="34" charset="0"/>
                <a:cs typeface="Arial" panose="020B0604020202020204" pitchFamily="34" charset="0"/>
              </a:rPr>
              <a:t>The DMMP will include dosing after meals for picky eaters and very young children</a:t>
            </a:r>
          </a:p>
          <a:p>
            <a:r>
              <a:rPr lang="en-US" sz="1700" dirty="0"/>
              <a:t>Note: Hypoglycemia can occur if meal or snack is delayed for more than 15 minutes after insulin injection or insulin pump bolus</a:t>
            </a:r>
          </a:p>
          <a:p>
            <a:r>
              <a:rPr lang="en-US" sz="1700" dirty="0"/>
              <a:t>If the child does not eat all the food for which insulin was given, they are at risk of hypoglycemia</a:t>
            </a:r>
          </a:p>
          <a:p>
            <a:pPr lvl="1"/>
            <a:r>
              <a:rPr lang="en-US" sz="1700" dirty="0">
                <a:latin typeface="Arial" panose="020B0604020202020204" pitchFamily="34" charset="0"/>
                <a:cs typeface="Arial" panose="020B0604020202020204" pitchFamily="34" charset="0"/>
              </a:rPr>
              <a:t>If they are unable to do so, the carbs should be replaced with another food or drink to prevent lows </a:t>
            </a:r>
          </a:p>
          <a:p>
            <a:pPr lvl="1"/>
            <a:r>
              <a:rPr lang="en-US" sz="1700" dirty="0">
                <a:latin typeface="Arial" panose="020B0604020202020204" pitchFamily="34" charset="0"/>
                <a:cs typeface="Arial" panose="020B0604020202020204" pitchFamily="34" charset="0"/>
              </a:rPr>
              <a:t>If a child routinely eats less than planned, contact the parents to discuss</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Before-School Care</a:t>
            </a:r>
          </a:p>
        </p:txBody>
      </p:sp>
      <p:pic>
        <p:nvPicPr>
          <p:cNvPr id="5" name="Picture 4">
            <a:extLst>
              <a:ext uri="{FF2B5EF4-FFF2-40B4-BE49-F238E27FC236}">
                <a16:creationId xmlns:a16="http://schemas.microsoft.com/office/drawing/2014/main" id="{FF0E6C2C-AD70-3B59-BBD4-CE219804D938}"/>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379826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7764323" cy="3590214"/>
          </a:xfrm>
        </p:spPr>
        <p:txBody>
          <a:bodyPr/>
          <a:lstStyle/>
          <a:p>
            <a:pPr marL="0" indent="0">
              <a:buNone/>
            </a:pPr>
            <a:r>
              <a:rPr lang="en-US" sz="1870" b="1" dirty="0">
                <a:solidFill>
                  <a:schemeClr val="accent1"/>
                </a:solidFill>
              </a:rPr>
              <a:t>MOST AFTER-CARE PROGRAMS INVOLVE A SNACK </a:t>
            </a:r>
          </a:p>
          <a:p>
            <a:pPr marL="0" indent="0">
              <a:buNone/>
            </a:pPr>
            <a:r>
              <a:rPr lang="en-US" sz="1870" b="1" dirty="0"/>
              <a:t>Prior to providing a snack:</a:t>
            </a:r>
          </a:p>
          <a:p>
            <a:r>
              <a:rPr lang="en-US" sz="1870" dirty="0"/>
              <a:t>Review the DMMP for individual details that usually include: </a:t>
            </a:r>
          </a:p>
          <a:p>
            <a:r>
              <a:rPr lang="en-US" sz="1870" dirty="0"/>
              <a:t>Identify the amount of carbohydrates</a:t>
            </a:r>
          </a:p>
          <a:p>
            <a:r>
              <a:rPr lang="en-US" sz="1870" dirty="0"/>
              <a:t>Follow DMMP for insulin dosing: Divide total carbs by insulin to carb ratio or use fixed dose</a:t>
            </a:r>
          </a:p>
          <a:p>
            <a:r>
              <a:rPr lang="en-US" sz="1870" dirty="0"/>
              <a:t>Check blood glucose</a:t>
            </a:r>
          </a:p>
          <a:p>
            <a:r>
              <a:rPr lang="en-US" sz="1870" dirty="0"/>
              <a:t>Determine if a correction dose is needed. Sometimes insulin may be held or decreased to prevent lows with exercise.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After-Care</a:t>
            </a:r>
          </a:p>
        </p:txBody>
      </p:sp>
      <p:pic>
        <p:nvPicPr>
          <p:cNvPr id="5" name="Picture 4">
            <a:extLst>
              <a:ext uri="{FF2B5EF4-FFF2-40B4-BE49-F238E27FC236}">
                <a16:creationId xmlns:a16="http://schemas.microsoft.com/office/drawing/2014/main" id="{FF0E6C2C-AD70-3B59-BBD4-CE219804D938}"/>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52391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7764323" cy="3711272"/>
          </a:xfrm>
        </p:spPr>
        <p:txBody>
          <a:bodyPr/>
          <a:lstStyle/>
          <a:p>
            <a:pPr marL="0" indent="0">
              <a:buNone/>
            </a:pPr>
            <a:r>
              <a:rPr lang="en-US" sz="1870" b="1" dirty="0">
                <a:solidFill>
                  <a:schemeClr val="accent1"/>
                </a:solidFill>
              </a:rPr>
              <a:t>MOST AFTER-CARE PROGRAMS INVOLVE PHYSICAL ACTIVITY </a:t>
            </a:r>
          </a:p>
          <a:p>
            <a:pPr marL="0" indent="0">
              <a:buNone/>
            </a:pPr>
            <a:r>
              <a:rPr lang="en-US" sz="1870" b="1" dirty="0"/>
              <a:t>If no scheduled snack but the child is going to be active for at least 30 minutes:</a:t>
            </a:r>
          </a:p>
          <a:p>
            <a:r>
              <a:rPr lang="en-US" sz="1870" dirty="0"/>
              <a:t>Check glucose—and be prepared to check as needed if any symptoms during participation</a:t>
            </a:r>
          </a:p>
          <a:p>
            <a:r>
              <a:rPr lang="en-US" sz="1870" dirty="0"/>
              <a:t>If under 100 mg/dL (or other value determined by the parent), give a 15g carbohydrate snack</a:t>
            </a:r>
          </a:p>
          <a:p>
            <a:r>
              <a:rPr lang="en-US" sz="1870" dirty="0"/>
              <a:t>If activity will exceed two hours, the child should check glucose halfway through and at anytime signs or symptoms of hypoglycemia</a:t>
            </a:r>
          </a:p>
          <a:p>
            <a:r>
              <a:rPr lang="en-US" sz="1870" dirty="0"/>
              <a:t>Follow DMMP</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After-Care</a:t>
            </a:r>
          </a:p>
        </p:txBody>
      </p:sp>
      <p:pic>
        <p:nvPicPr>
          <p:cNvPr id="5" name="Picture 4">
            <a:extLst>
              <a:ext uri="{FF2B5EF4-FFF2-40B4-BE49-F238E27FC236}">
                <a16:creationId xmlns:a16="http://schemas.microsoft.com/office/drawing/2014/main" id="{FF0E6C2C-AD70-3B59-BBD4-CE219804D938}"/>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424309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High Alert Situations</a:t>
            </a:r>
          </a:p>
        </p:txBody>
      </p:sp>
      <p:graphicFrame>
        <p:nvGraphicFramePr>
          <p:cNvPr id="10" name="Content Placeholder 3">
            <a:extLst>
              <a:ext uri="{FF2B5EF4-FFF2-40B4-BE49-F238E27FC236}">
                <a16:creationId xmlns:a16="http://schemas.microsoft.com/office/drawing/2014/main" id="{4954ECBB-BD7F-4F40-A6B4-1F54B9F627D9}"/>
              </a:ext>
            </a:extLst>
          </p:cNvPr>
          <p:cNvGraphicFramePr>
            <a:graphicFrameLocks/>
          </p:cNvGraphicFramePr>
          <p:nvPr>
            <p:extLst>
              <p:ext uri="{D42A27DB-BD31-4B8C-83A1-F6EECF244321}">
                <p14:modId xmlns:p14="http://schemas.microsoft.com/office/powerpoint/2010/main" val="1303318897"/>
              </p:ext>
            </p:extLst>
          </p:nvPr>
        </p:nvGraphicFramePr>
        <p:xfrm>
          <a:off x="758030" y="2656573"/>
          <a:ext cx="10885330" cy="241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2">
            <a:extLst>
              <a:ext uri="{FF2B5EF4-FFF2-40B4-BE49-F238E27FC236}">
                <a16:creationId xmlns:a16="http://schemas.microsoft.com/office/drawing/2014/main" id="{96665EE6-FAA7-7B09-7656-8A13CF936196}"/>
              </a:ext>
            </a:extLst>
          </p:cNvPr>
          <p:cNvSpPr txBox="1">
            <a:spLocks/>
          </p:cNvSpPr>
          <p:nvPr/>
        </p:nvSpPr>
        <p:spPr>
          <a:xfrm>
            <a:off x="670106" y="2032001"/>
            <a:ext cx="8077200" cy="47056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E5F5D"/>
                </a:solidFill>
                <a:latin typeface="Arial Regular" charset="0"/>
                <a:ea typeface="Arial Regular"/>
                <a:cs typeface="Arial Regular"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rgbClr val="5E5F5D"/>
                </a:solidFill>
                <a:latin typeface="Arial Regular" charset="0"/>
                <a:ea typeface="Arial Regular"/>
                <a:cs typeface="Arial Regular"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E5F5D"/>
                </a:solidFill>
                <a:latin typeface="Arial Regular" charset="0"/>
                <a:ea typeface="Arial Regular"/>
                <a:cs typeface="Arial Regular"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E5F5D"/>
                </a:solidFill>
                <a:latin typeface="Arial Regular" charset="0"/>
                <a:ea typeface="Arial Regular"/>
                <a:cs typeface="Arial Regular" charset="0"/>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rgbClr val="5E5F5D"/>
                </a:solidFill>
                <a:latin typeface="Arial Regular" charset="0"/>
                <a:ea typeface="Arial Regular"/>
                <a:cs typeface="Arial Regula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eaLnBrk="1" fontAlgn="auto" hangingPunct="1">
              <a:spcAft>
                <a:spcPts val="0"/>
              </a:spcAft>
              <a:buFont typeface="Arial"/>
              <a:buNone/>
              <a:defRPr/>
            </a:pPr>
            <a:r>
              <a:rPr lang="en-US" altLang="en-US" sz="2000" b="1" dirty="0">
                <a:solidFill>
                  <a:schemeClr val="accent1"/>
                </a:solidFill>
                <a:latin typeface="Arial" panose="020B0604020202020204" pitchFamily="34" charset="0"/>
                <a:ea typeface="+mn-ea"/>
                <a:cs typeface="Arial" panose="020B0604020202020204" pitchFamily="34" charset="0"/>
              </a:rPr>
              <a:t>Parent/guardian should be called if a child has:</a:t>
            </a:r>
          </a:p>
          <a:p>
            <a:pPr marL="0" eaLnBrk="1" fontAlgn="auto" hangingPunct="1">
              <a:spcAft>
                <a:spcPts val="0"/>
              </a:spcAft>
              <a:buFont typeface="Arial"/>
              <a:buNone/>
              <a:defRPr/>
            </a:pPr>
            <a:endParaRPr lang="en-US" altLang="en-US" sz="2000" b="1" dirty="0">
              <a:solidFill>
                <a:schemeClr val="accent1"/>
              </a:solidFill>
              <a:latin typeface="Arial" panose="020B0604020202020204" pitchFamily="34" charset="0"/>
              <a:ea typeface="+mn-ea"/>
              <a:cs typeface="Arial" panose="020B0604020202020204" pitchFamily="34" charset="0"/>
            </a:endParaRPr>
          </a:p>
          <a:p>
            <a:pPr eaLnBrk="1" fontAlgn="auto" hangingPunct="1">
              <a:spcAft>
                <a:spcPts val="0"/>
              </a:spcAft>
              <a:buFont typeface="Arial"/>
              <a:buNone/>
              <a:defRPr/>
            </a:pPr>
            <a:endParaRPr lang="en-US" i="0" dirty="0">
              <a:ea typeface="+mn-ea"/>
            </a:endParaRPr>
          </a:p>
        </p:txBody>
      </p:sp>
    </p:spTree>
    <p:extLst>
      <p:ext uri="{BB962C8B-B14F-4D97-AF65-F5344CB8AC3E}">
        <p14:creationId xmlns:p14="http://schemas.microsoft.com/office/powerpoint/2010/main" val="420875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7976078" cy="2390783"/>
          </a:xfrm>
        </p:spPr>
        <p:txBody>
          <a:bodyPr/>
          <a:lstStyle/>
          <a:p>
            <a:pPr marL="0" indent="0">
              <a:buNone/>
            </a:pPr>
            <a:r>
              <a:rPr lang="en-US" b="1" dirty="0">
                <a:solidFill>
                  <a:schemeClr val="accent1"/>
                </a:solidFill>
              </a:rPr>
              <a:t>Record and report the following to the next caregiver and parent/guardian:</a:t>
            </a:r>
          </a:p>
          <a:p>
            <a:r>
              <a:rPr lang="en-US" dirty="0"/>
              <a:t>Blood glucose readings</a:t>
            </a:r>
          </a:p>
          <a:p>
            <a:r>
              <a:rPr lang="en-US" dirty="0"/>
              <a:t>Any insulin doses given</a:t>
            </a:r>
          </a:p>
          <a:p>
            <a:r>
              <a:rPr lang="en-US" dirty="0"/>
              <a:t>Failure to complete prescribed meal plan</a:t>
            </a:r>
          </a:p>
          <a:p>
            <a:r>
              <a:rPr lang="en-US" dirty="0"/>
              <a:t>Symptoms and treatment provided for hypoglycemia or hyperglycemia </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Caregiver Follow Up</a:t>
            </a:r>
          </a:p>
        </p:txBody>
      </p:sp>
      <p:pic>
        <p:nvPicPr>
          <p:cNvPr id="4" name="Picture 3">
            <a:extLst>
              <a:ext uri="{FF2B5EF4-FFF2-40B4-BE49-F238E27FC236}">
                <a16:creationId xmlns:a16="http://schemas.microsoft.com/office/drawing/2014/main" id="{C29F6356-EAB0-7260-DCCC-448650030641}"/>
              </a:ext>
            </a:extLst>
          </p:cNvPr>
          <p:cNvPicPr>
            <a:picLocks noChangeAspect="1"/>
          </p:cNvPicPr>
          <p:nvPr/>
        </p:nvPicPr>
        <p:blipFill>
          <a:blip r:embed="rId3"/>
          <a:stretch>
            <a:fillRect/>
          </a:stretch>
        </p:blipFill>
        <p:spPr>
          <a:xfrm>
            <a:off x="781232" y="2256029"/>
            <a:ext cx="977900" cy="977900"/>
          </a:xfrm>
          <a:prstGeom prst="rect">
            <a:avLst/>
          </a:prstGeom>
        </p:spPr>
      </p:pic>
    </p:spTree>
    <p:extLst>
      <p:ext uri="{BB962C8B-B14F-4D97-AF65-F5344CB8AC3E}">
        <p14:creationId xmlns:p14="http://schemas.microsoft.com/office/powerpoint/2010/main" val="423515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15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118276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BEFORE- AND </a:t>
            </a:r>
            <a:br>
              <a:rPr lang="en-US" sz="4270" dirty="0">
                <a:solidFill>
                  <a:schemeClr val="tx1"/>
                </a:solidFill>
              </a:rPr>
            </a:br>
            <a:r>
              <a:rPr lang="en-US" sz="4270" dirty="0">
                <a:solidFill>
                  <a:schemeClr val="tx1"/>
                </a:solidFill>
              </a:rPr>
              <a:t>AFTER- SCHOOL CARE</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What might a child with diabetes need before they eat breakfast at school?</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Whole grain toast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Insulin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Sugar-free beverage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None of the above</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Which actions may after-school staff have to perform for a child with diabetes attending an after-school program?</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ride home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Insulin administration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Count carbohydrates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 and C</a:t>
            </a: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What information should be recorded and reported by the caregiver and parent/guardian: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Blood glucose readings</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Any insulin doses given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Failure to complete prescribed meal plan</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Symptoms and treatment provided for hypoglycemia or hyperglycemia </a:t>
            </a:r>
          </a:p>
          <a:p>
            <a:pPr marL="804672">
              <a:spcBef>
                <a:spcPts val="0"/>
              </a:spcBef>
              <a:spcAft>
                <a:spcPts val="0"/>
              </a:spcAft>
              <a:buClr>
                <a:schemeClr val="accent1"/>
              </a:buClr>
              <a:buFont typeface="+mj-lt"/>
              <a:buAutoNum type="alphaLcPeriod"/>
              <a:tabLst>
                <a:tab pos="450850" algn="l"/>
              </a:tabLst>
              <a:defRPr/>
            </a:pPr>
            <a:r>
              <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rPr>
              <a:t>All the above</a:t>
            </a:r>
          </a:p>
          <a:p>
            <a:pPr marL="804672">
              <a:spcBef>
                <a:spcPts val="0"/>
              </a:spcBef>
              <a:spcAft>
                <a:spcPts val="0"/>
              </a:spcAft>
              <a:buClr>
                <a:schemeClr val="accent1"/>
              </a:buClr>
              <a:buFont typeface="+mj-lt"/>
              <a:buAutoNum type="alphaLcPeriod"/>
              <a:tabLst>
                <a:tab pos="450850" algn="l"/>
              </a:tabLst>
              <a:defRPr/>
            </a:pPr>
            <a:endParaRPr lang="en-US" sz="1600" dirty="0">
              <a:solidFill>
                <a:schemeClr val="tx1"/>
              </a:solidFill>
              <a:latin typeface="Arial" panose="020B060402020202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2965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All caregivers should have basic knowledge of diabetes and know who to contact for help. </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1615699"/>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Basics of caring for a child with diabetes</a:t>
            </a:r>
          </a:p>
          <a:p>
            <a:endParaRPr lang="en-US" sz="1867" dirty="0"/>
          </a:p>
          <a:p>
            <a:r>
              <a:rPr lang="en-US" sz="1867" dirty="0"/>
              <a:t>Hypoglycemia and hyperglycemia</a:t>
            </a:r>
          </a:p>
          <a:p>
            <a:endParaRPr lang="en-US" sz="1867" dirty="0"/>
          </a:p>
          <a:p>
            <a:r>
              <a:rPr lang="en-US" sz="1867" dirty="0"/>
              <a:t>Diabetes care tools and resources</a:t>
            </a:r>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279151"/>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3824379"/>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Special Considerations When Caring for a Child with Diabetes</a:t>
            </a:r>
          </a:p>
        </p:txBody>
      </p:sp>
      <p:sp>
        <p:nvSpPr>
          <p:cNvPr id="10" name="Rectangle 9">
            <a:extLst>
              <a:ext uri="{FF2B5EF4-FFF2-40B4-BE49-F238E27FC236}">
                <a16:creationId xmlns:a16="http://schemas.microsoft.com/office/drawing/2014/main" id="{85E48778-CD49-C7A3-FC26-90AB04DFE667}"/>
              </a:ext>
            </a:extLst>
          </p:cNvPr>
          <p:cNvSpPr/>
          <p:nvPr/>
        </p:nvSpPr>
        <p:spPr>
          <a:xfrm>
            <a:off x="801190" y="2825701"/>
            <a:ext cx="3168210"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4221947" y="2825701"/>
            <a:ext cx="3168210"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7642704" y="2825701"/>
            <a:ext cx="3168210" cy="2462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3598796"/>
            <a:ext cx="2514424" cy="830997"/>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Children, especially young children, are totally dependent on adults. </a:t>
            </a:r>
          </a:p>
        </p:txBody>
      </p:sp>
      <p:sp>
        <p:nvSpPr>
          <p:cNvPr id="15" name="TextBox 14">
            <a:extLst>
              <a:ext uri="{FF2B5EF4-FFF2-40B4-BE49-F238E27FC236}">
                <a16:creationId xmlns:a16="http://schemas.microsoft.com/office/drawing/2014/main" id="{FFAE603E-3379-E3C7-C378-BF176FB25708}"/>
              </a:ext>
            </a:extLst>
          </p:cNvPr>
          <p:cNvSpPr txBox="1"/>
          <p:nvPr/>
        </p:nvSpPr>
        <p:spPr>
          <a:xfrm>
            <a:off x="4474494" y="3475686"/>
            <a:ext cx="2514424" cy="1077218"/>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Depending on age and development, some have limited or no communication skills. </a:t>
            </a:r>
          </a:p>
        </p:txBody>
      </p:sp>
      <p:sp>
        <p:nvSpPr>
          <p:cNvPr id="16" name="TextBox 15">
            <a:extLst>
              <a:ext uri="{FF2B5EF4-FFF2-40B4-BE49-F238E27FC236}">
                <a16:creationId xmlns:a16="http://schemas.microsoft.com/office/drawing/2014/main" id="{75718FAD-BD30-C3EC-5357-CC1989EA5159}"/>
              </a:ext>
            </a:extLst>
          </p:cNvPr>
          <p:cNvSpPr txBox="1"/>
          <p:nvPr/>
        </p:nvSpPr>
        <p:spPr>
          <a:xfrm>
            <a:off x="7881706" y="3352577"/>
            <a:ext cx="2604974" cy="1323439"/>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With proper planning and glucose management, a child with diabetes can and should be allowed to participate in ANY activity. </a:t>
            </a:r>
          </a:p>
        </p:txBody>
      </p:sp>
    </p:spTree>
    <p:extLst>
      <p:ext uri="{BB962C8B-B14F-4D97-AF65-F5344CB8AC3E}">
        <p14:creationId xmlns:p14="http://schemas.microsoft.com/office/powerpoint/2010/main" val="367495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762BA0-104F-EEDD-2F8D-760B69E3AEC6}"/>
              </a:ext>
            </a:extLst>
          </p:cNvPr>
          <p:cNvSpPr/>
          <p:nvPr/>
        </p:nvSpPr>
        <p:spPr>
          <a:xfrm>
            <a:off x="1769045" y="2762712"/>
            <a:ext cx="3925964" cy="274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a:xfrm>
            <a:off x="670106" y="1253016"/>
            <a:ext cx="10059933" cy="840317"/>
          </a:xfrm>
        </p:spPr>
        <p:txBody>
          <a:bodyPr/>
          <a:lstStyle/>
          <a:p>
            <a:r>
              <a:rPr lang="en-US" dirty="0"/>
              <a:t>Diabetes Management</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1918941" y="2762712"/>
            <a:ext cx="3639200" cy="274400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Food</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Not enough insulin or carbs don’t match insulin provided</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Illness, stress, injury</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Side effects from other medications (steroids)</a:t>
            </a:r>
          </a:p>
        </p:txBody>
      </p:sp>
      <p:sp>
        <p:nvSpPr>
          <p:cNvPr id="12" name="Rectangle 11">
            <a:extLst>
              <a:ext uri="{FF2B5EF4-FFF2-40B4-BE49-F238E27FC236}">
                <a16:creationId xmlns:a16="http://schemas.microsoft.com/office/drawing/2014/main" id="{28437ACD-FF0B-7E07-D167-ADBF35212BFD}"/>
              </a:ext>
            </a:extLst>
          </p:cNvPr>
          <p:cNvSpPr/>
          <p:nvPr/>
        </p:nvSpPr>
        <p:spPr>
          <a:xfrm>
            <a:off x="5949247" y="2762712"/>
            <a:ext cx="3925964" cy="274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0">
            <a:extLst>
              <a:ext uri="{FF2B5EF4-FFF2-40B4-BE49-F238E27FC236}">
                <a16:creationId xmlns:a16="http://schemas.microsoft.com/office/drawing/2014/main" id="{36ED0B60-2B9C-064C-875C-A281BF2EA153}"/>
              </a:ext>
            </a:extLst>
          </p:cNvPr>
          <p:cNvSpPr txBox="1">
            <a:spLocks/>
          </p:cNvSpPr>
          <p:nvPr/>
        </p:nvSpPr>
        <p:spPr>
          <a:xfrm>
            <a:off x="6099143" y="2762712"/>
            <a:ext cx="3639200" cy="2744008"/>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Too much insulin</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Carbohydrates don’t match insulin given or didn’t finish all carbohydrates after providing insulin</a:t>
            </a:r>
          </a:p>
          <a:p>
            <a:pPr>
              <a:buClr>
                <a:schemeClr val="bg1"/>
              </a:buCl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Exercise or activity *</a:t>
            </a:r>
          </a:p>
        </p:txBody>
      </p:sp>
      <p:grpSp>
        <p:nvGrpSpPr>
          <p:cNvPr id="24" name="Group 23">
            <a:extLst>
              <a:ext uri="{FF2B5EF4-FFF2-40B4-BE49-F238E27FC236}">
                <a16:creationId xmlns:a16="http://schemas.microsoft.com/office/drawing/2014/main" id="{65DFE15C-D201-AB36-ADE5-4A62FF721DF7}"/>
              </a:ext>
            </a:extLst>
          </p:cNvPr>
          <p:cNvGrpSpPr/>
          <p:nvPr/>
        </p:nvGrpSpPr>
        <p:grpSpPr>
          <a:xfrm>
            <a:off x="1077304" y="2755824"/>
            <a:ext cx="530828" cy="2750895"/>
            <a:chOff x="9070377" y="2461184"/>
            <a:chExt cx="530828" cy="2750895"/>
          </a:xfrm>
        </p:grpSpPr>
        <p:sp>
          <p:nvSpPr>
            <p:cNvPr id="18" name="Chevron 17">
              <a:extLst>
                <a:ext uri="{FF2B5EF4-FFF2-40B4-BE49-F238E27FC236}">
                  <a16:creationId xmlns:a16="http://schemas.microsoft.com/office/drawing/2014/main" id="{83F3E90C-469E-9E5C-FE6F-E56DC2179802}"/>
                </a:ext>
              </a:extLst>
            </p:cNvPr>
            <p:cNvSpPr/>
            <p:nvPr/>
          </p:nvSpPr>
          <p:spPr>
            <a:xfrm rot="16200000">
              <a:off x="9027163" y="2504399"/>
              <a:ext cx="617257" cy="53082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9F724C25-C598-DDCB-52E2-3F66931183B2}"/>
                </a:ext>
              </a:extLst>
            </p:cNvPr>
            <p:cNvSpPr/>
            <p:nvPr/>
          </p:nvSpPr>
          <p:spPr>
            <a:xfrm rot="16200000">
              <a:off x="9027162" y="2931127"/>
              <a:ext cx="617257" cy="530827"/>
            </a:xfrm>
            <a:prstGeom prst="chevron">
              <a:avLst/>
            </a:prstGeom>
            <a:solidFill>
              <a:schemeClr val="accent1">
                <a:alpha val="900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a:extLst>
                <a:ext uri="{FF2B5EF4-FFF2-40B4-BE49-F238E27FC236}">
                  <a16:creationId xmlns:a16="http://schemas.microsoft.com/office/drawing/2014/main" id="{8785B4A3-CD24-6C54-5657-21FFD4B73BCF}"/>
                </a:ext>
              </a:extLst>
            </p:cNvPr>
            <p:cNvSpPr/>
            <p:nvPr/>
          </p:nvSpPr>
          <p:spPr>
            <a:xfrm rot="16200000">
              <a:off x="9027162" y="3357855"/>
              <a:ext cx="617257" cy="530827"/>
            </a:xfrm>
            <a:prstGeom prst="chevron">
              <a:avLst/>
            </a:prstGeom>
            <a:solidFill>
              <a:schemeClr val="accent1">
                <a:alpha val="798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a:extLst>
                <a:ext uri="{FF2B5EF4-FFF2-40B4-BE49-F238E27FC236}">
                  <a16:creationId xmlns:a16="http://schemas.microsoft.com/office/drawing/2014/main" id="{822AB6F2-A39F-9DB3-68F3-0D6243ABC39C}"/>
                </a:ext>
              </a:extLst>
            </p:cNvPr>
            <p:cNvSpPr/>
            <p:nvPr/>
          </p:nvSpPr>
          <p:spPr>
            <a:xfrm rot="16200000">
              <a:off x="9027161" y="3784584"/>
              <a:ext cx="617257" cy="530826"/>
            </a:xfrm>
            <a:prstGeom prst="chevron">
              <a:avLst/>
            </a:prstGeom>
            <a:solidFill>
              <a:schemeClr val="accent1">
                <a:alpha val="69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a:extLst>
                <a:ext uri="{FF2B5EF4-FFF2-40B4-BE49-F238E27FC236}">
                  <a16:creationId xmlns:a16="http://schemas.microsoft.com/office/drawing/2014/main" id="{88230F34-8F13-A969-9062-FE0512BD2900}"/>
                </a:ext>
              </a:extLst>
            </p:cNvPr>
            <p:cNvSpPr/>
            <p:nvPr/>
          </p:nvSpPr>
          <p:spPr>
            <a:xfrm rot="16200000">
              <a:off x="9027162" y="4211311"/>
              <a:ext cx="617257" cy="530827"/>
            </a:xfrm>
            <a:prstGeom prst="chevron">
              <a:avLst/>
            </a:prstGeom>
            <a:solidFill>
              <a:schemeClr val="accent1">
                <a:alpha val="60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a:extLst>
                <a:ext uri="{FF2B5EF4-FFF2-40B4-BE49-F238E27FC236}">
                  <a16:creationId xmlns:a16="http://schemas.microsoft.com/office/drawing/2014/main" id="{A9BA5638-EAB8-13F0-E054-31CECAAB69B3}"/>
                </a:ext>
              </a:extLst>
            </p:cNvPr>
            <p:cNvSpPr/>
            <p:nvPr/>
          </p:nvSpPr>
          <p:spPr>
            <a:xfrm rot="16200000">
              <a:off x="9027163" y="4638037"/>
              <a:ext cx="617257" cy="530827"/>
            </a:xfrm>
            <a:prstGeom prst="chevron">
              <a:avLst/>
            </a:prstGeom>
            <a:solidFill>
              <a:schemeClr val="accent1">
                <a:alpha val="499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F05CFA0C-B888-DCEC-1EFE-7FE5BFA631DD}"/>
              </a:ext>
            </a:extLst>
          </p:cNvPr>
          <p:cNvGrpSpPr/>
          <p:nvPr/>
        </p:nvGrpSpPr>
        <p:grpSpPr>
          <a:xfrm rot="10800000">
            <a:off x="9990180" y="2755824"/>
            <a:ext cx="530828" cy="2750895"/>
            <a:chOff x="9070377" y="2461184"/>
            <a:chExt cx="530828" cy="2750895"/>
          </a:xfrm>
        </p:grpSpPr>
        <p:sp>
          <p:nvSpPr>
            <p:cNvPr id="26" name="Chevron 25">
              <a:extLst>
                <a:ext uri="{FF2B5EF4-FFF2-40B4-BE49-F238E27FC236}">
                  <a16:creationId xmlns:a16="http://schemas.microsoft.com/office/drawing/2014/main" id="{C1110877-CB45-F7E5-9878-AB3046942D7E}"/>
                </a:ext>
              </a:extLst>
            </p:cNvPr>
            <p:cNvSpPr/>
            <p:nvPr/>
          </p:nvSpPr>
          <p:spPr>
            <a:xfrm rot="16200000">
              <a:off x="9027163" y="2504399"/>
              <a:ext cx="617257" cy="53082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A1306BEC-665E-3A56-FF1F-38D2C4E151C0}"/>
                </a:ext>
              </a:extLst>
            </p:cNvPr>
            <p:cNvSpPr/>
            <p:nvPr/>
          </p:nvSpPr>
          <p:spPr>
            <a:xfrm rot="16200000">
              <a:off x="9027162" y="2931127"/>
              <a:ext cx="617257" cy="530827"/>
            </a:xfrm>
            <a:prstGeom prst="chevron">
              <a:avLst/>
            </a:prstGeom>
            <a:solidFill>
              <a:schemeClr val="accent1">
                <a:alpha val="9001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a:extLst>
                <a:ext uri="{FF2B5EF4-FFF2-40B4-BE49-F238E27FC236}">
                  <a16:creationId xmlns:a16="http://schemas.microsoft.com/office/drawing/2014/main" id="{434E15D1-7552-E3B5-9F80-743494A39BEF}"/>
                </a:ext>
              </a:extLst>
            </p:cNvPr>
            <p:cNvSpPr/>
            <p:nvPr/>
          </p:nvSpPr>
          <p:spPr>
            <a:xfrm rot="16200000">
              <a:off x="9027162" y="3357855"/>
              <a:ext cx="617257" cy="530827"/>
            </a:xfrm>
            <a:prstGeom prst="chevron">
              <a:avLst/>
            </a:prstGeom>
            <a:solidFill>
              <a:schemeClr val="accent1">
                <a:alpha val="7988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a:extLst>
                <a:ext uri="{FF2B5EF4-FFF2-40B4-BE49-F238E27FC236}">
                  <a16:creationId xmlns:a16="http://schemas.microsoft.com/office/drawing/2014/main" id="{0A3A3382-3013-02A0-18EF-F33BF4FF970E}"/>
                </a:ext>
              </a:extLst>
            </p:cNvPr>
            <p:cNvSpPr/>
            <p:nvPr/>
          </p:nvSpPr>
          <p:spPr>
            <a:xfrm rot="16200000">
              <a:off x="9027161" y="3784584"/>
              <a:ext cx="617257" cy="530826"/>
            </a:xfrm>
            <a:prstGeom prst="chevron">
              <a:avLst/>
            </a:prstGeom>
            <a:solidFill>
              <a:schemeClr val="accent1">
                <a:alpha val="69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a:extLst>
                <a:ext uri="{FF2B5EF4-FFF2-40B4-BE49-F238E27FC236}">
                  <a16:creationId xmlns:a16="http://schemas.microsoft.com/office/drawing/2014/main" id="{C9BFFCF7-49CB-46BD-C791-C781BFCE66DF}"/>
                </a:ext>
              </a:extLst>
            </p:cNvPr>
            <p:cNvSpPr/>
            <p:nvPr/>
          </p:nvSpPr>
          <p:spPr>
            <a:xfrm rot="16200000">
              <a:off x="9027162" y="4211311"/>
              <a:ext cx="617257" cy="530827"/>
            </a:xfrm>
            <a:prstGeom prst="chevron">
              <a:avLst/>
            </a:prstGeom>
            <a:solidFill>
              <a:schemeClr val="accent1">
                <a:alpha val="602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a:extLst>
                <a:ext uri="{FF2B5EF4-FFF2-40B4-BE49-F238E27FC236}">
                  <a16:creationId xmlns:a16="http://schemas.microsoft.com/office/drawing/2014/main" id="{D1F2FEDA-79D3-D266-0827-E3B957CDDAF4}"/>
                </a:ext>
              </a:extLst>
            </p:cNvPr>
            <p:cNvSpPr/>
            <p:nvPr/>
          </p:nvSpPr>
          <p:spPr>
            <a:xfrm rot="16200000">
              <a:off x="9027163" y="4638037"/>
              <a:ext cx="617257" cy="530827"/>
            </a:xfrm>
            <a:prstGeom prst="chevron">
              <a:avLst/>
            </a:prstGeom>
            <a:solidFill>
              <a:schemeClr val="accent1">
                <a:alpha val="4999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TextBox 33">
            <a:extLst>
              <a:ext uri="{FF2B5EF4-FFF2-40B4-BE49-F238E27FC236}">
                <a16:creationId xmlns:a16="http://schemas.microsoft.com/office/drawing/2014/main" id="{FD684395-FF14-3DFB-1122-FCB04012A759}"/>
              </a:ext>
            </a:extLst>
          </p:cNvPr>
          <p:cNvSpPr txBox="1"/>
          <p:nvPr/>
        </p:nvSpPr>
        <p:spPr>
          <a:xfrm rot="16200000">
            <a:off x="-479369" y="3950052"/>
            <a:ext cx="2744009"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GLUCOSE RAISING</a:t>
            </a:r>
          </a:p>
        </p:txBody>
      </p:sp>
      <p:sp>
        <p:nvSpPr>
          <p:cNvPr id="35" name="TextBox 34">
            <a:extLst>
              <a:ext uri="{FF2B5EF4-FFF2-40B4-BE49-F238E27FC236}">
                <a16:creationId xmlns:a16="http://schemas.microsoft.com/office/drawing/2014/main" id="{9C57A390-786F-C73D-560A-BFE23F57B069}"/>
              </a:ext>
            </a:extLst>
          </p:cNvPr>
          <p:cNvSpPr txBox="1"/>
          <p:nvPr/>
        </p:nvSpPr>
        <p:spPr>
          <a:xfrm rot="5400000">
            <a:off x="9333668" y="3943163"/>
            <a:ext cx="2744009"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GLUCOSE LOWERING</a:t>
            </a:r>
          </a:p>
        </p:txBody>
      </p:sp>
      <p:sp>
        <p:nvSpPr>
          <p:cNvPr id="36" name="TextBox 35">
            <a:extLst>
              <a:ext uri="{FF2B5EF4-FFF2-40B4-BE49-F238E27FC236}">
                <a16:creationId xmlns:a16="http://schemas.microsoft.com/office/drawing/2014/main" id="{DCCF87CA-5FCA-F4D1-F0E4-F40298EDCBE7}"/>
              </a:ext>
            </a:extLst>
          </p:cNvPr>
          <p:cNvSpPr txBox="1"/>
          <p:nvPr/>
        </p:nvSpPr>
        <p:spPr>
          <a:xfrm>
            <a:off x="1769045" y="2223514"/>
            <a:ext cx="8106166" cy="461665"/>
          </a:xfrm>
          <a:prstGeom prst="rect">
            <a:avLst/>
          </a:prstGeom>
          <a:noFill/>
        </p:spPr>
        <p:txBody>
          <a:bodyPr wrap="square" rtlCol="0">
            <a:spAutoFit/>
          </a:bodyPr>
          <a:lstStyle/>
          <a:p>
            <a:pPr algn="ctr"/>
            <a:r>
              <a:rPr lang="en-US" altLang="en-US" sz="2400" b="1" kern="0" dirty="0">
                <a:solidFill>
                  <a:schemeClr val="accent1"/>
                </a:solidFill>
                <a:latin typeface="Arial" panose="020B0604020202020204" pitchFamily="34" charset="0"/>
                <a:cs typeface="Arial" panose="020B0604020202020204" pitchFamily="34" charset="0"/>
              </a:rPr>
              <a:t>CONSTANT JUGGLING 24/7</a:t>
            </a:r>
          </a:p>
        </p:txBody>
      </p:sp>
      <p:sp>
        <p:nvSpPr>
          <p:cNvPr id="37" name="Rectangle 2">
            <a:extLst>
              <a:ext uri="{FF2B5EF4-FFF2-40B4-BE49-F238E27FC236}">
                <a16:creationId xmlns:a16="http://schemas.microsoft.com/office/drawing/2014/main" id="{C39EF9C4-C363-17BF-C2BD-36025F713846}"/>
              </a:ext>
            </a:extLst>
          </p:cNvPr>
          <p:cNvSpPr txBox="1">
            <a:spLocks noChangeArrowheads="1"/>
          </p:cNvSpPr>
          <p:nvPr/>
        </p:nvSpPr>
        <p:spPr bwMode="auto">
          <a:xfrm>
            <a:off x="1769045" y="5584253"/>
            <a:ext cx="8106166" cy="617257"/>
          </a:xfrm>
          <a:prstGeom prst="rect">
            <a:avLst/>
          </a:prstGeom>
          <a:noFill/>
          <a:ln>
            <a:noFill/>
          </a:ln>
        </p:spPr>
        <p:txBody>
          <a:bodyPr anchor="b"/>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a:lstStyle>
          <a:p>
            <a:pPr algn="l" eaLnBrk="1" hangingPunct="1">
              <a:defRPr/>
            </a:pPr>
            <a:r>
              <a:rPr lang="en-US" altLang="en-US" sz="1400" b="0" kern="0" dirty="0">
                <a:solidFill>
                  <a:srgbClr val="000000"/>
                </a:solidFill>
                <a:latin typeface="Arial" panose="020B0604020202020204" pitchFamily="34" charset="0"/>
                <a:cs typeface="Arial" panose="020B0604020202020204" pitchFamily="34" charset="0"/>
              </a:rPr>
              <a:t>* Physical activity generally lowers blood glucose. However, certain activities may raise blood glucose for some students.  </a:t>
            </a:r>
          </a:p>
        </p:txBody>
      </p:sp>
    </p:spTree>
    <p:extLst>
      <p:ext uri="{BB962C8B-B14F-4D97-AF65-F5344CB8AC3E}">
        <p14:creationId xmlns:p14="http://schemas.microsoft.com/office/powerpoint/2010/main" val="191970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7976078" cy="1890646"/>
          </a:xfrm>
        </p:spPr>
        <p:txBody>
          <a:bodyPr/>
          <a:lstStyle/>
          <a:p>
            <a:r>
              <a:rPr lang="en-US" dirty="0"/>
              <a:t>Children with diabetes have individual target ranges based on their age and ability to feel low blood glucose, see the Diabetes Medical Management Plan (DMMP) for individual goals</a:t>
            </a:r>
          </a:p>
          <a:p>
            <a:r>
              <a:rPr lang="en-US" dirty="0"/>
              <a:t>If above (hyperglycemia) or below (hypoglycemia) their target range, they may need an intervention or treatment to correct glucose levels back into a safe range to avoid serious acute complications </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TARGET Blood Glucose Range </a:t>
            </a:r>
          </a:p>
        </p:txBody>
      </p:sp>
      <p:pic>
        <p:nvPicPr>
          <p:cNvPr id="5" name="Picture 4">
            <a:extLst>
              <a:ext uri="{FF2B5EF4-FFF2-40B4-BE49-F238E27FC236}">
                <a16:creationId xmlns:a16="http://schemas.microsoft.com/office/drawing/2014/main" id="{701A0A30-76EA-0E2A-EB2D-62D490B20F7A}"/>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63645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9179236" cy="4049442"/>
          </a:xfrm>
        </p:spPr>
        <p:txBody>
          <a:bodyPr/>
          <a:lstStyle/>
          <a:p>
            <a:pPr marL="0" indent="0">
              <a:buNone/>
            </a:pPr>
            <a:r>
              <a:rPr lang="en-US" b="1" dirty="0">
                <a:solidFill>
                  <a:schemeClr val="accent1"/>
                </a:solidFill>
              </a:rPr>
              <a:t>The DMMP provides timing of glucose checks to be performed during the day.</a:t>
            </a:r>
          </a:p>
          <a:p>
            <a:pPr>
              <a:spcBef>
                <a:spcPts val="733"/>
              </a:spcBef>
            </a:pPr>
            <a:r>
              <a:rPr lang="en-US" sz="1870" dirty="0"/>
              <a:t>Typical blood glucose (blood sugar) checks often occur:</a:t>
            </a:r>
          </a:p>
          <a:p>
            <a:pPr>
              <a:spcBef>
                <a:spcPts val="733"/>
              </a:spcBef>
            </a:pPr>
            <a:r>
              <a:rPr lang="en-US" sz="1870" dirty="0"/>
              <a:t>Before meals/snacks</a:t>
            </a:r>
          </a:p>
          <a:p>
            <a:pPr>
              <a:spcBef>
                <a:spcPts val="733"/>
              </a:spcBef>
            </a:pPr>
            <a:r>
              <a:rPr lang="en-US" sz="1870" dirty="0"/>
              <a:t>Before bed</a:t>
            </a:r>
          </a:p>
          <a:p>
            <a:pPr>
              <a:spcBef>
                <a:spcPts val="733"/>
              </a:spcBef>
            </a:pPr>
            <a:r>
              <a:rPr lang="en-US" sz="1870" dirty="0"/>
              <a:t>Before, during, and after exercise</a:t>
            </a:r>
          </a:p>
          <a:p>
            <a:pPr>
              <a:spcBef>
                <a:spcPts val="733"/>
              </a:spcBef>
            </a:pPr>
            <a:r>
              <a:rPr lang="en-US" sz="1870" dirty="0"/>
              <a:t>Whenever a child says they are feeling “low” or “high” or “not well”</a:t>
            </a:r>
          </a:p>
          <a:p>
            <a:pPr>
              <a:spcBef>
                <a:spcPts val="733"/>
              </a:spcBef>
            </a:pPr>
            <a:r>
              <a:rPr lang="en-US" sz="1870" dirty="0"/>
              <a:t>Whenever a child is displaying signs and symptoms of a low or high blood glucose </a:t>
            </a:r>
          </a:p>
          <a:p>
            <a:pPr>
              <a:spcBef>
                <a:spcPts val="733"/>
              </a:spcBef>
            </a:pPr>
            <a:r>
              <a:rPr lang="en-US" sz="1870" dirty="0"/>
              <a:t>After treatment for a low or high blood glucose</a:t>
            </a:r>
          </a:p>
          <a:p>
            <a:pPr>
              <a:spcBef>
                <a:spcPts val="733"/>
              </a:spcBef>
            </a:pPr>
            <a:r>
              <a:rPr lang="en-US" sz="1870" dirty="0"/>
              <a:t>If a child is behaving in a manner that is not typical for them, be sure to test their blood glucose</a:t>
            </a:r>
          </a:p>
          <a:p>
            <a:pPr marL="0" indent="0">
              <a:buNone/>
            </a:pPr>
            <a:r>
              <a:rPr lang="en-US" b="1" dirty="0">
                <a:solidFill>
                  <a:schemeClr val="accent1"/>
                </a:solidFill>
              </a:rPr>
              <a:t>Follow the DMMP for timing of glucose checks.</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778984"/>
          </a:xfrm>
        </p:spPr>
        <p:txBody>
          <a:bodyPr/>
          <a:lstStyle/>
          <a:p>
            <a:r>
              <a:rPr lang="en-US" dirty="0"/>
              <a:t>Blood Glucose Monitoring</a:t>
            </a:r>
          </a:p>
        </p:txBody>
      </p:sp>
      <p:pic>
        <p:nvPicPr>
          <p:cNvPr id="15" name="Picture 14">
            <a:extLst>
              <a:ext uri="{FF2B5EF4-FFF2-40B4-BE49-F238E27FC236}">
                <a16:creationId xmlns:a16="http://schemas.microsoft.com/office/drawing/2014/main" id="{D749F984-4018-ED53-AFB7-3FFC0FA2810A}"/>
              </a:ext>
            </a:extLst>
          </p:cNvPr>
          <p:cNvPicPr>
            <a:picLocks noChangeAspect="1"/>
          </p:cNvPicPr>
          <p:nvPr/>
        </p:nvPicPr>
        <p:blipFill>
          <a:blip r:embed="rId3"/>
          <a:stretch>
            <a:fillRect/>
          </a:stretch>
        </p:blipFill>
        <p:spPr>
          <a:xfrm>
            <a:off x="781232" y="2250949"/>
            <a:ext cx="977900" cy="977900"/>
          </a:xfrm>
          <a:prstGeom prst="rect">
            <a:avLst/>
          </a:prstGeom>
        </p:spPr>
      </p:pic>
    </p:spTree>
    <p:extLst>
      <p:ext uri="{BB962C8B-B14F-4D97-AF65-F5344CB8AC3E}">
        <p14:creationId xmlns:p14="http://schemas.microsoft.com/office/powerpoint/2010/main" val="256016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Hypoglycemia: </a:t>
            </a:r>
            <a:br>
              <a:rPr lang="en-US" dirty="0"/>
            </a:br>
            <a:r>
              <a:rPr lang="en-US" dirty="0"/>
              <a:t>Glucose &lt;70 mg/dL</a:t>
            </a:r>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913781"/>
            <a:ext cx="4642310"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Mild to Moderate Symptoms</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355349"/>
            <a:ext cx="45181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3"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Extreme Hunger</a:t>
            </a:r>
          </a:p>
          <a:p>
            <a:pPr marL="285750" indent="-285750">
              <a:lnSpc>
                <a:spcPct val="100000"/>
              </a:lnSpc>
              <a:spcBef>
                <a:spcPts val="0"/>
              </a:spcBef>
              <a:buFont typeface="Wingdings" pitchFamily="2" charset="2"/>
              <a:buChar char="§"/>
            </a:pPr>
            <a:r>
              <a:rPr lang="en-US" sz="1400" b="0" dirty="0"/>
              <a:t>Shakiness</a:t>
            </a:r>
          </a:p>
          <a:p>
            <a:pPr marL="285750" indent="-285750">
              <a:lnSpc>
                <a:spcPct val="100000"/>
              </a:lnSpc>
              <a:spcBef>
                <a:spcPts val="0"/>
              </a:spcBef>
              <a:buFont typeface="Wingdings" pitchFamily="2" charset="2"/>
              <a:buChar char="§"/>
            </a:pPr>
            <a:r>
              <a:rPr lang="en-US" sz="1400" b="0" dirty="0"/>
              <a:t>Weakness</a:t>
            </a:r>
          </a:p>
          <a:p>
            <a:pPr marL="285750" indent="-285750">
              <a:lnSpc>
                <a:spcPct val="100000"/>
              </a:lnSpc>
              <a:spcBef>
                <a:spcPts val="0"/>
              </a:spcBef>
              <a:buFont typeface="Wingdings" pitchFamily="2" charset="2"/>
              <a:buChar char="§"/>
            </a:pPr>
            <a:r>
              <a:rPr lang="en-US" sz="1400" b="0" dirty="0"/>
              <a:t>Paleness</a:t>
            </a:r>
          </a:p>
          <a:p>
            <a:pPr marL="285750" indent="-285750">
              <a:lnSpc>
                <a:spcPct val="100000"/>
              </a:lnSpc>
              <a:spcBef>
                <a:spcPts val="0"/>
              </a:spcBef>
              <a:buFont typeface="Wingdings" pitchFamily="2" charset="2"/>
              <a:buChar char="§"/>
            </a:pPr>
            <a:r>
              <a:rPr lang="en-US" sz="1400" b="0" dirty="0"/>
              <a:t>Dizzy or lightheaded</a:t>
            </a:r>
          </a:p>
          <a:p>
            <a:pPr marL="285750" indent="-285750">
              <a:lnSpc>
                <a:spcPct val="100000"/>
              </a:lnSpc>
              <a:spcBef>
                <a:spcPts val="0"/>
              </a:spcBef>
              <a:buFont typeface="Wingdings" pitchFamily="2" charset="2"/>
              <a:buChar char="§"/>
            </a:pPr>
            <a:r>
              <a:rPr lang="en-US" sz="1400" b="0" dirty="0"/>
              <a:t>Increased heart rate</a:t>
            </a:r>
          </a:p>
          <a:p>
            <a:pPr marL="285750" indent="-285750">
              <a:lnSpc>
                <a:spcPct val="100000"/>
              </a:lnSpc>
              <a:spcBef>
                <a:spcPts val="0"/>
              </a:spcBef>
              <a:buFont typeface="Wingdings" pitchFamily="2" charset="2"/>
              <a:buChar char="§"/>
            </a:pPr>
            <a:r>
              <a:rPr lang="en-US" sz="1400" b="0" dirty="0"/>
              <a:t>Yawning</a:t>
            </a:r>
          </a:p>
          <a:p>
            <a:pPr marL="285750" indent="-285750">
              <a:lnSpc>
                <a:spcPct val="100000"/>
              </a:lnSpc>
              <a:spcBef>
                <a:spcPts val="0"/>
              </a:spcBef>
              <a:buFont typeface="Wingdings" pitchFamily="2" charset="2"/>
              <a:buChar char="§"/>
            </a:pPr>
            <a:r>
              <a:rPr lang="en-US" sz="1400" b="0" dirty="0"/>
              <a:t>Irritability/frustration</a:t>
            </a:r>
          </a:p>
          <a:p>
            <a:pPr marL="285750" indent="-285750">
              <a:lnSpc>
                <a:spcPct val="100000"/>
              </a:lnSpc>
              <a:spcBef>
                <a:spcPts val="0"/>
              </a:spcBef>
              <a:buFont typeface="Wingdings" pitchFamily="2" charset="2"/>
              <a:buChar char="§"/>
            </a:pPr>
            <a:r>
              <a:rPr lang="en-US" sz="1400" b="0" dirty="0"/>
              <a:t>Extreme tiredness/fatigue</a:t>
            </a:r>
          </a:p>
          <a:p>
            <a:pPr marL="285750" indent="-285750">
              <a:lnSpc>
                <a:spcPct val="100000"/>
              </a:lnSpc>
              <a:spcBef>
                <a:spcPts val="0"/>
              </a:spcBef>
              <a:buFont typeface="Wingdings" pitchFamily="2" charset="2"/>
              <a:buChar char="§"/>
            </a:pPr>
            <a:endParaRPr lang="en-US" sz="1400" b="0" dirty="0"/>
          </a:p>
        </p:txBody>
      </p:sp>
      <p:sp>
        <p:nvSpPr>
          <p:cNvPr id="26" name="Rectangle 25">
            <a:extLst>
              <a:ext uri="{FF2B5EF4-FFF2-40B4-BE49-F238E27FC236}">
                <a16:creationId xmlns:a16="http://schemas.microsoft.com/office/drawing/2014/main" id="{ADCFA92E-642C-3083-FF7B-040A983FBBD2}"/>
              </a:ext>
            </a:extLst>
          </p:cNvPr>
          <p:cNvSpPr/>
          <p:nvPr/>
        </p:nvSpPr>
        <p:spPr>
          <a:xfrm>
            <a:off x="6096000" y="2690235"/>
            <a:ext cx="5020010"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6262252" y="2913781"/>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Severe Symptoms</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a:off x="6284782" y="3355349"/>
            <a:ext cx="45864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6269834" y="3412684"/>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Inability to eat or drink</a:t>
            </a:r>
          </a:p>
          <a:p>
            <a:pPr marL="285750" indent="-285750">
              <a:lnSpc>
                <a:spcPct val="100000"/>
              </a:lnSpc>
              <a:spcBef>
                <a:spcPts val="0"/>
              </a:spcBef>
              <a:buFont typeface="Wingdings" pitchFamily="2" charset="2"/>
              <a:buChar char="§"/>
            </a:pPr>
            <a:r>
              <a:rPr lang="en-US" sz="1400" b="0" dirty="0"/>
              <a:t>Unconscious</a:t>
            </a:r>
          </a:p>
          <a:p>
            <a:pPr marL="285750" indent="-285750">
              <a:lnSpc>
                <a:spcPct val="100000"/>
              </a:lnSpc>
              <a:spcBef>
                <a:spcPts val="0"/>
              </a:spcBef>
              <a:buFont typeface="Wingdings" pitchFamily="2" charset="2"/>
              <a:buChar char="§"/>
            </a:pPr>
            <a:r>
              <a:rPr lang="en-US" sz="1400" b="0" dirty="0"/>
              <a:t>Unresponsive</a:t>
            </a:r>
          </a:p>
          <a:p>
            <a:pPr marL="285750" indent="-285750">
              <a:lnSpc>
                <a:spcPct val="100000"/>
              </a:lnSpc>
              <a:spcBef>
                <a:spcPts val="0"/>
              </a:spcBef>
              <a:buFont typeface="Wingdings" pitchFamily="2" charset="2"/>
              <a:buChar char="§"/>
            </a:pPr>
            <a:r>
              <a:rPr lang="en-US" sz="1400" b="0" dirty="0"/>
              <a:t>Seizure activity or convulsions (jerking movements)</a:t>
            </a:r>
          </a:p>
        </p:txBody>
      </p:sp>
      <p:sp>
        <p:nvSpPr>
          <p:cNvPr id="6" name="Text Placeholder 4">
            <a:extLst>
              <a:ext uri="{FF2B5EF4-FFF2-40B4-BE49-F238E27FC236}">
                <a16:creationId xmlns:a16="http://schemas.microsoft.com/office/drawing/2014/main" id="{F86F820A-D589-3049-18D0-7C6D3BCF71EB}"/>
              </a:ext>
            </a:extLst>
          </p:cNvPr>
          <p:cNvSpPr txBox="1">
            <a:spLocks/>
          </p:cNvSpPr>
          <p:nvPr/>
        </p:nvSpPr>
        <p:spPr>
          <a:xfrm>
            <a:off x="3269124" y="3412684"/>
            <a:ext cx="2253608" cy="21922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Wingdings" pitchFamily="2" charset="2"/>
              <a:buChar char="§"/>
            </a:pPr>
            <a:r>
              <a:rPr lang="en-US" sz="1400" b="0" dirty="0"/>
              <a:t>Sleepiness</a:t>
            </a:r>
          </a:p>
          <a:p>
            <a:pPr marL="285750" indent="-285750">
              <a:lnSpc>
                <a:spcPct val="100000"/>
              </a:lnSpc>
              <a:spcBef>
                <a:spcPts val="0"/>
              </a:spcBef>
              <a:buFont typeface="Wingdings" pitchFamily="2" charset="2"/>
              <a:buChar char="§"/>
            </a:pPr>
            <a:r>
              <a:rPr lang="en-US" sz="1400" b="0" dirty="0"/>
              <a:t>Changed behavior</a:t>
            </a:r>
          </a:p>
          <a:p>
            <a:pPr marL="285750" indent="-285750">
              <a:lnSpc>
                <a:spcPct val="100000"/>
              </a:lnSpc>
              <a:spcBef>
                <a:spcPts val="0"/>
              </a:spcBef>
              <a:buFont typeface="Wingdings" pitchFamily="2" charset="2"/>
              <a:buChar char="§"/>
            </a:pPr>
            <a:r>
              <a:rPr lang="en-US" sz="1400" b="0" dirty="0"/>
              <a:t>Sweating</a:t>
            </a:r>
          </a:p>
          <a:p>
            <a:pPr marL="285750" indent="-285750">
              <a:lnSpc>
                <a:spcPct val="100000"/>
              </a:lnSpc>
              <a:spcBef>
                <a:spcPts val="0"/>
              </a:spcBef>
              <a:buFont typeface="Wingdings" pitchFamily="2" charset="2"/>
              <a:buChar char="§"/>
            </a:pPr>
            <a:r>
              <a:rPr lang="en-US" sz="1400" b="0" dirty="0"/>
              <a:t>Anxiety</a:t>
            </a:r>
          </a:p>
          <a:p>
            <a:pPr marL="285750" indent="-285750">
              <a:lnSpc>
                <a:spcPct val="100000"/>
              </a:lnSpc>
              <a:spcBef>
                <a:spcPts val="0"/>
              </a:spcBef>
              <a:buFont typeface="Wingdings" pitchFamily="2" charset="2"/>
              <a:buChar char="§"/>
            </a:pPr>
            <a:r>
              <a:rPr lang="en-US" sz="1400" b="0" dirty="0"/>
              <a:t>Dilated pupils</a:t>
            </a:r>
          </a:p>
          <a:p>
            <a:pPr marL="285750" indent="-285750">
              <a:lnSpc>
                <a:spcPct val="100000"/>
              </a:lnSpc>
              <a:spcBef>
                <a:spcPts val="0"/>
              </a:spcBef>
              <a:buFont typeface="Wingdings" pitchFamily="2" charset="2"/>
              <a:buChar char="§"/>
            </a:pPr>
            <a:r>
              <a:rPr lang="en-US" sz="1400" b="0" dirty="0"/>
              <a:t>Restlessness</a:t>
            </a:r>
          </a:p>
          <a:p>
            <a:pPr marL="285750" indent="-285750">
              <a:lnSpc>
                <a:spcPct val="100000"/>
              </a:lnSpc>
              <a:spcBef>
                <a:spcPts val="0"/>
              </a:spcBef>
              <a:buFont typeface="Wingdings" pitchFamily="2" charset="2"/>
              <a:buChar char="§"/>
            </a:pPr>
            <a:r>
              <a:rPr lang="en-US" sz="1400" b="0" dirty="0"/>
              <a:t>Confusion</a:t>
            </a:r>
          </a:p>
          <a:p>
            <a:pPr marL="285750" indent="-285750">
              <a:lnSpc>
                <a:spcPct val="100000"/>
              </a:lnSpc>
              <a:spcBef>
                <a:spcPts val="0"/>
              </a:spcBef>
              <a:buFont typeface="Wingdings" pitchFamily="2" charset="2"/>
              <a:buChar char="§"/>
            </a:pPr>
            <a:r>
              <a:rPr lang="en-US" sz="1400" b="0" dirty="0"/>
              <a:t>Sudden crying</a:t>
            </a:r>
          </a:p>
        </p:txBody>
      </p:sp>
    </p:spTree>
    <p:extLst>
      <p:ext uri="{BB962C8B-B14F-4D97-AF65-F5344CB8AC3E}">
        <p14:creationId xmlns:p14="http://schemas.microsoft.com/office/powerpoint/2010/main" val="186848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8897" y="2136613"/>
            <a:ext cx="8864867" cy="412948"/>
          </a:xfrm>
        </p:spPr>
        <p:txBody>
          <a:bodyPr/>
          <a:lstStyle/>
          <a:p>
            <a:pPr marL="0" indent="0">
              <a:buNone/>
            </a:pPr>
            <a:r>
              <a:rPr lang="en-US" sz="1870" b="1" dirty="0">
                <a:solidFill>
                  <a:schemeClr val="accent1"/>
                </a:solidFill>
              </a:rPr>
              <a:t>If a child should become unconscious, or can’t eat, drink, or swallow…</a:t>
            </a:r>
          </a:p>
          <a:p>
            <a:pPr marL="0" indent="0">
              <a:buNone/>
            </a:pPr>
            <a:endParaRPr lang="en-US" sz="1400" b="1" dirty="0">
              <a:solidFill>
                <a:schemeClr val="accent1"/>
              </a:solidFill>
            </a:endParaRP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Severe Low Blood Glucose &lt;54 mg/dL </a:t>
            </a:r>
          </a:p>
        </p:txBody>
      </p:sp>
      <p:sp>
        <p:nvSpPr>
          <p:cNvPr id="5" name="Text Placeholder 1">
            <a:extLst>
              <a:ext uri="{FF2B5EF4-FFF2-40B4-BE49-F238E27FC236}">
                <a16:creationId xmlns:a16="http://schemas.microsoft.com/office/drawing/2014/main" id="{9F382D09-EA2E-3F0E-EE3D-4F806B50E940}"/>
              </a:ext>
            </a:extLst>
          </p:cNvPr>
          <p:cNvSpPr txBox="1">
            <a:spLocks/>
          </p:cNvSpPr>
          <p:nvPr/>
        </p:nvSpPr>
        <p:spPr>
          <a:xfrm>
            <a:off x="798897" y="2657510"/>
            <a:ext cx="9452008" cy="287771"/>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buFont typeface="+mj-lt"/>
              <a:buAutoNum type="arabicPeriod"/>
            </a:pPr>
            <a:r>
              <a:rPr lang="en-US" sz="1870" b="1" dirty="0"/>
              <a:t>A glucagon emergency kit should be given without delay</a:t>
            </a:r>
            <a:endParaRPr lang="en-US" sz="1870" dirty="0"/>
          </a:p>
        </p:txBody>
      </p:sp>
      <p:sp>
        <p:nvSpPr>
          <p:cNvPr id="6" name="Text Placeholder 1">
            <a:extLst>
              <a:ext uri="{FF2B5EF4-FFF2-40B4-BE49-F238E27FC236}">
                <a16:creationId xmlns:a16="http://schemas.microsoft.com/office/drawing/2014/main" id="{6E5C401B-1EBF-965A-C82E-461EE1994F14}"/>
              </a:ext>
            </a:extLst>
          </p:cNvPr>
          <p:cNvSpPr txBox="1">
            <a:spLocks/>
          </p:cNvSpPr>
          <p:nvPr/>
        </p:nvSpPr>
        <p:spPr>
          <a:xfrm>
            <a:off x="798897" y="5488871"/>
            <a:ext cx="9452008" cy="74225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457200">
              <a:buFont typeface="+mj-lt"/>
              <a:buAutoNum type="arabicPeriod" startAt="2"/>
            </a:pPr>
            <a:r>
              <a:rPr lang="en-US" sz="1870" b="1" dirty="0"/>
              <a:t>EMS/911 and parents should be called immediately medication administration</a:t>
            </a:r>
          </a:p>
          <a:p>
            <a:pPr marL="342900" indent="-342900">
              <a:buFont typeface="+mj-lt"/>
              <a:buAutoNum type="arabicPeriod" startAt="2"/>
            </a:pPr>
            <a:endParaRPr lang="en-US" sz="1870" b="1" dirty="0"/>
          </a:p>
        </p:txBody>
      </p:sp>
      <p:pic>
        <p:nvPicPr>
          <p:cNvPr id="7" name="Picture 2" descr="Baqsimi Nasal Powder: Uses, Instructions, Side Effects">
            <a:extLst>
              <a:ext uri="{FF2B5EF4-FFF2-40B4-BE49-F238E27FC236}">
                <a16:creationId xmlns:a16="http://schemas.microsoft.com/office/drawing/2014/main" id="{81FDAAED-D79D-289F-60B7-0D4895D78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983" y="3233052"/>
            <a:ext cx="1559780" cy="1906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voke HypoPen® (glucagon injection): For Very Low Blood Sugar">
            <a:extLst>
              <a:ext uri="{FF2B5EF4-FFF2-40B4-BE49-F238E27FC236}">
                <a16:creationId xmlns:a16="http://schemas.microsoft.com/office/drawing/2014/main" id="{F0A78F42-1827-EE9B-314D-B614B6F4E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795" y="3428486"/>
            <a:ext cx="2590800" cy="15567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4F52AC86-12BA-DFD6-7CD5-8F4AEB727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246" y="3498354"/>
            <a:ext cx="2291648" cy="13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9375"/>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1657</TotalTime>
  <Words>3083</Words>
  <Application>Microsoft Office PowerPoint</Application>
  <PresentationFormat>Widescreen</PresentationFormat>
  <Paragraphs>321</Paragraphs>
  <Slides>19</Slides>
  <Notes>19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Arial</vt:lpstr>
      <vt:lpstr>Arial Black</vt:lpstr>
      <vt:lpstr>Arial Regular</vt:lpstr>
      <vt:lpstr>Calibri</vt:lpstr>
      <vt:lpstr>Wingdings</vt:lpstr>
      <vt:lpstr>4_Custom Design</vt:lpstr>
      <vt:lpstr>Custom Design</vt:lpstr>
      <vt:lpstr>2_Custom Design</vt:lpstr>
      <vt:lpstr>5_Custom Design</vt:lpstr>
      <vt:lpstr>6_Custom Design</vt:lpstr>
      <vt:lpstr>BEFORE- AND AFTER- SCHOOL CARE </vt:lpstr>
      <vt:lpstr>Optimal Student Health  and Learning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15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36</cp:revision>
  <dcterms:created xsi:type="dcterms:W3CDTF">2022-11-30T20:13:39Z</dcterms:created>
  <dcterms:modified xsi:type="dcterms:W3CDTF">2023-01-25T18:03:15Z</dcterms:modified>
</cp:coreProperties>
</file>