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 id="2147483672" r:id="rId3"/>
    <p:sldMasterId id="2147483693" r:id="rId4"/>
    <p:sldMasterId id="2147483686" r:id="rId5"/>
  </p:sldMasterIdLst>
  <p:notesMasterIdLst>
    <p:notesMasterId r:id="rId20"/>
  </p:notesMasterIdLst>
  <p:sldIdLst>
    <p:sldId id="264" r:id="rId6"/>
    <p:sldId id="258" r:id="rId7"/>
    <p:sldId id="325" r:id="rId8"/>
    <p:sldId id="376" r:id="rId9"/>
    <p:sldId id="353" r:id="rId10"/>
    <p:sldId id="374" r:id="rId11"/>
    <p:sldId id="349" r:id="rId12"/>
    <p:sldId id="385" r:id="rId13"/>
    <p:sldId id="387" r:id="rId14"/>
    <p:sldId id="386"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44"/>
    <p:restoredTop sz="97026"/>
  </p:normalViewPr>
  <p:slideViewPr>
    <p:cSldViewPr snapToGrid="0">
      <p:cViewPr varScale="1">
        <p:scale>
          <a:sx n="67" d="100"/>
          <a:sy n="67" d="100"/>
        </p:scale>
        <p:origin x="980" y="44"/>
      </p:cViewPr>
      <p:guideLst/>
    </p:cSldViewPr>
  </p:slideViewPr>
  <p:notesTextViewPr>
    <p:cViewPr>
      <p:scale>
        <a:sx n="1" d="1"/>
        <a:sy n="1" d="1"/>
      </p:scale>
      <p:origin x="0" y="0"/>
    </p:cViewPr>
  </p:notesTextViewPr>
  <p:notesViewPr>
    <p:cSldViewPr snapToGrid="0">
      <p:cViewPr>
        <p:scale>
          <a:sx n="100" d="100"/>
          <a:sy n="100" d="100"/>
        </p:scale>
        <p:origin x="4240" y="-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DF34-EDC2-C641-B753-9F1243C1094A}"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6EA-692C-5749-8B3B-0EE8E95BA0D9}" type="slidenum">
              <a:rPr lang="en-US" smtClean="0"/>
              <a:t>‹#›</a:t>
            </a:fld>
            <a:endParaRPr lang="en-US"/>
          </a:p>
        </p:txBody>
      </p:sp>
    </p:spTree>
    <p:extLst>
      <p:ext uri="{BB962C8B-B14F-4D97-AF65-F5344CB8AC3E}">
        <p14:creationId xmlns:p14="http://schemas.microsoft.com/office/powerpoint/2010/main" val="3562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1" dirty="0">
                <a:latin typeface="Arial" panose="020B0604020202020204" pitchFamily="34" charset="0"/>
                <a:cs typeface="Arial" panose="020B0604020202020204" pitchFamily="34" charset="0"/>
              </a:rPr>
              <a:t>The American Diabetes Association’s (“ADA”) </a:t>
            </a:r>
            <a:r>
              <a:rPr lang="en-US" altLang="en-US" sz="1000" b="1" i="1" dirty="0">
                <a:latin typeface="Arial" panose="020B0604020202020204" pitchFamily="34" charset="0"/>
                <a:cs typeface="Arial" panose="020B0604020202020204" pitchFamily="34" charset="0"/>
              </a:rPr>
              <a:t>Diabetes Care Tasks at School: What Key Personnel</a:t>
            </a:r>
            <a:r>
              <a:rPr lang="en-US" altLang="en-US" sz="1000" b="1" dirty="0">
                <a:latin typeface="Arial" panose="020B0604020202020204" pitchFamily="34" charset="0"/>
                <a:cs typeface="Arial" panose="020B0604020202020204" pitchFamily="34" charset="0"/>
              </a:rPr>
              <a:t> </a:t>
            </a:r>
            <a:r>
              <a:rPr lang="en-US" altLang="en-US" sz="1000" b="1" i="1" dirty="0">
                <a:latin typeface="Arial" panose="020B0604020202020204" pitchFamily="34" charset="0"/>
                <a:cs typeface="Arial" panose="020B0604020202020204" pitchFamily="34" charset="0"/>
              </a:rPr>
              <a:t>Need to Know </a:t>
            </a:r>
            <a:r>
              <a:rPr lang="en-US" altLang="en-US" sz="1000" dirty="0">
                <a:latin typeface="Arial" panose="020B0604020202020204" pitchFamily="34" charset="0"/>
                <a:cs typeface="Arial" panose="020B0604020202020204" pitchFamily="34" charset="0"/>
              </a:rPr>
              <a:t>is a training curriculum consisting of PowerPoint modules, some with corresponding video segments, pre-/post-tests and other helpful resources.</a:t>
            </a:r>
          </a:p>
          <a:p>
            <a:pPr>
              <a:lnSpc>
                <a:spcPct val="90000"/>
              </a:lnSpc>
              <a:spcBef>
                <a:spcPts val="813"/>
              </a:spcBef>
            </a:pPr>
            <a:r>
              <a:rPr lang="en-US" altLang="en-US" sz="1000" dirty="0">
                <a:latin typeface="Arial" panose="020B0604020202020204" pitchFamily="34" charset="0"/>
                <a:cs typeface="Arial" panose="020B0604020202020204" pitchFamily="34" charset="0"/>
              </a:rPr>
              <a:t>This curriculum is based on and should be used in conjunction with the ADA’s Safe at School Guide  “Helping the Student with Diabetes Succeed: A Guide for School Personnel”. Training participants should read the ADA Safe at School Guide in conjunction with this training to gain a better understanding of the requirements for appropriate school diabetes care. The ADA’s Safe at School Guide can be found www.diabetes.org/sastraining</a:t>
            </a:r>
            <a:r>
              <a:rPr lang="en-US" altLang="en-US" sz="1000" i="1" dirty="0">
                <a:latin typeface="Arial" panose="020B0604020202020204" pitchFamily="34" charset="0"/>
                <a:cs typeface="Arial" panose="020B0604020202020204" pitchFamily="34" charset="0"/>
              </a:rPr>
              <a:t>.</a:t>
            </a:r>
            <a:endParaRPr lang="en-US" altLang="en-US" sz="1000" dirty="0">
              <a:latin typeface="Arial" panose="020B0604020202020204" pitchFamily="34" charset="0"/>
              <a:cs typeface="Arial" panose="020B0604020202020204" pitchFamily="34" charset="0"/>
            </a:endParaRP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Some key points about the overall training:</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Overall objective:</a:t>
            </a:r>
            <a:r>
              <a:rPr lang="en-US" altLang="en-US" sz="1000" dirty="0">
                <a:latin typeface="Arial" panose="020B0604020202020204" pitchFamily="34" charset="0"/>
                <a:cs typeface="Arial" panose="020B0604020202020204" pitchFamily="34" charset="0"/>
              </a:rPr>
              <a:t> The overall goal is to optimize safety, health, learning, and access for students with diabetes by providing diabetes education and training to school personnel to perform routine and emergency diabetes care tasks for students, under the supervision of a school nurse or another qualified health care professional. Completion of this training will help prepare school personnel to perform diabetes care tasks, ensuring that health needs are addressed in times and locations when a nurse is not available to provide needed care.</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Rationale:</a:t>
            </a:r>
            <a:r>
              <a:rPr lang="en-US" altLang="en-US" sz="1000" dirty="0">
                <a:latin typeface="Arial" panose="020B0604020202020204" pitchFamily="34" charset="0"/>
                <a:cs typeface="Arial" panose="020B0604020202020204" pitchFamily="34" charset="0"/>
              </a:rPr>
              <a:t> The school nurse, when available, is the most appropriate person in the school setting to provide care for a student with diabetes. However, many schools do not have full-time nurses. Even for schools that do, the nurse may not always be available during the school day, during school-sponsored extra-curricular activities or field trips to assist with routine care and emergency care. Trained school personnel must be available to perform and assist the student with diabetes care tasks. </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PLEASE STATE: </a:t>
            </a:r>
            <a:r>
              <a:rPr lang="en-US" sz="1000" dirty="0">
                <a:effectLst/>
                <a:latin typeface="Arial" panose="020B0604020202020204" pitchFamily="34" charset="0"/>
                <a:ea typeface="Times New Roman" panose="02020603050405020304" pitchFamily="18" charset="0"/>
                <a:cs typeface="Arial" panose="020B0604020202020204" pitchFamily="34" charset="0"/>
              </a:rPr>
              <a:t>This presentation is not intended to provide legal or health care advice. Please consult with a legal or health care professional regarding your specific questions or needs.</a:t>
            </a:r>
            <a:r>
              <a:rPr lang="en-US" altLang="en-US"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4C846EA-692C-5749-8B3B-0EE8E95BA0D9}" type="slidenum">
              <a:rPr lang="en-US" smtClean="0"/>
              <a:t>1</a:t>
            </a:fld>
            <a:endParaRPr lang="en-US"/>
          </a:p>
        </p:txBody>
      </p:sp>
    </p:spTree>
    <p:extLst>
      <p:ext uri="{BB962C8B-B14F-4D97-AF65-F5344CB8AC3E}">
        <p14:creationId xmlns:p14="http://schemas.microsoft.com/office/powerpoint/2010/main" val="36786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endParaRPr lang="en-US" altLang="en-US" sz="1050" b="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10</a:t>
            </a:fld>
            <a:endParaRPr lang="en-US"/>
          </a:p>
        </p:txBody>
      </p:sp>
    </p:spTree>
    <p:extLst>
      <p:ext uri="{BB962C8B-B14F-4D97-AF65-F5344CB8AC3E}">
        <p14:creationId xmlns:p14="http://schemas.microsoft.com/office/powerpoint/2010/main" val="1167880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11</a:t>
            </a:fld>
            <a:endParaRPr lang="en-US"/>
          </a:p>
        </p:txBody>
      </p:sp>
    </p:spTree>
    <p:extLst>
      <p:ext uri="{BB962C8B-B14F-4D97-AF65-F5344CB8AC3E}">
        <p14:creationId xmlns:p14="http://schemas.microsoft.com/office/powerpoint/2010/main" val="237232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12</a:t>
            </a:fld>
            <a:endParaRPr lang="en-US"/>
          </a:p>
        </p:txBody>
      </p:sp>
    </p:spTree>
    <p:extLst>
      <p:ext uri="{BB962C8B-B14F-4D97-AF65-F5344CB8AC3E}">
        <p14:creationId xmlns:p14="http://schemas.microsoft.com/office/powerpoint/2010/main" val="253106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3363">
              <a:defRPr/>
            </a:pPr>
            <a:endParaRPr lang="en-US" alt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13</a:t>
            </a:fld>
            <a:endParaRPr lang="en-US"/>
          </a:p>
        </p:txBody>
      </p:sp>
    </p:spTree>
    <p:extLst>
      <p:ext uri="{BB962C8B-B14F-4D97-AF65-F5344CB8AC3E}">
        <p14:creationId xmlns:p14="http://schemas.microsoft.com/office/powerpoint/2010/main" val="234039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14</a:t>
            </a:fld>
            <a:endParaRPr lang="en-US"/>
          </a:p>
        </p:txBody>
      </p:sp>
    </p:spTree>
    <p:extLst>
      <p:ext uri="{BB962C8B-B14F-4D97-AF65-F5344CB8AC3E}">
        <p14:creationId xmlns:p14="http://schemas.microsoft.com/office/powerpoint/2010/main" val="264666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6140" eaLnBrk="1" hangingPunct="1">
              <a:lnSpc>
                <a:spcPct val="95000"/>
              </a:lnSpc>
              <a:spcBef>
                <a:spcPct val="0"/>
              </a:spcBef>
              <a:defRPr/>
            </a:pPr>
            <a:r>
              <a:rPr lang="en-US" altLang="en-US" sz="1000" dirty="0">
                <a:latin typeface="Arial" panose="020B0604020202020204" pitchFamily="34" charset="0"/>
                <a:cs typeface="Arial" panose="020B0604020202020204" pitchFamily="34" charset="0"/>
              </a:rPr>
              <a:t>Each training component was created specifically for school nurses and other qualified health care professionals to train school personnel.        </a:t>
            </a:r>
          </a:p>
          <a:p>
            <a:pPr indent="-236140" eaLnBrk="1" hangingPunct="1">
              <a:lnSpc>
                <a:spcPct val="95000"/>
              </a:lnSpc>
              <a:spcBef>
                <a:spcPct val="0"/>
              </a:spcBef>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 These components are:</a:t>
            </a: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a:defRPr/>
            </a:pPr>
            <a:r>
              <a:rPr 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marL="0" lvl="1" indent="-233363">
              <a:lnSpc>
                <a:spcPct val="95000"/>
              </a:lnSpc>
              <a:spcBef>
                <a:spcPct val="0"/>
              </a:spcBef>
              <a:buFontTx/>
              <a:buChar char="•"/>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This unit is </a:t>
            </a:r>
            <a:r>
              <a:rPr lang="en-US" altLang="en-US" sz="1000" b="1" dirty="0">
                <a:latin typeface="Arial" panose="020B0604020202020204" pitchFamily="34" charset="0"/>
                <a:cs typeface="Arial" panose="020B0604020202020204" pitchFamily="34" charset="0"/>
              </a:rPr>
              <a:t>Insulin by Pen</a:t>
            </a:r>
            <a:r>
              <a:rPr lang="en-US" altLang="en-US"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a:t>
            </a:fld>
            <a:endParaRPr lang="en-US"/>
          </a:p>
        </p:txBody>
      </p:sp>
    </p:spTree>
    <p:extLst>
      <p:ext uri="{BB962C8B-B14F-4D97-AF65-F5344CB8AC3E}">
        <p14:creationId xmlns:p14="http://schemas.microsoft.com/office/powerpoint/2010/main" val="355846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b="1" dirty="0">
                <a:latin typeface="Arial" panose="020B0604020202020204" pitchFamily="34" charset="0"/>
                <a:cs typeface="Arial" panose="020B0604020202020204" pitchFamily="34" charset="0"/>
              </a:rPr>
              <a:t>Participants will be able to understand:</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Types of insulin pens</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Where on the body to inject insulin</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Preparation steps for insulin pen injection</a:t>
            </a:r>
          </a:p>
          <a:p>
            <a:pPr marL="0" indent="0" eaLnBrk="1" hangingPunct="1">
              <a:buFontTx/>
              <a:buNone/>
            </a:pPr>
            <a:endParaRPr lang="en-US" altLang="en-US" sz="1000" b="0" dirty="0">
              <a:latin typeface="Arial" panose="020B0604020202020204" pitchFamily="34" charset="0"/>
              <a:cs typeface="Arial" panose="020B0604020202020204" pitchFamily="34" charset="0"/>
            </a:endParaRPr>
          </a:p>
          <a:p>
            <a:pPr marL="0" indent="0" eaLnBrk="1" hangingPunct="1">
              <a:buFontTx/>
              <a:buNone/>
            </a:pPr>
            <a:r>
              <a:rPr lang="en-US" altLang="en-US" sz="1000" b="1" dirty="0">
                <a:latin typeface="Arial" panose="020B0604020202020204" pitchFamily="34" charset="0"/>
                <a:cs typeface="Arial" panose="020B0604020202020204" pitchFamily="34" charset="0"/>
              </a:rPr>
              <a:t>Participants will be able to demonstrate:</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How to dose with an insulin pen</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How to inject with an insulin pen</a:t>
            </a:r>
          </a:p>
          <a:p>
            <a:pPr marL="171450" indent="-171450" eaLnBrk="1" hangingPunct="1">
              <a:buFont typeface="Wingdings" pitchFamily="2" charset="2"/>
              <a:buChar char="§"/>
            </a:pPr>
            <a:endParaRPr lang="en-US" altLang="en-US" sz="1000" b="0" dirty="0">
              <a:latin typeface="Arial" panose="020B0604020202020204" pitchFamily="34" charset="0"/>
              <a:cs typeface="Arial" panose="020B0604020202020204" pitchFamily="34" charset="0"/>
            </a:endParaRPr>
          </a:p>
          <a:p>
            <a:pPr marL="0" indent="0" eaLnBrk="1" hangingPunct="1">
              <a:buFontTx/>
              <a:buNone/>
            </a:pPr>
            <a:r>
              <a:rPr lang="en-US" altLang="en-US" sz="1000" b="0" dirty="0">
                <a:latin typeface="Arial" panose="020B0604020202020204" pitchFamily="34" charset="0"/>
                <a:cs typeface="Arial" panose="020B0604020202020204" pitchFamily="34" charset="0"/>
              </a:rPr>
              <a:t>In addition to understanding insulin dosing and delivery using an insulin pen, it is</a:t>
            </a:r>
            <a:br>
              <a:rPr lang="en-US" altLang="en-US" sz="1000" b="0" dirty="0">
                <a:latin typeface="Arial" panose="020B0604020202020204" pitchFamily="34" charset="0"/>
                <a:cs typeface="Arial" panose="020B0604020202020204" pitchFamily="34" charset="0"/>
              </a:rPr>
            </a:br>
            <a:r>
              <a:rPr lang="en-US" altLang="en-US" sz="1000" b="0" dirty="0">
                <a:latin typeface="Arial" panose="020B0604020202020204" pitchFamily="34" charset="0"/>
                <a:cs typeface="Arial" panose="020B0604020202020204" pitchFamily="34" charset="0"/>
              </a:rPr>
              <a:t>important school staff who administers insulin to a student or assists a student with insulin administration understand the fundamentals of insulin action, dosing and delivery.  These general concepts are covered in the unit entitled “Insulin Basics.”</a:t>
            </a:r>
          </a:p>
          <a:p>
            <a:pPr eaLnBrk="1" hangingPunct="1"/>
            <a:endParaRPr lang="en-US" altLang="en-US" sz="1000" b="0" dirty="0">
              <a:latin typeface="Arial" panose="020B0604020202020204" pitchFamily="34" charset="0"/>
              <a:cs typeface="Arial" panose="020B0604020202020204" pitchFamily="34" charset="0"/>
            </a:endParaRPr>
          </a:p>
          <a:p>
            <a:pPr eaLnBrk="1" hangingPunct="1"/>
            <a:endParaRPr lang="en-US" altLang="en-US" sz="1000" b="0" dirty="0">
              <a:latin typeface="Arial" panose="020B0604020202020204" pitchFamily="34" charset="0"/>
              <a:cs typeface="Arial" panose="020B0604020202020204" pitchFamily="34" charset="0"/>
            </a:endParaRPr>
          </a:p>
          <a:p>
            <a:pPr eaLnBrk="1" hangingPunct="1"/>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AAD92F-06A2-3446-8211-5D5BA9F604B3}" type="slidenum">
              <a:rPr lang="en-US" smtClean="0"/>
              <a:pPr/>
              <a:t>3</a:t>
            </a:fld>
            <a:endParaRPr lang="en-US" dirty="0"/>
          </a:p>
        </p:txBody>
      </p:sp>
    </p:spTree>
    <p:extLst>
      <p:ext uri="{BB962C8B-B14F-4D97-AF65-F5344CB8AC3E}">
        <p14:creationId xmlns:p14="http://schemas.microsoft.com/office/powerpoint/2010/main" val="16124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Method of insulin delivery is determined by the student, parent/guardian and provider </a:t>
            </a:r>
            <a:r>
              <a:rPr lang="en-US" altLang="en-US" sz="1000" b="0" dirty="0">
                <a:latin typeface="Arial" panose="020B0604020202020204" pitchFamily="34" charset="0"/>
                <a:cs typeface="Arial" panose="020B0604020202020204" pitchFamily="34" charset="0"/>
              </a:rPr>
              <a:t>and therapy may change.  Some students may only ever use insulin injections while others may transition to insulin pump therapy, which will be discussed in another separate unit on insulin pumps.  It’s important to be prepared that students on insulin pumps may still require injections during cases of pump or pump site malfunction.  Some students on insulin pump therapy may also return to injections; see current DMMP for therapy.  </a:t>
            </a:r>
          </a:p>
          <a:p>
            <a:pPr eaLnBrk="1" hangingPunct="1">
              <a:lnSpc>
                <a:spcPct val="90000"/>
              </a:lnSpc>
              <a:spcBef>
                <a:spcPts val="1250"/>
              </a:spcBef>
              <a:buClr>
                <a:schemeClr val="tx1"/>
              </a:buClr>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4</a:t>
            </a:fld>
            <a:endParaRPr lang="en-US"/>
          </a:p>
        </p:txBody>
      </p:sp>
    </p:spTree>
    <p:extLst>
      <p:ext uri="{BB962C8B-B14F-4D97-AF65-F5344CB8AC3E}">
        <p14:creationId xmlns:p14="http://schemas.microsoft.com/office/powerpoint/2010/main" val="26650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0" dirty="0">
                <a:latin typeface="Arial" panose="020B0604020202020204" pitchFamily="34" charset="0"/>
                <a:cs typeface="Arial" panose="020B0604020202020204" pitchFamily="34" charset="0"/>
              </a:rPr>
              <a:t>Regardless of whether a student uses a pre-filled or a reusable pen design, the techniques for dose preparation and insulin delivery are generally similar. </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Pre-filled pens</a:t>
            </a:r>
          </a:p>
          <a:p>
            <a:pPr>
              <a:spcBef>
                <a:spcPct val="0"/>
              </a:spcBef>
            </a:pPr>
            <a:r>
              <a:rPr lang="en-US" altLang="en-US" sz="1000" b="0" dirty="0">
                <a:latin typeface="Arial" panose="020B0604020202020204" pitchFamily="34" charset="0"/>
                <a:cs typeface="Arial" panose="020B0604020202020204" pitchFamily="34" charset="0"/>
              </a:rPr>
              <a:t>Pre-filled pens contain a built-in, insulin cartridge. Because this device  requires no loading by the student/parent/guardian, it is especially convenient and easy to use. </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Reusable pens</a:t>
            </a:r>
          </a:p>
          <a:p>
            <a:pPr>
              <a:spcBef>
                <a:spcPct val="0"/>
              </a:spcBef>
            </a:pPr>
            <a:r>
              <a:rPr lang="en-US" altLang="en-US" sz="1000" b="0" dirty="0">
                <a:latin typeface="Arial" panose="020B0604020202020204" pitchFamily="34" charset="0"/>
                <a:cs typeface="Arial" panose="020B0604020202020204" pitchFamily="34" charset="0"/>
              </a:rPr>
              <a:t>With the reusable pen, an insulin cartridge is inserted into the pen's delivery chamber. </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Check the package insert for the specific guidelines for product expiration, as pens vary from vials.</a:t>
            </a:r>
          </a:p>
          <a:p>
            <a:pPr>
              <a:spcBef>
                <a:spcPct val="0"/>
              </a:spcBef>
            </a:pPr>
            <a:endParaRPr lang="en-US" altLang="en-US" sz="1000" b="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b="1" dirty="0">
                <a:latin typeface="Arial" panose="020B0604020202020204" pitchFamily="34" charset="0"/>
                <a:cs typeface="Arial" panose="020B0604020202020204" pitchFamily="34" charset="0"/>
              </a:rPr>
              <a:t>Smart pens: </a:t>
            </a:r>
            <a:r>
              <a:rPr lang="en-US" altLang="en-US" sz="1000" b="0" dirty="0">
                <a:latin typeface="Arial" panose="020B0604020202020204" pitchFamily="34" charset="0"/>
                <a:cs typeface="Arial" panose="020B0604020202020204" pitchFamily="34" charset="0"/>
              </a:rPr>
              <a:t>Smart pens work with rapid acting insulin cartridges at this time. The </a:t>
            </a:r>
            <a:r>
              <a:rPr lang="en-US" altLang="en-US" sz="1000" b="0" dirty="0" err="1">
                <a:latin typeface="Arial" panose="020B0604020202020204" pitchFamily="34" charset="0"/>
                <a:cs typeface="Arial" panose="020B0604020202020204" pitchFamily="34" charset="0"/>
              </a:rPr>
              <a:t>InPen</a:t>
            </a:r>
            <a:r>
              <a:rPr lang="en-US" altLang="en-US" sz="1000" b="0" dirty="0">
                <a:latin typeface="Arial" panose="020B0604020202020204" pitchFamily="34" charset="0"/>
                <a:cs typeface="Arial" panose="020B0604020202020204" pitchFamily="34" charset="0"/>
              </a:rPr>
              <a:t>™ includes a built-in dose calculator (like a pump’s built-in bolus calculator) and transmits dosing data to an integrated app for tracking and data sharing.   This smart pen also includes a temperature sensor and other advanced tools but other unique smart connected pens are anticipated in the future. The Smart pen manufacturer offers resources for education and has quick references available.  </a:t>
            </a:r>
            <a:r>
              <a:rPr lang="en-US" altLang="en-US" sz="1000" b="0" dirty="0" err="1">
                <a:latin typeface="Arial" panose="020B0604020202020204" pitchFamily="34" charset="0"/>
                <a:cs typeface="Arial" panose="020B0604020202020204" pitchFamily="34" charset="0"/>
              </a:rPr>
              <a:t>InPen</a:t>
            </a:r>
            <a:r>
              <a:rPr lang="en-US" altLang="en-US" sz="1000" b="0" dirty="0">
                <a:latin typeface="Arial" panose="020B0604020202020204" pitchFamily="34" charset="0"/>
                <a:cs typeface="Arial" panose="020B0604020202020204" pitchFamily="34" charset="0"/>
              </a:rPr>
              <a:t>--https://</a:t>
            </a:r>
            <a:r>
              <a:rPr lang="en-US" altLang="en-US" sz="1000" b="0" dirty="0" err="1">
                <a:latin typeface="Arial" panose="020B0604020202020204" pitchFamily="34" charset="0"/>
                <a:cs typeface="Arial" panose="020B0604020202020204" pitchFamily="34" charset="0"/>
              </a:rPr>
              <a:t>support.companionmedical.com</a:t>
            </a:r>
            <a:r>
              <a:rPr lang="en-US" altLang="en-US" sz="1000" b="0" dirty="0">
                <a:latin typeface="Arial" panose="020B0604020202020204" pitchFamily="34" charset="0"/>
                <a:cs typeface="Arial" panose="020B0604020202020204" pitchFamily="34" charset="0"/>
              </a:rPr>
              <a:t>/</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Injection basics with a pen:</a:t>
            </a:r>
          </a:p>
          <a:p>
            <a:pPr>
              <a:spcBef>
                <a:spcPct val="0"/>
              </a:spcBef>
            </a:pPr>
            <a:r>
              <a:rPr lang="en-US" altLang="en-US" sz="1000" b="0" dirty="0">
                <a:latin typeface="Arial" panose="020B0604020202020204" pitchFamily="34" charset="0"/>
                <a:cs typeface="Arial" panose="020B0604020202020204" pitchFamily="34" charset="0"/>
              </a:rPr>
              <a:t>Once a disposable needle is screwed on to the pen and the pen is primed, pen is dialed to the appropriate dose, which can be seen in the device's display window and can be heard as audible clicks in many pen devices. The needle is inserted subcutaneously, and the plunger injection button is depressed to deliver the dose. The pen needle should remain in the subcutaneous tissue for 10 seconds after complete depression of the plunger. </a:t>
            </a:r>
          </a:p>
          <a:p>
            <a:pPr>
              <a:spcBef>
                <a:spcPct val="0"/>
              </a:spcBef>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5</a:t>
            </a:fld>
            <a:endParaRPr lang="en-US"/>
          </a:p>
        </p:txBody>
      </p:sp>
    </p:spTree>
    <p:extLst>
      <p:ext uri="{BB962C8B-B14F-4D97-AF65-F5344CB8AC3E}">
        <p14:creationId xmlns:p14="http://schemas.microsoft.com/office/powerpoint/2010/main" val="249580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Insulin works best when it is injected into a layer of fat under the skin, above the muscle tissue.</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Rotating sites is important to insulin absorption.</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Common preferred sites are the abdomen, thighs, buttocks, and upper arms.</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Student should help choose injection site.</a:t>
            </a:r>
          </a:p>
          <a:p>
            <a:pPr marL="171450" indent="-171450" eaLnBrk="1" hangingPunct="1">
              <a:lnSpc>
                <a:spcPct val="90000"/>
              </a:lnSpc>
              <a:spcBef>
                <a:spcPts val="1250"/>
              </a:spcBef>
              <a:buClr>
                <a:schemeClr val="tx1"/>
              </a:buClr>
              <a:buFont typeface="Wingdings" pitchFamily="2" charset="2"/>
              <a:buChar cha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6</a:t>
            </a:fld>
            <a:endParaRPr lang="en-US"/>
          </a:p>
        </p:txBody>
      </p:sp>
    </p:spTree>
    <p:extLst>
      <p:ext uri="{BB962C8B-B14F-4D97-AF65-F5344CB8AC3E}">
        <p14:creationId xmlns:p14="http://schemas.microsoft.com/office/powerpoint/2010/main" val="374249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Here are the steps for administering insulin with an insulin pen device:</a:t>
            </a:r>
          </a:p>
          <a:p>
            <a:pPr marL="228600" indent="-228600" eaLnBrk="1" hangingPunct="1">
              <a:lnSpc>
                <a:spcPct val="90000"/>
              </a:lnSpc>
              <a:spcBef>
                <a:spcPts val="1250"/>
              </a:spcBef>
              <a:buClr>
                <a:schemeClr val="tx1"/>
              </a:buClr>
              <a:buFont typeface="+mj-lt"/>
              <a:buAutoNum type="arabicPeriod"/>
            </a:pPr>
            <a:r>
              <a:rPr lang="en-US" altLang="en-US" sz="1000" b="0" dirty="0">
                <a:latin typeface="Arial" panose="020B0604020202020204" pitchFamily="34" charset="0"/>
                <a:cs typeface="Arial" panose="020B0604020202020204" pitchFamily="34" charset="0"/>
              </a:rPr>
              <a:t>Gather supplies: You will need the pen device (with insulin cartridge), pen needle, alcohol wipe, sharps container</a:t>
            </a:r>
          </a:p>
          <a:p>
            <a:pPr marL="228600" indent="-228600" eaLnBrk="1" hangingPunct="1">
              <a:lnSpc>
                <a:spcPct val="90000"/>
              </a:lnSpc>
              <a:spcBef>
                <a:spcPts val="1250"/>
              </a:spcBef>
              <a:buClr>
                <a:schemeClr val="tx1"/>
              </a:buClr>
              <a:buFont typeface="+mj-lt"/>
              <a:buAutoNum type="arabicPeriod"/>
            </a:pPr>
            <a:r>
              <a:rPr lang="en-US" altLang="en-US" sz="1000" b="0" dirty="0">
                <a:latin typeface="Arial" panose="020B0604020202020204" pitchFamily="34" charset="0"/>
                <a:cs typeface="Arial" panose="020B0604020202020204" pitchFamily="34" charset="0"/>
              </a:rPr>
              <a:t>Wash hands</a:t>
            </a:r>
          </a:p>
          <a:p>
            <a:pPr marL="228600" indent="-228600" eaLnBrk="1" hangingPunct="1">
              <a:lnSpc>
                <a:spcPct val="90000"/>
              </a:lnSpc>
              <a:spcBef>
                <a:spcPts val="1250"/>
              </a:spcBef>
              <a:buClr>
                <a:schemeClr val="tx1"/>
              </a:buClr>
              <a:buFont typeface="+mj-lt"/>
              <a:buAutoNum type="arabicPeriod"/>
            </a:pPr>
            <a:r>
              <a:rPr lang="en-US" altLang="en-US" sz="1000" b="0" dirty="0">
                <a:latin typeface="Arial" panose="020B0604020202020204" pitchFamily="34" charset="0"/>
                <a:cs typeface="Arial" panose="020B0604020202020204" pitchFamily="34" charset="0"/>
              </a:rPr>
              <a:t>Apply gloves</a:t>
            </a:r>
          </a:p>
          <a:p>
            <a:pPr marL="228600" indent="-228600" eaLnBrk="1" hangingPunct="1">
              <a:lnSpc>
                <a:spcPct val="90000"/>
              </a:lnSpc>
              <a:spcBef>
                <a:spcPts val="1250"/>
              </a:spcBef>
              <a:buClr>
                <a:schemeClr val="tx1"/>
              </a:buClr>
              <a:buFont typeface="+mj-lt"/>
              <a:buAutoNum type="arabicPeriod"/>
            </a:pPr>
            <a:r>
              <a:rPr lang="en-US" altLang="en-US" sz="1000" b="0" dirty="0">
                <a:latin typeface="Arial" panose="020B0604020202020204" pitchFamily="34" charset="0"/>
                <a:cs typeface="Arial" panose="020B0604020202020204" pitchFamily="34" charset="0"/>
              </a:rPr>
              <a:t>Chose injection site</a:t>
            </a:r>
          </a:p>
          <a:p>
            <a:pPr marL="228600" indent="-228600" eaLnBrk="1" hangingPunct="1">
              <a:lnSpc>
                <a:spcPct val="90000"/>
              </a:lnSpc>
              <a:spcBef>
                <a:spcPts val="1250"/>
              </a:spcBef>
              <a:buClr>
                <a:schemeClr val="tx1"/>
              </a:buClr>
              <a:buFont typeface="+mj-lt"/>
              <a:buAutoNum type="arabicPeriod"/>
            </a:pPr>
            <a:r>
              <a:rPr lang="en-US" altLang="en-US" sz="1000" b="0" dirty="0">
                <a:latin typeface="Arial" panose="020B0604020202020204" pitchFamily="34" charset="0"/>
                <a:cs typeface="Arial" panose="020B0604020202020204" pitchFamily="34" charset="0"/>
              </a:rPr>
              <a:t>Clean the area where you plan to give the injection</a:t>
            </a:r>
          </a:p>
          <a:p>
            <a:pPr marL="228600" indent="-228600" eaLnBrk="1" hangingPunct="1">
              <a:lnSpc>
                <a:spcPct val="90000"/>
              </a:lnSpc>
              <a:spcBef>
                <a:spcPts val="1250"/>
              </a:spcBef>
              <a:buClr>
                <a:schemeClr val="tx1"/>
              </a:buClr>
              <a:buFont typeface="+mj-lt"/>
              <a:buAutoNum type="arabicPeriod"/>
            </a:pPr>
            <a:r>
              <a:rPr lang="en-US" altLang="en-US" sz="1000" b="0" dirty="0">
                <a:latin typeface="Arial" panose="020B0604020202020204" pitchFamily="34" charset="0"/>
                <a:cs typeface="Arial" panose="020B0604020202020204" pitchFamily="34" charset="0"/>
              </a:rPr>
              <a:t>Screw the pen needle onto the pen device</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7</a:t>
            </a:fld>
            <a:endParaRPr lang="en-US"/>
          </a:p>
        </p:txBody>
      </p:sp>
    </p:spTree>
    <p:extLst>
      <p:ext uri="{BB962C8B-B14F-4D97-AF65-F5344CB8AC3E}">
        <p14:creationId xmlns:p14="http://schemas.microsoft.com/office/powerpoint/2010/main" val="2589658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90000"/>
              </a:lnSpc>
              <a:spcBef>
                <a:spcPts val="1250"/>
              </a:spcBef>
              <a:buClr>
                <a:schemeClr val="tx1"/>
              </a:buClr>
              <a:buFont typeface="+mj-lt"/>
              <a:buAutoNum type="arabicPeriod" startAt="7"/>
            </a:pPr>
            <a:r>
              <a:rPr lang="en-US" altLang="en-US" sz="1000" b="0" dirty="0">
                <a:latin typeface="Arial" panose="020B0604020202020204" pitchFamily="34" charset="0"/>
                <a:cs typeface="Arial" panose="020B0604020202020204" pitchFamily="34" charset="0"/>
              </a:rPr>
              <a:t>Dial “2” units</a:t>
            </a:r>
          </a:p>
          <a:p>
            <a:pPr marL="228600" indent="-228600" eaLnBrk="1" hangingPunct="1">
              <a:lnSpc>
                <a:spcPct val="90000"/>
              </a:lnSpc>
              <a:spcBef>
                <a:spcPts val="1250"/>
              </a:spcBef>
              <a:buClr>
                <a:schemeClr val="tx1"/>
              </a:buClr>
              <a:buFont typeface="+mj-lt"/>
              <a:buAutoNum type="arabicPeriod" startAt="8"/>
            </a:pPr>
            <a:r>
              <a:rPr lang="en-US" altLang="en-US" sz="1000" b="0" dirty="0">
                <a:latin typeface="Arial" panose="020B0604020202020204" pitchFamily="34" charset="0"/>
                <a:cs typeface="Arial" panose="020B0604020202020204" pitchFamily="34" charset="0"/>
              </a:rPr>
              <a:t>Holding the pen upright, needle end up, press the plunger at the base or bottom of the pen to remove air until a few drops of insulin come out of the end of the needle </a:t>
            </a:r>
          </a:p>
          <a:p>
            <a:pPr marL="228600" indent="-228600" eaLnBrk="1" hangingPunct="1">
              <a:lnSpc>
                <a:spcPct val="90000"/>
              </a:lnSpc>
              <a:spcBef>
                <a:spcPts val="1250"/>
              </a:spcBef>
              <a:buClr>
                <a:schemeClr val="tx1"/>
              </a:buClr>
              <a:buFont typeface="+mj-lt"/>
              <a:buAutoNum type="arabicPeriod" startAt="8"/>
            </a:pPr>
            <a:r>
              <a:rPr lang="en-US" altLang="en-US" sz="1000" b="0" dirty="0">
                <a:latin typeface="Arial" panose="020B0604020202020204" pitchFamily="34" charset="0"/>
                <a:cs typeface="Arial" panose="020B0604020202020204" pitchFamily="34" charset="0"/>
              </a:rPr>
              <a:t>Dial number of units to be administered as per DMMP</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Note:  A brand new pen will need to be “primed” with 4-6 units until a few drops of insulin come out of the needle.  The purpose of priming is to clear any air out of the syringe that could affect dosing. Priming should be done into the air and not at the student.</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8</a:t>
            </a:fld>
            <a:endParaRPr lang="en-US"/>
          </a:p>
        </p:txBody>
      </p:sp>
    </p:spTree>
    <p:extLst>
      <p:ext uri="{BB962C8B-B14F-4D97-AF65-F5344CB8AC3E}">
        <p14:creationId xmlns:p14="http://schemas.microsoft.com/office/powerpoint/2010/main" val="3901765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90000"/>
              </a:lnSpc>
              <a:spcBef>
                <a:spcPts val="1250"/>
              </a:spcBef>
              <a:buClr>
                <a:schemeClr val="tx1"/>
              </a:buClr>
              <a:buFont typeface="+mj-lt"/>
              <a:buAutoNum type="arabicPeriod" startAt="10"/>
            </a:pPr>
            <a:r>
              <a:rPr lang="en-US" altLang="en-US" sz="1000" b="0" dirty="0">
                <a:latin typeface="Arial" panose="020B0604020202020204" pitchFamily="34" charset="0"/>
                <a:cs typeface="Arial" panose="020B0604020202020204" pitchFamily="34" charset="0"/>
              </a:rPr>
              <a:t>Pinch up the skin if necessary to avoid injecting into muscle</a:t>
            </a:r>
          </a:p>
          <a:p>
            <a:pPr marL="228600" indent="-228600" eaLnBrk="1" hangingPunct="1">
              <a:lnSpc>
                <a:spcPct val="90000"/>
              </a:lnSpc>
              <a:spcBef>
                <a:spcPts val="1250"/>
              </a:spcBef>
              <a:buClr>
                <a:schemeClr val="tx1"/>
              </a:buClr>
              <a:buFont typeface="+mj-lt"/>
              <a:buAutoNum type="arabicPeriod" startAt="10"/>
            </a:pPr>
            <a:r>
              <a:rPr lang="en-US" altLang="en-US" sz="1000" b="0" dirty="0">
                <a:latin typeface="Arial" panose="020B0604020202020204" pitchFamily="34" charset="0"/>
                <a:cs typeface="Arial" panose="020B0604020202020204" pitchFamily="34" charset="0"/>
              </a:rPr>
              <a:t>Push the needle into the skin at 90 into the chosen injection site.  A 45° angled approach may be recommended for lean students to avoid intramuscular injection. </a:t>
            </a:r>
          </a:p>
          <a:p>
            <a:pPr marL="228600" indent="-228600" eaLnBrk="1" hangingPunct="1">
              <a:lnSpc>
                <a:spcPct val="90000"/>
              </a:lnSpc>
              <a:spcBef>
                <a:spcPts val="1250"/>
              </a:spcBef>
              <a:buClr>
                <a:schemeClr val="tx1"/>
              </a:buClr>
              <a:buFont typeface="+mj-lt"/>
              <a:buAutoNum type="arabicPeriod" startAt="10"/>
            </a:pPr>
            <a:r>
              <a:rPr lang="en-US" altLang="en-US" sz="1000" b="0" dirty="0">
                <a:latin typeface="Arial" panose="020B0604020202020204" pitchFamily="34" charset="0"/>
                <a:cs typeface="Arial" panose="020B0604020202020204" pitchFamily="34" charset="0"/>
              </a:rPr>
              <a:t>Release pinched skin</a:t>
            </a:r>
          </a:p>
          <a:p>
            <a:pPr marL="228600" indent="-228600" eaLnBrk="1" hangingPunct="1">
              <a:lnSpc>
                <a:spcPct val="90000"/>
              </a:lnSpc>
              <a:spcBef>
                <a:spcPts val="1250"/>
              </a:spcBef>
              <a:buClr>
                <a:schemeClr val="tx1"/>
              </a:buClr>
              <a:buFont typeface="+mj-lt"/>
              <a:buAutoNum type="arabicPeriod" startAt="10"/>
            </a:pPr>
            <a:r>
              <a:rPr lang="en-US" altLang="en-US" sz="1000" b="0" dirty="0">
                <a:latin typeface="Arial" panose="020B0604020202020204" pitchFamily="34" charset="0"/>
                <a:cs typeface="Arial" panose="020B0604020202020204" pitchFamily="34" charset="0"/>
              </a:rPr>
              <a:t>Push down on the plunger at the base or bottom of the pen</a:t>
            </a:r>
          </a:p>
          <a:p>
            <a:pPr marL="228600" indent="-228600" eaLnBrk="1" hangingPunct="1">
              <a:lnSpc>
                <a:spcPct val="90000"/>
              </a:lnSpc>
              <a:spcBef>
                <a:spcPts val="1250"/>
              </a:spcBef>
              <a:buClr>
                <a:schemeClr val="tx1"/>
              </a:buClr>
              <a:buFont typeface="+mj-lt"/>
              <a:buAutoNum type="arabicPeriod" startAt="10"/>
            </a:pPr>
            <a:r>
              <a:rPr lang="en-US" altLang="en-US" sz="1000" b="0" dirty="0">
                <a:latin typeface="Arial" panose="020B0604020202020204" pitchFamily="34" charset="0"/>
                <a:cs typeface="Arial" panose="020B0604020202020204" pitchFamily="34" charset="0"/>
              </a:rPr>
              <a:t>Count to “10” when using insulin pens</a:t>
            </a:r>
          </a:p>
          <a:p>
            <a:pPr marL="228600" indent="-228600" eaLnBrk="1" hangingPunct="1">
              <a:lnSpc>
                <a:spcPct val="90000"/>
              </a:lnSpc>
              <a:spcBef>
                <a:spcPts val="1250"/>
              </a:spcBef>
              <a:buClr>
                <a:schemeClr val="tx1"/>
              </a:buClr>
              <a:buFont typeface="+mj-lt"/>
              <a:buAutoNum type="arabicPeriod" startAt="10"/>
            </a:pPr>
            <a:r>
              <a:rPr lang="en-US" altLang="en-US" sz="1000" b="0" dirty="0">
                <a:latin typeface="Arial" panose="020B0604020202020204" pitchFamily="34" charset="0"/>
                <a:cs typeface="Arial" panose="020B0604020202020204" pitchFamily="34" charset="0"/>
              </a:rPr>
              <a:t>Remove and dispose of pen needle</a:t>
            </a:r>
          </a:p>
          <a:p>
            <a:pPr marL="228600" indent="-228600" eaLnBrk="1" hangingPunct="1">
              <a:lnSpc>
                <a:spcPct val="90000"/>
              </a:lnSpc>
              <a:spcBef>
                <a:spcPts val="1250"/>
              </a:spcBef>
              <a:buClr>
                <a:schemeClr val="tx1"/>
              </a:buClr>
              <a:buFont typeface="+mj-lt"/>
              <a:buAutoNum type="arabicPeriod" startAt="10"/>
            </a:pPr>
            <a:r>
              <a:rPr lang="en-US" altLang="en-US" sz="1000" b="0" dirty="0">
                <a:latin typeface="Arial" panose="020B0604020202020204" pitchFamily="34" charset="0"/>
                <a:cs typeface="Arial" panose="020B0604020202020204" pitchFamily="34" charset="0"/>
              </a:rPr>
              <a:t>Document time, dose, site, and blood glucose value</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 needle should be removed after each dose to prevent leakage of insulin from the pen.</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School personnel should allow the child to remove the needle if s/he is deemed competent to do so according to care plan agreements with the parent/guardian, student, and school nurse.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If school personnel remove the  needle, caution should be taken to carefully replace the outer cap of the needle without touching the outer cap itself.</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9</a:t>
            </a:fld>
            <a:endParaRPr lang="en-US"/>
          </a:p>
        </p:txBody>
      </p:sp>
    </p:spTree>
    <p:extLst>
      <p:ext uri="{BB962C8B-B14F-4D97-AF65-F5344CB8AC3E}">
        <p14:creationId xmlns:p14="http://schemas.microsoft.com/office/powerpoint/2010/main" val="2052709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931762" y="1870687"/>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931761" y="2074338"/>
            <a:ext cx="4216596" cy="258597"/>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What Key Personnel Need To Know</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814140" y="2444969"/>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4" name="Rectangle 3">
            <a:extLst>
              <a:ext uri="{FF2B5EF4-FFF2-40B4-BE49-F238E27FC236}">
                <a16:creationId xmlns:a16="http://schemas.microsoft.com/office/drawing/2014/main" id="{269EE1DF-A71D-C718-67A4-599A6EF0770A}"/>
              </a:ext>
            </a:extLst>
          </p:cNvPr>
          <p:cNvSpPr/>
          <p:nvPr userDrawn="1"/>
        </p:nvSpPr>
        <p:spPr>
          <a:xfrm>
            <a:off x="546652" y="1033670"/>
            <a:ext cx="5357191" cy="471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664F700-51C1-03C7-48C7-B36F63977086}"/>
              </a:ext>
            </a:extLst>
          </p:cNvPr>
          <p:cNvSpPr>
            <a:spLocks noGrp="1"/>
          </p:cNvSpPr>
          <p:nvPr>
            <p:ph type="body" sz="quarter" idx="24" hasCustomPrompt="1"/>
          </p:nvPr>
        </p:nvSpPr>
        <p:spPr>
          <a:xfrm>
            <a:off x="814140" y="1130332"/>
            <a:ext cx="4841225" cy="258233"/>
          </a:xfrm>
          <a:prstGeom prst="rect">
            <a:avLst/>
          </a:prstGeom>
        </p:spPr>
        <p:txBody>
          <a:bodyPr/>
          <a:lstStyle>
            <a:lvl1pPr marL="0" indent="0">
              <a:buNone/>
              <a:defRPr sz="1867" b="1" i="0" cap="all" baseline="0">
                <a:solidFill>
                  <a:schemeClr val="bg1"/>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12774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6132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47916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86202" y="1458553"/>
            <a:ext cx="103664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48696" y="1715175"/>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656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198207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67447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66686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131274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678886"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28914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2" name="Text Placeholder 7">
            <a:extLst>
              <a:ext uri="{FF2B5EF4-FFF2-40B4-BE49-F238E27FC236}">
                <a16:creationId xmlns:a16="http://schemas.microsoft.com/office/drawing/2014/main" id="{F502AF80-6836-F1B1-24E9-40E37D4165E9}"/>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spTree>
    <p:extLst>
      <p:ext uri="{BB962C8B-B14F-4D97-AF65-F5344CB8AC3E}">
        <p14:creationId xmlns:p14="http://schemas.microsoft.com/office/powerpoint/2010/main" val="250216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080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31DA9-EBA2-904C-94FD-31196A1ADFB0}"/>
              </a:ext>
            </a:extLst>
          </p:cNvPr>
          <p:cNvSpPr/>
          <p:nvPr userDrawn="1"/>
        </p:nvSpPr>
        <p:spPr>
          <a:xfrm>
            <a:off x="3464620" y="894643"/>
            <a:ext cx="926408" cy="6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2">
            <a:extLst>
              <a:ext uri="{FF2B5EF4-FFF2-40B4-BE49-F238E27FC236}">
                <a16:creationId xmlns:a16="http://schemas.microsoft.com/office/drawing/2014/main" id="{BD25B4E0-2EF8-BC48-B1EF-114C5D16F350}"/>
              </a:ext>
            </a:extLst>
          </p:cNvPr>
          <p:cNvSpPr>
            <a:spLocks noGrp="1"/>
          </p:cNvSpPr>
          <p:nvPr>
            <p:ph type="body" sz="quarter" idx="10" hasCustomPrompt="1"/>
          </p:nvPr>
        </p:nvSpPr>
        <p:spPr>
          <a:xfrm>
            <a:off x="3342701" y="3489626"/>
            <a:ext cx="2499580" cy="804078"/>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Protecting students’ legal rights is a vital piece of a comprehensive plan.</a:t>
            </a:r>
          </a:p>
        </p:txBody>
      </p:sp>
      <p:sp>
        <p:nvSpPr>
          <p:cNvPr id="6" name="Title 3">
            <a:extLst>
              <a:ext uri="{FF2B5EF4-FFF2-40B4-BE49-F238E27FC236}">
                <a16:creationId xmlns:a16="http://schemas.microsoft.com/office/drawing/2014/main" id="{CEED9DBE-5F4B-5840-891E-670173BA954C}"/>
              </a:ext>
            </a:extLst>
          </p:cNvPr>
          <p:cNvSpPr>
            <a:spLocks noGrp="1"/>
          </p:cNvSpPr>
          <p:nvPr>
            <p:ph type="title" hasCustomPrompt="1"/>
          </p:nvPr>
        </p:nvSpPr>
        <p:spPr>
          <a:xfrm>
            <a:off x="3342701" y="1755562"/>
            <a:ext cx="2365468" cy="1734064"/>
          </a:xfrm>
          <a:prstGeom prst="rect">
            <a:avLst/>
          </a:prstGeom>
        </p:spPr>
        <p:txBody>
          <a:bodyPr wrap="square">
            <a:spAutoFit/>
          </a:bodyPr>
          <a:lstStyle>
            <a:lvl1pPr marL="0" marR="0" indent="0" algn="l" defTabSz="1219170" rtl="0" eaLnBrk="1" fontAlgn="auto" latinLnBrk="0" hangingPunct="1">
              <a:lnSpc>
                <a:spcPct val="100000"/>
              </a:lnSpc>
              <a:spcBef>
                <a:spcPct val="0"/>
              </a:spcBef>
              <a:spcAft>
                <a:spcPts val="0"/>
              </a:spcAft>
              <a:buClrTx/>
              <a:buSzTx/>
              <a:buFontTx/>
              <a:buNone/>
              <a:tabLst/>
              <a:defRPr lang="de-DE" sz="2667" b="1" dirty="0">
                <a:solidFill>
                  <a:schemeClr val="bg1"/>
                </a:solidFill>
                <a:latin typeface="Arial" panose="020B0604020202020204" pitchFamily="34" charset="0"/>
                <a:cs typeface="Arial" panose="020B0604020202020204" pitchFamily="34" charset="0"/>
              </a:defRPr>
            </a:lvl1pPr>
          </a:lstStyle>
          <a:p>
            <a:r>
              <a:rPr lang="en-US" dirty="0"/>
              <a:t>Optimal Student Health </a:t>
            </a:r>
            <a:br>
              <a:rPr lang="en-US" dirty="0"/>
            </a:br>
            <a:r>
              <a:rPr lang="en-US" dirty="0"/>
              <a:t>and Learning</a:t>
            </a:r>
          </a:p>
        </p:txBody>
      </p:sp>
      <p:sp>
        <p:nvSpPr>
          <p:cNvPr id="7" name="Text Placeholder 4">
            <a:extLst>
              <a:ext uri="{FF2B5EF4-FFF2-40B4-BE49-F238E27FC236}">
                <a16:creationId xmlns:a16="http://schemas.microsoft.com/office/drawing/2014/main" id="{DA3651D4-7451-1B45-971B-3FBC4B98EA3B}"/>
              </a:ext>
            </a:extLst>
          </p:cNvPr>
          <p:cNvSpPr>
            <a:spLocks noGrp="1"/>
          </p:cNvSpPr>
          <p:nvPr>
            <p:ph type="body" sz="quarter" idx="11" hasCustomPrompt="1"/>
          </p:nvPr>
        </p:nvSpPr>
        <p:spPr>
          <a:xfrm>
            <a:off x="3342701" y="1104419"/>
            <a:ext cx="3985569" cy="49244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rial" panose="020B0604020202020204" pitchFamily="34" charset="0"/>
                <a:cs typeface="Arial" panose="020B0604020202020204" pitchFamily="34" charset="0"/>
              </a:defRPr>
            </a:lvl2pPr>
            <a:lvl3pPr>
              <a:defRPr sz="3200" b="1" i="0">
                <a:solidFill>
                  <a:schemeClr val="bg1"/>
                </a:solidFill>
                <a:latin typeface="Arial" panose="020B0604020202020204" pitchFamily="34" charset="0"/>
                <a:cs typeface="Arial" panose="020B0604020202020204" pitchFamily="34" charset="0"/>
              </a:defRPr>
            </a:lvl3pPr>
            <a:lvl4pPr>
              <a:defRPr sz="3200" b="1" i="0">
                <a:solidFill>
                  <a:schemeClr val="bg1"/>
                </a:solidFill>
                <a:latin typeface="Arial" panose="020B0604020202020204" pitchFamily="34" charset="0"/>
                <a:cs typeface="Arial" panose="020B0604020202020204" pitchFamily="34" charset="0"/>
              </a:defRPr>
            </a:lvl4pPr>
            <a:lvl5pPr>
              <a:defRPr sz="3200" b="1" i="0">
                <a:solidFill>
                  <a:schemeClr val="bg1"/>
                </a:solidFill>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3200" b="1" i="0" dirty="0">
                <a:solidFill>
                  <a:schemeClr val="bg1"/>
                </a:solidFill>
                <a:latin typeface="Arial" panose="020B0604020202020204" pitchFamily="34" charset="0"/>
                <a:cs typeface="Arial" panose="020B0604020202020204" pitchFamily="34" charset="0"/>
              </a:rPr>
              <a:t>Goal:</a:t>
            </a:r>
            <a:endParaRPr lang="de-DE" sz="3200" b="1" i="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1368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036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3558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560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Rectangle 6">
            <a:extLst>
              <a:ext uri="{FF2B5EF4-FFF2-40B4-BE49-F238E27FC236}">
                <a16:creationId xmlns:a16="http://schemas.microsoft.com/office/drawing/2014/main" id="{872325A2-9CE2-3547-B3D0-EDFE59959C27}"/>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33086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67709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3652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 name="Text Placeholder 7">
            <a:extLst>
              <a:ext uri="{FF2B5EF4-FFF2-40B4-BE49-F238E27FC236}">
                <a16:creationId xmlns:a16="http://schemas.microsoft.com/office/drawing/2014/main" id="{EB29FA12-D62D-97BE-A8EF-66F69490DDCB}"/>
              </a:ext>
            </a:extLst>
          </p:cNvPr>
          <p:cNvSpPr>
            <a:spLocks noGrp="1"/>
          </p:cNvSpPr>
          <p:nvPr>
            <p:ph type="body" sz="quarter" idx="24" hasCustomPrompt="1"/>
          </p:nvPr>
        </p:nvSpPr>
        <p:spPr>
          <a:xfrm>
            <a:off x="814140"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37368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116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CEFE84-0B16-7362-89F8-EDFF6BBA79FD}"/>
              </a:ext>
            </a:extLst>
          </p:cNvPr>
          <p:cNvSpPr/>
          <p:nvPr userDrawn="1"/>
        </p:nvSpPr>
        <p:spPr>
          <a:xfrm>
            <a:off x="8553673"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15">
            <a:extLst>
              <a:ext uri="{FF2B5EF4-FFF2-40B4-BE49-F238E27FC236}">
                <a16:creationId xmlns:a16="http://schemas.microsoft.com/office/drawing/2014/main" id="{F694B254-5902-40D8-A65D-C5E77C944B9E}"/>
              </a:ext>
            </a:extLst>
          </p:cNvPr>
          <p:cNvSpPr/>
          <p:nvPr userDrawn="1"/>
        </p:nvSpPr>
        <p:spPr>
          <a:xfrm>
            <a:off x="912250"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59391"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006532"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028725"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028725"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588974"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588974"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141131"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141131"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642B7FD3-25CB-5BBA-7AD2-060D77D4034A}"/>
              </a:ext>
            </a:extLst>
          </p:cNvPr>
          <p:cNvSpPr>
            <a:spLocks noGrp="1"/>
          </p:cNvSpPr>
          <p:nvPr>
            <p:ph type="body" sz="quarter" idx="32" hasCustomPrompt="1"/>
          </p:nvPr>
        </p:nvSpPr>
        <p:spPr>
          <a:xfrm>
            <a:off x="8673938"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 name="Text Placeholder 4">
            <a:extLst>
              <a:ext uri="{FF2B5EF4-FFF2-40B4-BE49-F238E27FC236}">
                <a16:creationId xmlns:a16="http://schemas.microsoft.com/office/drawing/2014/main" id="{6B78C738-8C0F-F291-F883-03A3156B44F8}"/>
              </a:ext>
            </a:extLst>
          </p:cNvPr>
          <p:cNvSpPr>
            <a:spLocks noGrp="1"/>
          </p:cNvSpPr>
          <p:nvPr>
            <p:ph type="body" sz="quarter" idx="33" hasCustomPrompt="1"/>
          </p:nvPr>
        </p:nvSpPr>
        <p:spPr>
          <a:xfrm>
            <a:off x="8673938"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7650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152475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334504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with low confidence">
            <a:extLst>
              <a:ext uri="{FF2B5EF4-FFF2-40B4-BE49-F238E27FC236}">
                <a16:creationId xmlns:a16="http://schemas.microsoft.com/office/drawing/2014/main" id="{862F3A9B-5CE2-723D-9E5A-4A2C5B54FAA1}"/>
              </a:ext>
            </a:extLst>
          </p:cNvPr>
          <p:cNvPicPr>
            <a:picLocks noChangeAspect="1"/>
          </p:cNvPicPr>
          <p:nvPr userDrawn="1"/>
        </p:nvPicPr>
        <p:blipFill rotWithShape="1">
          <a:blip r:embed="rId3"/>
          <a:srcRect t="11103" r="17496" b="19284"/>
          <a:stretch/>
        </p:blipFill>
        <p:spPr>
          <a:xfrm>
            <a:off x="0" y="0"/>
            <a:ext cx="12192000" cy="6858000"/>
          </a:xfrm>
          <a:prstGeom prst="rect">
            <a:avLst/>
          </a:prstGeom>
        </p:spPr>
      </p:pic>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540497"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8E97277-0798-4C6E-6EC0-DF2AA968BB92}"/>
              </a:ext>
            </a:extLst>
          </p:cNvPr>
          <p:cNvPicPr>
            <a:picLocks noChangeAspect="1"/>
          </p:cNvPicPr>
          <p:nvPr userDrawn="1"/>
        </p:nvPicPr>
        <p:blipFill>
          <a:blip r:embed="rId4"/>
          <a:stretch>
            <a:fillRect/>
          </a:stretch>
        </p:blipFill>
        <p:spPr>
          <a:xfrm>
            <a:off x="1750354" y="5165565"/>
            <a:ext cx="2949785" cy="1124606"/>
          </a:xfrm>
          <a:prstGeom prst="rect">
            <a:avLst/>
          </a:prstGeom>
        </p:spPr>
      </p:pic>
    </p:spTree>
    <p:extLst>
      <p:ext uri="{BB962C8B-B14F-4D97-AF65-F5344CB8AC3E}">
        <p14:creationId xmlns:p14="http://schemas.microsoft.com/office/powerpoint/2010/main" val="21293355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C7A4A-F37A-8747-AFFA-CAE8BB8018B0}"/>
              </a:ext>
            </a:extLst>
          </p:cNvPr>
          <p:cNvPicPr>
            <a:picLocks noChangeAspect="1" noChangeArrowheads="1"/>
          </p:cNvPicPr>
          <p:nvPr userDrawn="1"/>
        </p:nvPicPr>
        <p:blipFill>
          <a:blip r:embed="rId3"/>
          <a:srcRect/>
          <a:stretch/>
        </p:blipFill>
        <p:spPr bwMode="auto">
          <a:xfrm>
            <a:off x="10522005" y="6024035"/>
            <a:ext cx="1116052" cy="46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12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9"/>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a:solidFill>
                <a:schemeClr val="tx1">
                  <a:lumMod val="50000"/>
                  <a:lumOff val="50000"/>
                </a:schemeClr>
              </a:solidFill>
              <a:latin typeface="Arial"/>
              <a:ea typeface="ＭＳ Ｐゴシック"/>
              <a:cs typeface="Arial"/>
            </a:endParaRPr>
          </a:p>
        </p:txBody>
      </p:sp>
      <p:sp>
        <p:nvSpPr>
          <p:cNvPr id="2" name="Text Placeholder 7">
            <a:extLst>
              <a:ext uri="{FF2B5EF4-FFF2-40B4-BE49-F238E27FC236}">
                <a16:creationId xmlns:a16="http://schemas.microsoft.com/office/drawing/2014/main" id="{A74708DD-DA0C-1F2A-689C-8CEF299D9985}"/>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pic>
        <p:nvPicPr>
          <p:cNvPr id="3" name="Picture 2">
            <a:extLst>
              <a:ext uri="{FF2B5EF4-FFF2-40B4-BE49-F238E27FC236}">
                <a16:creationId xmlns:a16="http://schemas.microsoft.com/office/drawing/2014/main" id="{4BA60AFF-9D6B-D644-A26B-A2FD85CC0ABC}"/>
              </a:ext>
            </a:extLst>
          </p:cNvPr>
          <p:cNvPicPr>
            <a:picLocks noChangeAspect="1"/>
          </p:cNvPicPr>
          <p:nvPr userDrawn="1"/>
        </p:nvPicPr>
        <p:blipFill>
          <a:blip r:embed="rId16"/>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327210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7"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 id="2147483692" r:id="rId1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1002394"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30D4A9-8933-ECA7-B517-CF04DAB50219}"/>
              </a:ext>
            </a:extLst>
          </p:cNvPr>
          <p:cNvPicPr>
            <a:picLocks noChangeAspect="1"/>
          </p:cNvPicPr>
          <p:nvPr userDrawn="1"/>
        </p:nvPicPr>
        <p:blipFill>
          <a:blip r:embed="rId5"/>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8347112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499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8" r:id="rId5"/>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7D0E-C8FA-AD28-8AD7-CDD0AC85897C}"/>
              </a:ext>
            </a:extLst>
          </p:cNvPr>
          <p:cNvSpPr>
            <a:spLocks noGrp="1"/>
          </p:cNvSpPr>
          <p:nvPr>
            <p:ph type="body" sz="quarter" idx="22"/>
          </p:nvPr>
        </p:nvSpPr>
        <p:spPr>
          <a:xfrm>
            <a:off x="931761" y="2084278"/>
            <a:ext cx="4216596" cy="258597"/>
          </a:xfrm>
        </p:spPr>
        <p:txBody>
          <a:bodyPr/>
          <a:lstStyle/>
          <a:p>
            <a:r>
              <a:rPr lang="en-US" dirty="0"/>
              <a:t>What Key Personnel Need To Know</a:t>
            </a:r>
          </a:p>
        </p:txBody>
      </p:sp>
      <p:sp>
        <p:nvSpPr>
          <p:cNvPr id="3" name="Title 2">
            <a:extLst>
              <a:ext uri="{FF2B5EF4-FFF2-40B4-BE49-F238E27FC236}">
                <a16:creationId xmlns:a16="http://schemas.microsoft.com/office/drawing/2014/main" id="{921C8A66-228A-0B25-FF34-CC5F24BCED4A}"/>
              </a:ext>
            </a:extLst>
          </p:cNvPr>
          <p:cNvSpPr>
            <a:spLocks noGrp="1"/>
          </p:cNvSpPr>
          <p:nvPr>
            <p:ph type="title"/>
          </p:nvPr>
        </p:nvSpPr>
        <p:spPr>
          <a:xfrm>
            <a:off x="814140" y="2444969"/>
            <a:ext cx="4680352" cy="1780733"/>
          </a:xfrm>
        </p:spPr>
        <p:txBody>
          <a:bodyPr/>
          <a:lstStyle/>
          <a:p>
            <a:r>
              <a:rPr lang="en-US" dirty="0"/>
              <a:t>INSULIN BY PEN</a:t>
            </a:r>
          </a:p>
        </p:txBody>
      </p:sp>
      <p:sp>
        <p:nvSpPr>
          <p:cNvPr id="6" name="Text Placeholder 5">
            <a:extLst>
              <a:ext uri="{FF2B5EF4-FFF2-40B4-BE49-F238E27FC236}">
                <a16:creationId xmlns:a16="http://schemas.microsoft.com/office/drawing/2014/main" id="{162EF0FB-7C6B-2733-3E9C-2E9A0A2672F3}"/>
              </a:ext>
            </a:extLst>
          </p:cNvPr>
          <p:cNvSpPr>
            <a:spLocks noGrp="1"/>
          </p:cNvSpPr>
          <p:nvPr>
            <p:ph type="body" sz="quarter" idx="24"/>
          </p:nvPr>
        </p:nvSpPr>
        <p:spPr/>
        <p:txBody>
          <a:bodyPr/>
          <a:lstStyle/>
          <a:p>
            <a:r>
              <a:rPr lang="en-US" dirty="0"/>
              <a:t>Diabetes Care Tasks at School</a:t>
            </a:r>
          </a:p>
        </p:txBody>
      </p:sp>
    </p:spTree>
    <p:extLst>
      <p:ext uri="{BB962C8B-B14F-4D97-AF65-F5344CB8AC3E}">
        <p14:creationId xmlns:p14="http://schemas.microsoft.com/office/powerpoint/2010/main" val="286118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741357"/>
          </a:xfrm>
        </p:spPr>
        <p:txBody>
          <a:bodyPr/>
          <a:lstStyle/>
          <a:p>
            <a:r>
              <a:rPr lang="en-US" dirty="0"/>
              <a:t>Calculates insulin doses</a:t>
            </a:r>
          </a:p>
          <a:p>
            <a:r>
              <a:rPr lang="en-US" dirty="0"/>
              <a:t>Keeps track of insulin on board</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5" y="1253016"/>
            <a:ext cx="10604145" cy="952321"/>
          </a:xfrm>
        </p:spPr>
        <p:txBody>
          <a:bodyPr/>
          <a:lstStyle/>
          <a:p>
            <a:r>
              <a:rPr lang="en-US" dirty="0"/>
              <a:t>INPEN: Smart Pen</a:t>
            </a:r>
          </a:p>
        </p:txBody>
      </p:sp>
      <p:pic>
        <p:nvPicPr>
          <p:cNvPr id="5" name="Picture 4">
            <a:extLst>
              <a:ext uri="{FF2B5EF4-FFF2-40B4-BE49-F238E27FC236}">
                <a16:creationId xmlns:a16="http://schemas.microsoft.com/office/drawing/2014/main" id="{49B33E66-A737-35DF-F817-DD500BC43A52}"/>
              </a:ext>
            </a:extLst>
          </p:cNvPr>
          <p:cNvPicPr>
            <a:picLocks noChangeAspect="1"/>
          </p:cNvPicPr>
          <p:nvPr/>
        </p:nvPicPr>
        <p:blipFill>
          <a:blip r:embed="rId3"/>
          <a:stretch>
            <a:fillRect/>
          </a:stretch>
        </p:blipFill>
        <p:spPr>
          <a:xfrm>
            <a:off x="777883" y="2250949"/>
            <a:ext cx="977900" cy="977900"/>
          </a:xfrm>
          <a:prstGeom prst="rect">
            <a:avLst/>
          </a:prstGeom>
        </p:spPr>
      </p:pic>
      <p:pic>
        <p:nvPicPr>
          <p:cNvPr id="4" name="Picture 6" descr="The pen">
            <a:extLst>
              <a:ext uri="{FF2B5EF4-FFF2-40B4-BE49-F238E27FC236}">
                <a16:creationId xmlns:a16="http://schemas.microsoft.com/office/drawing/2014/main" id="{13587C14-AC8B-D175-7140-31FF2F8E26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967" y="2081272"/>
            <a:ext cx="2743200" cy="32997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he app">
            <a:extLst>
              <a:ext uri="{FF2B5EF4-FFF2-40B4-BE49-F238E27FC236}">
                <a16:creationId xmlns:a16="http://schemas.microsoft.com/office/drawing/2014/main" id="{0AED7E26-7141-5F4A-6DF3-B468305B8D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3767" y="1780592"/>
            <a:ext cx="2667000" cy="408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21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3977-5DF2-4BC0-C6E5-CABCD63C4801}"/>
              </a:ext>
            </a:extLst>
          </p:cNvPr>
          <p:cNvSpPr>
            <a:spLocks noGrp="1"/>
          </p:cNvSpPr>
          <p:nvPr>
            <p:ph type="title"/>
          </p:nvPr>
        </p:nvSpPr>
        <p:spPr>
          <a:xfrm>
            <a:off x="1612055" y="2544843"/>
            <a:ext cx="8967891" cy="332399"/>
          </a:xfrm>
        </p:spPr>
        <p:txBody>
          <a:bodyPr/>
          <a:lstStyle/>
          <a:p>
            <a:r>
              <a:rPr lang="en-US" sz="2400" dirty="0"/>
              <a:t>Module 8 Pre- and Post-Tests:</a:t>
            </a:r>
          </a:p>
        </p:txBody>
      </p:sp>
      <p:sp>
        <p:nvSpPr>
          <p:cNvPr id="3" name="Title 2">
            <a:extLst>
              <a:ext uri="{FF2B5EF4-FFF2-40B4-BE49-F238E27FC236}">
                <a16:creationId xmlns:a16="http://schemas.microsoft.com/office/drawing/2014/main" id="{90B1C8ED-65C9-8DD9-34DC-4733D081F373}"/>
              </a:ext>
            </a:extLst>
          </p:cNvPr>
          <p:cNvSpPr txBox="1">
            <a:spLocks/>
          </p:cNvSpPr>
          <p:nvPr/>
        </p:nvSpPr>
        <p:spPr>
          <a:xfrm>
            <a:off x="1612053" y="2950621"/>
            <a:ext cx="8856893" cy="1182760"/>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4270" dirty="0">
                <a:solidFill>
                  <a:schemeClr val="tx1"/>
                </a:solidFill>
              </a:rPr>
              <a:t>INSULIN BY PEN</a:t>
            </a:r>
          </a:p>
          <a:p>
            <a:endParaRPr lang="en-US" sz="4270" dirty="0">
              <a:solidFill>
                <a:schemeClr val="tx1"/>
              </a:solidFill>
            </a:endParaRPr>
          </a:p>
        </p:txBody>
      </p:sp>
      <p:sp>
        <p:nvSpPr>
          <p:cNvPr id="4" name="Title 2">
            <a:extLst>
              <a:ext uri="{FF2B5EF4-FFF2-40B4-BE49-F238E27FC236}">
                <a16:creationId xmlns:a16="http://schemas.microsoft.com/office/drawing/2014/main" id="{CCF21B77-8771-AF8A-3C79-836228A252A9}"/>
              </a:ext>
            </a:extLst>
          </p:cNvPr>
          <p:cNvSpPr txBox="1">
            <a:spLocks/>
          </p:cNvSpPr>
          <p:nvPr/>
        </p:nvSpPr>
        <p:spPr>
          <a:xfrm>
            <a:off x="1612054" y="6244799"/>
            <a:ext cx="8324426" cy="221599"/>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1600" b="0" dirty="0"/>
              <a:t>This tool may be freely duplicated and distributed for training purposes</a:t>
            </a:r>
          </a:p>
        </p:txBody>
      </p:sp>
    </p:spTree>
    <p:extLst>
      <p:ext uri="{BB962C8B-B14F-4D97-AF65-F5344CB8AC3E}">
        <p14:creationId xmlns:p14="http://schemas.microsoft.com/office/powerpoint/2010/main" val="244235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D0AC1B-0A42-1FF7-2BDC-227ED19EEA84}"/>
              </a:ext>
            </a:extLst>
          </p:cNvPr>
          <p:cNvSpPr>
            <a:spLocks noChangeArrowheads="1"/>
          </p:cNvSpPr>
          <p:nvPr/>
        </p:nvSpPr>
        <p:spPr bwMode="auto">
          <a:xfrm>
            <a:off x="731520" y="1200467"/>
            <a:ext cx="813256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Many pens contain a built-in insulin cartridge.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457200" lvl="1"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a:pPr>
            <a:r>
              <a:rPr lang="en-US" altLang="en-US" sz="1600" b="1" dirty="0">
                <a:solidFill>
                  <a:srgbClr val="231F20"/>
                </a:solidFill>
                <a:latin typeface="Arial" panose="020B0604020202020204" pitchFamily="34" charset="0"/>
                <a:cs typeface="Calibri" panose="020F0502020204030204" pitchFamily="34" charset="0"/>
              </a:rPr>
              <a:t>Which is not a step to consider when administering insulin with a pen?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Needle is screwed onto pen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Insulin is drawn from vial</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Pen is primed</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Pen is dialed to appropriate dose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Plunger injection button is pressed</a:t>
            </a:r>
          </a:p>
        </p:txBody>
      </p:sp>
    </p:spTree>
    <p:extLst>
      <p:ext uri="{BB962C8B-B14F-4D97-AF65-F5344CB8AC3E}">
        <p14:creationId xmlns:p14="http://schemas.microsoft.com/office/powerpoint/2010/main" val="232965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10F-8D33-BBC3-3981-C0773C88A77D}"/>
              </a:ext>
            </a:extLst>
          </p:cNvPr>
          <p:cNvSpPr>
            <a:spLocks noGrp="1"/>
          </p:cNvSpPr>
          <p:nvPr>
            <p:ph type="title"/>
          </p:nvPr>
        </p:nvSpPr>
        <p:spPr/>
        <p:txBody>
          <a:bodyPr/>
          <a:lstStyle/>
          <a:p>
            <a:r>
              <a:rPr lang="en-US" dirty="0"/>
              <a:t>Disclaimer</a:t>
            </a:r>
          </a:p>
        </p:txBody>
      </p:sp>
      <p:sp>
        <p:nvSpPr>
          <p:cNvPr id="3" name="Title 1">
            <a:extLst>
              <a:ext uri="{FF2B5EF4-FFF2-40B4-BE49-F238E27FC236}">
                <a16:creationId xmlns:a16="http://schemas.microsoft.com/office/drawing/2014/main" id="{49ED2972-DAE9-AFBD-AC85-179D15C5B864}"/>
              </a:ext>
            </a:extLst>
          </p:cNvPr>
          <p:cNvSpPr txBox="1">
            <a:spLocks/>
          </p:cNvSpPr>
          <p:nvPr/>
        </p:nvSpPr>
        <p:spPr>
          <a:xfrm>
            <a:off x="1612055" y="3215403"/>
            <a:ext cx="8967891" cy="997196"/>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US" sz="2400" b="0" dirty="0"/>
              <a:t>This presentation is not intended to provide legal or health care advice. Please consult with a legal or health care professional regarding your specific questions or needs.</a:t>
            </a:r>
          </a:p>
        </p:txBody>
      </p:sp>
    </p:spTree>
    <p:extLst>
      <p:ext uri="{BB962C8B-B14F-4D97-AF65-F5344CB8AC3E}">
        <p14:creationId xmlns:p14="http://schemas.microsoft.com/office/powerpoint/2010/main" val="1019280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A9F4-4EF5-D8F9-CFE7-498E0CD8142C}"/>
              </a:ext>
            </a:extLst>
          </p:cNvPr>
          <p:cNvSpPr>
            <a:spLocks noGrp="1"/>
          </p:cNvSpPr>
          <p:nvPr>
            <p:ph type="title"/>
          </p:nvPr>
        </p:nvSpPr>
        <p:spPr/>
        <p:txBody>
          <a:bodyPr/>
          <a:lstStyle/>
          <a:p>
            <a:r>
              <a:rPr lang="en-US" dirty="0"/>
              <a:t>Where to Get More Information</a:t>
            </a:r>
          </a:p>
        </p:txBody>
      </p:sp>
      <p:sp>
        <p:nvSpPr>
          <p:cNvPr id="3" name="Title 1">
            <a:extLst>
              <a:ext uri="{FF2B5EF4-FFF2-40B4-BE49-F238E27FC236}">
                <a16:creationId xmlns:a16="http://schemas.microsoft.com/office/drawing/2014/main" id="{F537BA72-30D1-A34B-CD15-3A0FAC9E1915}"/>
              </a:ext>
            </a:extLst>
          </p:cNvPr>
          <p:cNvSpPr txBox="1">
            <a:spLocks/>
          </p:cNvSpPr>
          <p:nvPr/>
        </p:nvSpPr>
        <p:spPr>
          <a:xfrm>
            <a:off x="5567680" y="3800692"/>
            <a:ext cx="4937760" cy="171739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2000" dirty="0"/>
              <a:t>AMERICAN DIABETES ASSOCIATION</a:t>
            </a:r>
          </a:p>
          <a:p>
            <a:pPr>
              <a:lnSpc>
                <a:spcPct val="150000"/>
              </a:lnSpc>
            </a:pPr>
            <a:r>
              <a:rPr lang="en-US" sz="2000" b="0" dirty="0"/>
              <a:t>1-800-DIABETES (342-2383)</a:t>
            </a:r>
          </a:p>
          <a:p>
            <a:pPr>
              <a:lnSpc>
                <a:spcPct val="150000"/>
              </a:lnSpc>
            </a:pPr>
            <a:r>
              <a:rPr lang="en-US" sz="2000" b="0" dirty="0"/>
              <a:t>DIABETES.ORG/SAFEATSCHOOL</a:t>
            </a:r>
          </a:p>
          <a:p>
            <a:endParaRPr lang="en-US" sz="2400" dirty="0"/>
          </a:p>
        </p:txBody>
      </p:sp>
      <p:pic>
        <p:nvPicPr>
          <p:cNvPr id="4" name="Picture 3">
            <a:extLst>
              <a:ext uri="{FF2B5EF4-FFF2-40B4-BE49-F238E27FC236}">
                <a16:creationId xmlns:a16="http://schemas.microsoft.com/office/drawing/2014/main" id="{88CB429D-4237-1AC0-D7B9-04BAB81B96F7}"/>
              </a:ext>
            </a:extLst>
          </p:cNvPr>
          <p:cNvPicPr>
            <a:picLocks noChangeAspect="1"/>
          </p:cNvPicPr>
          <p:nvPr/>
        </p:nvPicPr>
        <p:blipFill>
          <a:blip r:embed="rId3"/>
          <a:stretch>
            <a:fillRect/>
          </a:stretch>
        </p:blipFill>
        <p:spPr>
          <a:xfrm>
            <a:off x="1612055" y="3929070"/>
            <a:ext cx="2949785" cy="1124606"/>
          </a:xfrm>
          <a:prstGeom prst="rect">
            <a:avLst/>
          </a:prstGeom>
        </p:spPr>
      </p:pic>
      <p:cxnSp>
        <p:nvCxnSpPr>
          <p:cNvPr id="6" name="Straight Connector 5">
            <a:extLst>
              <a:ext uri="{FF2B5EF4-FFF2-40B4-BE49-F238E27FC236}">
                <a16:creationId xmlns:a16="http://schemas.microsoft.com/office/drawing/2014/main" id="{F16FF037-48AF-90D4-AFBA-39A9FA5319CB}"/>
              </a:ext>
            </a:extLst>
          </p:cNvPr>
          <p:cNvCxnSpPr/>
          <p:nvPr/>
        </p:nvCxnSpPr>
        <p:spPr>
          <a:xfrm>
            <a:off x="4693920" y="3726706"/>
            <a:ext cx="0" cy="199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9E9AD-3D92-86AA-7A62-94BD28289473}"/>
              </a:ext>
            </a:extLst>
          </p:cNvPr>
          <p:cNvCxnSpPr>
            <a:cxnSpLocks/>
          </p:cNvCxnSpPr>
          <p:nvPr/>
        </p:nvCxnSpPr>
        <p:spPr>
          <a:xfrm flipV="1">
            <a:off x="5069840" y="3908750"/>
            <a:ext cx="0" cy="12017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9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8EFCC-F5EB-DB4E-D105-D0DCD618A75F}"/>
              </a:ext>
            </a:extLst>
          </p:cNvPr>
          <p:cNvSpPr>
            <a:spLocks noGrp="1"/>
          </p:cNvSpPr>
          <p:nvPr>
            <p:ph type="body" sz="quarter" idx="10"/>
          </p:nvPr>
        </p:nvSpPr>
        <p:spPr>
          <a:xfrm>
            <a:off x="3342701" y="3246285"/>
            <a:ext cx="2499580" cy="804078"/>
          </a:xfrm>
        </p:spPr>
        <p:txBody>
          <a:bodyPr/>
          <a:lstStyle/>
          <a:p>
            <a:pPr>
              <a:lnSpc>
                <a:spcPct val="100000"/>
              </a:lnSpc>
            </a:pPr>
            <a:r>
              <a:rPr lang="en-US" dirty="0"/>
              <a:t>Accurate and timely insulin dosing is a vital piece of the Diabetes Medical Management Plan.</a:t>
            </a:r>
          </a:p>
        </p:txBody>
      </p:sp>
      <p:sp>
        <p:nvSpPr>
          <p:cNvPr id="3" name="Title 2">
            <a:extLst>
              <a:ext uri="{FF2B5EF4-FFF2-40B4-BE49-F238E27FC236}">
                <a16:creationId xmlns:a16="http://schemas.microsoft.com/office/drawing/2014/main" id="{6AE63B9C-1507-21B6-E676-05A48808324E}"/>
              </a:ext>
            </a:extLst>
          </p:cNvPr>
          <p:cNvSpPr>
            <a:spLocks noGrp="1"/>
          </p:cNvSpPr>
          <p:nvPr>
            <p:ph type="title"/>
          </p:nvPr>
        </p:nvSpPr>
        <p:spPr>
          <a:xfrm>
            <a:off x="3342701" y="1755562"/>
            <a:ext cx="2571082" cy="1734064"/>
          </a:xfrm>
        </p:spPr>
        <p:txBody>
          <a:bodyPr/>
          <a:lstStyle/>
          <a:p>
            <a:r>
              <a:rPr lang="en-US" dirty="0"/>
              <a:t>Optimal Student Health </a:t>
            </a:r>
            <a:br>
              <a:rPr lang="en-US" dirty="0"/>
            </a:br>
            <a:r>
              <a:rPr lang="en-US" dirty="0"/>
              <a:t>and Learning</a:t>
            </a:r>
          </a:p>
        </p:txBody>
      </p:sp>
      <p:sp>
        <p:nvSpPr>
          <p:cNvPr id="4" name="Text Placeholder 3">
            <a:extLst>
              <a:ext uri="{FF2B5EF4-FFF2-40B4-BE49-F238E27FC236}">
                <a16:creationId xmlns:a16="http://schemas.microsoft.com/office/drawing/2014/main" id="{72AFBD42-E801-0E21-0903-3B1C21C52727}"/>
              </a:ext>
            </a:extLst>
          </p:cNvPr>
          <p:cNvSpPr>
            <a:spLocks noGrp="1"/>
          </p:cNvSpPr>
          <p:nvPr>
            <p:ph type="body" sz="quarter" idx="11"/>
          </p:nvPr>
        </p:nvSpPr>
        <p:spPr/>
        <p:txBody>
          <a:bodyPr/>
          <a:lstStyle/>
          <a:p>
            <a:r>
              <a:rPr lang="en-US" dirty="0"/>
              <a:t>GOAL: </a:t>
            </a:r>
          </a:p>
        </p:txBody>
      </p:sp>
    </p:spTree>
    <p:extLst>
      <p:ext uri="{BB962C8B-B14F-4D97-AF65-F5344CB8AC3E}">
        <p14:creationId xmlns:p14="http://schemas.microsoft.com/office/powerpoint/2010/main" val="307344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8AF9D-DE70-07E3-8B3E-B146EC3D7F5A}"/>
              </a:ext>
            </a:extLst>
          </p:cNvPr>
          <p:cNvSpPr>
            <a:spLocks noGrp="1"/>
          </p:cNvSpPr>
          <p:nvPr>
            <p:ph type="body" sz="quarter" idx="22"/>
          </p:nvPr>
        </p:nvSpPr>
        <p:spPr>
          <a:xfrm>
            <a:off x="6829357" y="2041309"/>
            <a:ext cx="4216596" cy="1060034"/>
          </a:xfrm>
        </p:spPr>
        <p:txBody>
          <a:bodyPr/>
          <a:lstStyle/>
          <a:p>
            <a:r>
              <a:rPr lang="en-US" b="1" dirty="0">
                <a:solidFill>
                  <a:schemeClr val="accent1"/>
                </a:solidFill>
              </a:rPr>
              <a:t>PARTICIPANTS WILL BE </a:t>
            </a:r>
            <a:br>
              <a:rPr lang="en-US" b="1" dirty="0">
                <a:solidFill>
                  <a:schemeClr val="accent1"/>
                </a:solidFill>
              </a:rPr>
            </a:br>
            <a:r>
              <a:rPr lang="en-US" b="1" dirty="0">
                <a:solidFill>
                  <a:schemeClr val="accent1"/>
                </a:solidFill>
              </a:rPr>
              <a:t>ABLE TO UNDERSTAND:</a:t>
            </a:r>
          </a:p>
          <a:p>
            <a:endParaRPr lang="en-US" dirty="0"/>
          </a:p>
          <a:p>
            <a:endParaRPr lang="en-US" dirty="0"/>
          </a:p>
        </p:txBody>
      </p:sp>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prstGeom prst="rect">
            <a:avLst/>
          </a:prstGeom>
        </p:spPr>
        <p:txBody>
          <a:bodyPr/>
          <a:lstStyle/>
          <a:p>
            <a:r>
              <a:rPr lang="en-US" dirty="0"/>
              <a:t>Learning Objectives</a:t>
            </a:r>
          </a:p>
        </p:txBody>
      </p:sp>
      <p:sp>
        <p:nvSpPr>
          <p:cNvPr id="11" name="Text Placeholder 4">
            <a:extLst>
              <a:ext uri="{FF2B5EF4-FFF2-40B4-BE49-F238E27FC236}">
                <a16:creationId xmlns:a16="http://schemas.microsoft.com/office/drawing/2014/main" id="{0A6300DF-F3B1-6147-9C1E-CCE95635866C}"/>
              </a:ext>
            </a:extLst>
          </p:cNvPr>
          <p:cNvSpPr txBox="1">
            <a:spLocks/>
          </p:cNvSpPr>
          <p:nvPr/>
        </p:nvSpPr>
        <p:spPr>
          <a:xfrm>
            <a:off x="6829357" y="2872079"/>
            <a:ext cx="4216596" cy="2959977"/>
          </a:xfrm>
          <a:prstGeom prst="rect">
            <a:avLst/>
          </a:prstGeom>
        </p:spPr>
        <p:txBody>
          <a:bodyPr wrap="square" lIns="0" tIns="0" rIns="0" bIns="0">
            <a:spAutoFit/>
          </a:bodyPr>
          <a:lstStyle>
            <a:lvl1pPr marL="0" indent="0" algn="l" defTabSz="914400" rtl="0" eaLnBrk="1" latinLnBrk="0" hangingPunct="1">
              <a:lnSpc>
                <a:spcPct val="90000"/>
              </a:lnSpc>
              <a:spcBef>
                <a:spcPts val="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t>Types of insulin pens</a:t>
            </a:r>
          </a:p>
          <a:p>
            <a:endParaRPr lang="en-US" sz="1867" dirty="0"/>
          </a:p>
          <a:p>
            <a:r>
              <a:rPr lang="en-US" sz="1867" dirty="0"/>
              <a:t>Where on the body to inject insulin</a:t>
            </a:r>
          </a:p>
          <a:p>
            <a:endParaRPr lang="en-US" sz="1867" dirty="0"/>
          </a:p>
          <a:p>
            <a:r>
              <a:rPr lang="en-US" sz="1867" dirty="0"/>
              <a:t>Preparation steps for insulin pen injection</a:t>
            </a:r>
          </a:p>
          <a:p>
            <a:endParaRPr lang="en-US" sz="1867" dirty="0"/>
          </a:p>
          <a:p>
            <a:r>
              <a:rPr lang="en-US" sz="1867" dirty="0"/>
              <a:t>How to dose with an insulin pen</a:t>
            </a:r>
          </a:p>
          <a:p>
            <a:endParaRPr lang="en-US" sz="1867" dirty="0"/>
          </a:p>
          <a:p>
            <a:r>
              <a:rPr lang="en-US" sz="1867" dirty="0"/>
              <a:t>How to inject with an insulin pen</a:t>
            </a:r>
          </a:p>
          <a:p>
            <a:endParaRPr lang="en-US" sz="1867" dirty="0"/>
          </a:p>
        </p:txBody>
      </p:sp>
      <p:cxnSp>
        <p:nvCxnSpPr>
          <p:cNvPr id="7" name="Straight Connector 6">
            <a:extLst>
              <a:ext uri="{FF2B5EF4-FFF2-40B4-BE49-F238E27FC236}">
                <a16:creationId xmlns:a16="http://schemas.microsoft.com/office/drawing/2014/main" id="{3818C405-CB6D-D1F5-632D-5E4EEA6815F2}"/>
              </a:ext>
            </a:extLst>
          </p:cNvPr>
          <p:cNvCxnSpPr>
            <a:cxnSpLocks/>
          </p:cNvCxnSpPr>
          <p:nvPr/>
        </p:nvCxnSpPr>
        <p:spPr>
          <a:xfrm>
            <a:off x="6829357" y="272034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5F58DD-A424-E935-8EF7-FBEE47C42704}"/>
              </a:ext>
            </a:extLst>
          </p:cNvPr>
          <p:cNvCxnSpPr>
            <a:cxnSpLocks/>
          </p:cNvCxnSpPr>
          <p:nvPr/>
        </p:nvCxnSpPr>
        <p:spPr>
          <a:xfrm>
            <a:off x="6829357" y="3259901"/>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35CC7C-95D6-1411-4A96-FE1EEBC1D966}"/>
              </a:ext>
            </a:extLst>
          </p:cNvPr>
          <p:cNvCxnSpPr>
            <a:cxnSpLocks/>
          </p:cNvCxnSpPr>
          <p:nvPr/>
        </p:nvCxnSpPr>
        <p:spPr>
          <a:xfrm>
            <a:off x="6829357" y="3795504"/>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8E91F20-F6A2-A01D-DEDB-A89249065A37}"/>
              </a:ext>
            </a:extLst>
          </p:cNvPr>
          <p:cNvCxnSpPr>
            <a:cxnSpLocks/>
          </p:cNvCxnSpPr>
          <p:nvPr/>
        </p:nvCxnSpPr>
        <p:spPr>
          <a:xfrm>
            <a:off x="6829357" y="4596475"/>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635FFCD-C8CA-80D7-D4D8-0D57514BB7E7}"/>
              </a:ext>
            </a:extLst>
          </p:cNvPr>
          <p:cNvCxnSpPr>
            <a:cxnSpLocks/>
          </p:cNvCxnSpPr>
          <p:nvPr/>
        </p:nvCxnSpPr>
        <p:spPr>
          <a:xfrm>
            <a:off x="6829357" y="5111480"/>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212D1B-65AD-BB91-86AA-9DD2234D41D6}"/>
              </a:ext>
            </a:extLst>
          </p:cNvPr>
          <p:cNvSpPr/>
          <p:nvPr/>
        </p:nvSpPr>
        <p:spPr>
          <a:xfrm>
            <a:off x="5866281" y="3106055"/>
            <a:ext cx="4971346" cy="27437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F1BE75-5D02-B3E2-5687-19A38F2FABF1}"/>
              </a:ext>
            </a:extLst>
          </p:cNvPr>
          <p:cNvSpPr/>
          <p:nvPr/>
        </p:nvSpPr>
        <p:spPr>
          <a:xfrm>
            <a:off x="779001" y="3106055"/>
            <a:ext cx="4971346" cy="27437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91853" y="2055530"/>
            <a:ext cx="10492032" cy="574644"/>
          </a:xfrm>
        </p:spPr>
        <p:txBody>
          <a:bodyPr/>
          <a:lstStyle/>
          <a:p>
            <a:pPr marL="0" indent="0">
              <a:buNone/>
            </a:pPr>
            <a:r>
              <a:rPr lang="en-US" b="1" dirty="0">
                <a:solidFill>
                  <a:schemeClr val="accent1"/>
                </a:solidFill>
              </a:rPr>
              <a:t>Insulin pens may be used for those on injections and for those on insulin pump therapy during times of pump malfunction</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Method of Delivery</a:t>
            </a:r>
          </a:p>
        </p:txBody>
      </p:sp>
      <p:sp>
        <p:nvSpPr>
          <p:cNvPr id="6" name="Text Placeholder 19">
            <a:extLst>
              <a:ext uri="{FF2B5EF4-FFF2-40B4-BE49-F238E27FC236}">
                <a16:creationId xmlns:a16="http://schemas.microsoft.com/office/drawing/2014/main" id="{29F8E28D-16AE-3671-B4B1-312813F27E22}"/>
              </a:ext>
            </a:extLst>
          </p:cNvPr>
          <p:cNvSpPr txBox="1">
            <a:spLocks/>
          </p:cNvSpPr>
          <p:nvPr/>
        </p:nvSpPr>
        <p:spPr>
          <a:xfrm>
            <a:off x="1061123" y="3270179"/>
            <a:ext cx="3826420" cy="378423"/>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INSULIN INJECTION</a:t>
            </a:r>
          </a:p>
        </p:txBody>
      </p:sp>
      <p:sp>
        <p:nvSpPr>
          <p:cNvPr id="7" name="Text Placeholder 20">
            <a:extLst>
              <a:ext uri="{FF2B5EF4-FFF2-40B4-BE49-F238E27FC236}">
                <a16:creationId xmlns:a16="http://schemas.microsoft.com/office/drawing/2014/main" id="{FFF037F7-C0F8-E2DA-E9CC-9DD6009DD0F2}"/>
              </a:ext>
            </a:extLst>
          </p:cNvPr>
          <p:cNvSpPr txBox="1">
            <a:spLocks/>
          </p:cNvSpPr>
          <p:nvPr/>
        </p:nvSpPr>
        <p:spPr>
          <a:xfrm>
            <a:off x="1034011" y="3753451"/>
            <a:ext cx="4356202" cy="840316"/>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Prescribed insulin therapy</a:t>
            </a:r>
          </a:p>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Prescribed as back-up plan if insulin pump malfunctions</a:t>
            </a:r>
          </a:p>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Prescribed for only certain seasons – determined by student, parent/guardian, and provider</a:t>
            </a:r>
          </a:p>
        </p:txBody>
      </p:sp>
      <p:sp>
        <p:nvSpPr>
          <p:cNvPr id="8" name="Text Placeholder 21">
            <a:extLst>
              <a:ext uri="{FF2B5EF4-FFF2-40B4-BE49-F238E27FC236}">
                <a16:creationId xmlns:a16="http://schemas.microsoft.com/office/drawing/2014/main" id="{31FFE286-2B19-AD1C-3362-F4449C886DD4}"/>
              </a:ext>
            </a:extLst>
          </p:cNvPr>
          <p:cNvSpPr txBox="1">
            <a:spLocks/>
          </p:cNvSpPr>
          <p:nvPr/>
        </p:nvSpPr>
        <p:spPr>
          <a:xfrm>
            <a:off x="6135415" y="3270179"/>
            <a:ext cx="3826420" cy="378423"/>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INSULIN PUMP</a:t>
            </a:r>
          </a:p>
        </p:txBody>
      </p:sp>
      <p:sp>
        <p:nvSpPr>
          <p:cNvPr id="9" name="Text Placeholder 22">
            <a:extLst>
              <a:ext uri="{FF2B5EF4-FFF2-40B4-BE49-F238E27FC236}">
                <a16:creationId xmlns:a16="http://schemas.microsoft.com/office/drawing/2014/main" id="{204B71A5-7B90-E8FD-197B-0EB80A3F1B42}"/>
              </a:ext>
            </a:extLst>
          </p:cNvPr>
          <p:cNvSpPr txBox="1">
            <a:spLocks/>
          </p:cNvSpPr>
          <p:nvPr/>
        </p:nvSpPr>
        <p:spPr>
          <a:xfrm>
            <a:off x="6098149" y="3753451"/>
            <a:ext cx="4554615" cy="840316"/>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Prescribed and intended year-round unless pump malfunction</a:t>
            </a:r>
          </a:p>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Prescribed and used for only certain seasons – determined by student, parent/guardian, and health care provider</a:t>
            </a:r>
          </a:p>
        </p:txBody>
      </p:sp>
      <p:cxnSp>
        <p:nvCxnSpPr>
          <p:cNvPr id="12" name="Straight Connector 11">
            <a:extLst>
              <a:ext uri="{FF2B5EF4-FFF2-40B4-BE49-F238E27FC236}">
                <a16:creationId xmlns:a16="http://schemas.microsoft.com/office/drawing/2014/main" id="{B3FF0615-0BA5-6D7F-ADC6-B17309694D9A}"/>
              </a:ext>
            </a:extLst>
          </p:cNvPr>
          <p:cNvCxnSpPr>
            <a:cxnSpLocks/>
          </p:cNvCxnSpPr>
          <p:nvPr/>
        </p:nvCxnSpPr>
        <p:spPr>
          <a:xfrm>
            <a:off x="1127905" y="3648606"/>
            <a:ext cx="402436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B28963C-AC5D-86AB-0D3F-90FBE063DE4E}"/>
              </a:ext>
            </a:extLst>
          </p:cNvPr>
          <p:cNvCxnSpPr>
            <a:cxnSpLocks/>
          </p:cNvCxnSpPr>
          <p:nvPr/>
        </p:nvCxnSpPr>
        <p:spPr>
          <a:xfrm>
            <a:off x="6187244" y="3648606"/>
            <a:ext cx="402733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U-Turn Arrow 3">
            <a:extLst>
              <a:ext uri="{FF2B5EF4-FFF2-40B4-BE49-F238E27FC236}">
                <a16:creationId xmlns:a16="http://schemas.microsoft.com/office/drawing/2014/main" id="{12B94DF4-F805-6003-AEBE-FE9E41D63990}"/>
              </a:ext>
            </a:extLst>
          </p:cNvPr>
          <p:cNvSpPr/>
          <p:nvPr/>
        </p:nvSpPr>
        <p:spPr>
          <a:xfrm>
            <a:off x="4056687" y="2734683"/>
            <a:ext cx="3767991" cy="429370"/>
          </a:xfrm>
          <a:prstGeom prst="uturnArrow">
            <a:avLst>
              <a:gd name="adj1" fmla="val 20654"/>
              <a:gd name="adj2" fmla="val 25000"/>
              <a:gd name="adj3" fmla="val 26852"/>
              <a:gd name="adj4" fmla="val 43750"/>
              <a:gd name="adj5" fmla="val 7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U-Turn Arrow 4">
            <a:extLst>
              <a:ext uri="{FF2B5EF4-FFF2-40B4-BE49-F238E27FC236}">
                <a16:creationId xmlns:a16="http://schemas.microsoft.com/office/drawing/2014/main" id="{42B7F2AB-6FCE-2BC0-50D0-C729D5C362CA}"/>
              </a:ext>
            </a:extLst>
          </p:cNvPr>
          <p:cNvSpPr/>
          <p:nvPr/>
        </p:nvSpPr>
        <p:spPr>
          <a:xfrm rot="10800000">
            <a:off x="4016495" y="5786212"/>
            <a:ext cx="3767991" cy="429370"/>
          </a:xfrm>
          <a:prstGeom prst="uturnArrow">
            <a:avLst>
              <a:gd name="adj1" fmla="val 20654"/>
              <a:gd name="adj2" fmla="val 25000"/>
              <a:gd name="adj3" fmla="val 26852"/>
              <a:gd name="adj4" fmla="val 43750"/>
              <a:gd name="adj5" fmla="val 7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39387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p:txBody>
          <a:bodyPr/>
          <a:lstStyle/>
          <a:p>
            <a:r>
              <a:rPr lang="en-US" dirty="0"/>
              <a:t>Insulin Pens</a:t>
            </a:r>
          </a:p>
        </p:txBody>
      </p:sp>
      <p:sp>
        <p:nvSpPr>
          <p:cNvPr id="10" name="Rectangle 9">
            <a:extLst>
              <a:ext uri="{FF2B5EF4-FFF2-40B4-BE49-F238E27FC236}">
                <a16:creationId xmlns:a16="http://schemas.microsoft.com/office/drawing/2014/main" id="{85E48778-CD49-C7A3-FC26-90AB04DFE667}"/>
              </a:ext>
            </a:extLst>
          </p:cNvPr>
          <p:cNvSpPr/>
          <p:nvPr/>
        </p:nvSpPr>
        <p:spPr>
          <a:xfrm>
            <a:off x="801190" y="2219984"/>
            <a:ext cx="3239772" cy="31330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FA04A7-7007-C5C7-0DA9-829EFB516B0D}"/>
              </a:ext>
            </a:extLst>
          </p:cNvPr>
          <p:cNvSpPr/>
          <p:nvPr/>
        </p:nvSpPr>
        <p:spPr>
          <a:xfrm>
            <a:off x="4577846" y="2219984"/>
            <a:ext cx="3239772" cy="31330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5BFD8A-8247-1509-F009-B98803E3F060}"/>
              </a:ext>
            </a:extLst>
          </p:cNvPr>
          <p:cNvSpPr/>
          <p:nvPr/>
        </p:nvSpPr>
        <p:spPr>
          <a:xfrm>
            <a:off x="8373067" y="2219984"/>
            <a:ext cx="3239772" cy="31330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E9A3606-81E4-29F1-92A6-387FCF22A7CA}"/>
              </a:ext>
            </a:extLst>
          </p:cNvPr>
          <p:cNvSpPr txBox="1"/>
          <p:nvPr/>
        </p:nvSpPr>
        <p:spPr>
          <a:xfrm>
            <a:off x="1053737" y="2878581"/>
            <a:ext cx="2754588" cy="1815882"/>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Techniques for dosing and insulin delivery are similar for both types of pen devices</a:t>
            </a:r>
          </a:p>
          <a:p>
            <a:pPr marL="285750" lvl="0" indent="-285750" rtl="0">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Prefilled pens</a:t>
            </a:r>
          </a:p>
          <a:p>
            <a:pPr marL="285750" lvl="0" indent="-285750" rtl="0">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Reusable (cartridge) pens</a:t>
            </a:r>
          </a:p>
        </p:txBody>
      </p:sp>
      <p:sp>
        <p:nvSpPr>
          <p:cNvPr id="15" name="TextBox 14">
            <a:extLst>
              <a:ext uri="{FF2B5EF4-FFF2-40B4-BE49-F238E27FC236}">
                <a16:creationId xmlns:a16="http://schemas.microsoft.com/office/drawing/2014/main" id="{FFAE603E-3379-E3C7-C378-BF176FB25708}"/>
              </a:ext>
            </a:extLst>
          </p:cNvPr>
          <p:cNvSpPr txBox="1"/>
          <p:nvPr/>
        </p:nvSpPr>
        <p:spPr>
          <a:xfrm>
            <a:off x="4830393" y="3247913"/>
            <a:ext cx="2695822" cy="1077218"/>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Both long-acting or basal insulin and rapid-acting or bolus insulin are available in pens</a:t>
            </a:r>
          </a:p>
        </p:txBody>
      </p:sp>
      <p:sp>
        <p:nvSpPr>
          <p:cNvPr id="16" name="TextBox 15">
            <a:extLst>
              <a:ext uri="{FF2B5EF4-FFF2-40B4-BE49-F238E27FC236}">
                <a16:creationId xmlns:a16="http://schemas.microsoft.com/office/drawing/2014/main" id="{75718FAD-BD30-C3EC-5357-CC1989EA5159}"/>
              </a:ext>
            </a:extLst>
          </p:cNvPr>
          <p:cNvSpPr txBox="1"/>
          <p:nvPr/>
        </p:nvSpPr>
        <p:spPr>
          <a:xfrm>
            <a:off x="8612069" y="3371024"/>
            <a:ext cx="2663814" cy="830997"/>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Most students will only take rapid-acting or bolus insulin in school</a:t>
            </a:r>
          </a:p>
        </p:txBody>
      </p:sp>
    </p:spTree>
    <p:extLst>
      <p:ext uri="{BB962C8B-B14F-4D97-AF65-F5344CB8AC3E}">
        <p14:creationId xmlns:p14="http://schemas.microsoft.com/office/powerpoint/2010/main" val="129710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Insulin Injections</a:t>
            </a:r>
          </a:p>
        </p:txBody>
      </p:sp>
      <p:sp>
        <p:nvSpPr>
          <p:cNvPr id="13" name="Rectangle 12">
            <a:extLst>
              <a:ext uri="{FF2B5EF4-FFF2-40B4-BE49-F238E27FC236}">
                <a16:creationId xmlns:a16="http://schemas.microsoft.com/office/drawing/2014/main" id="{AB098A05-C8FE-6CD0-13C8-95176EBEE6B2}"/>
              </a:ext>
            </a:extLst>
          </p:cNvPr>
          <p:cNvSpPr/>
          <p:nvPr/>
        </p:nvSpPr>
        <p:spPr>
          <a:xfrm>
            <a:off x="801190" y="2142308"/>
            <a:ext cx="4645485" cy="3730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0">
            <a:extLst>
              <a:ext uri="{FF2B5EF4-FFF2-40B4-BE49-F238E27FC236}">
                <a16:creationId xmlns:a16="http://schemas.microsoft.com/office/drawing/2014/main" id="{00478CB2-14BD-9C7E-EA8C-61025EB641D3}"/>
              </a:ext>
            </a:extLst>
          </p:cNvPr>
          <p:cNvSpPr txBox="1">
            <a:spLocks/>
          </p:cNvSpPr>
          <p:nvPr/>
        </p:nvSpPr>
        <p:spPr>
          <a:xfrm>
            <a:off x="951086" y="2142308"/>
            <a:ext cx="3914742" cy="3542055"/>
          </a:xfrm>
          <a:prstGeom prst="rect">
            <a:avLst/>
          </a:prstGeom>
        </p:spPr>
        <p:txBody>
          <a:bodyPr anchor="b"/>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Inject into fatty layer under skin</a:t>
            </a:r>
          </a:p>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Rotate sites</a:t>
            </a:r>
          </a:p>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Student should choose site unless there is </a:t>
            </a:r>
            <a:r>
              <a:rPr lang="en-US" sz="1800" dirty="0" err="1">
                <a:solidFill>
                  <a:schemeClr val="bg1"/>
                </a:solidFill>
                <a:latin typeface="Arial" panose="020B0604020202020204" pitchFamily="34" charset="0"/>
                <a:cs typeface="Arial" panose="020B0604020202020204" pitchFamily="34" charset="0"/>
              </a:rPr>
              <a:t>lipohypertrophy</a:t>
            </a:r>
            <a:r>
              <a:rPr lang="en-US" sz="1800" dirty="0">
                <a:solidFill>
                  <a:schemeClr val="bg1"/>
                </a:solidFill>
                <a:latin typeface="Arial" panose="020B0604020202020204" pitchFamily="34" charset="0"/>
                <a:cs typeface="Arial" panose="020B0604020202020204" pitchFamily="34" charset="0"/>
              </a:rPr>
              <a:t> (scar tissue)</a:t>
            </a:r>
          </a:p>
        </p:txBody>
      </p:sp>
      <p:sp>
        <p:nvSpPr>
          <p:cNvPr id="15" name="Rectangle 14">
            <a:extLst>
              <a:ext uri="{FF2B5EF4-FFF2-40B4-BE49-F238E27FC236}">
                <a16:creationId xmlns:a16="http://schemas.microsoft.com/office/drawing/2014/main" id="{4F5EA1C4-0946-0F72-32D1-40D9E7C9CEE3}"/>
              </a:ext>
            </a:extLst>
          </p:cNvPr>
          <p:cNvSpPr/>
          <p:nvPr/>
        </p:nvSpPr>
        <p:spPr>
          <a:xfrm>
            <a:off x="5714573" y="2142308"/>
            <a:ext cx="4645485" cy="3730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0">
            <a:extLst>
              <a:ext uri="{FF2B5EF4-FFF2-40B4-BE49-F238E27FC236}">
                <a16:creationId xmlns:a16="http://schemas.microsoft.com/office/drawing/2014/main" id="{6AB590E7-93D0-C3EC-B43C-4F25BFAF9DD0}"/>
              </a:ext>
            </a:extLst>
          </p:cNvPr>
          <p:cNvSpPr txBox="1">
            <a:spLocks/>
          </p:cNvSpPr>
          <p:nvPr/>
        </p:nvSpPr>
        <p:spPr>
          <a:xfrm>
            <a:off x="5864469" y="2142308"/>
            <a:ext cx="4119286" cy="3542055"/>
          </a:xfrm>
          <a:prstGeom prst="rect">
            <a:avLst/>
          </a:prstGeom>
        </p:spPr>
        <p:txBody>
          <a:bodyPr anchor="b"/>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Common insulin injection sites: </a:t>
            </a:r>
          </a:p>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abdomen, thighs, buttocks, upper arms</a:t>
            </a:r>
          </a:p>
        </p:txBody>
      </p:sp>
      <p:pic>
        <p:nvPicPr>
          <p:cNvPr id="17" name="Picture 16">
            <a:extLst>
              <a:ext uri="{FF2B5EF4-FFF2-40B4-BE49-F238E27FC236}">
                <a16:creationId xmlns:a16="http://schemas.microsoft.com/office/drawing/2014/main" id="{9100C134-841B-1915-3348-6E12AF0DDF4C}"/>
              </a:ext>
            </a:extLst>
          </p:cNvPr>
          <p:cNvPicPr>
            <a:picLocks noChangeAspect="1"/>
          </p:cNvPicPr>
          <p:nvPr/>
        </p:nvPicPr>
        <p:blipFill>
          <a:blip r:embed="rId3"/>
          <a:stretch>
            <a:fillRect/>
          </a:stretch>
        </p:blipFill>
        <p:spPr>
          <a:xfrm>
            <a:off x="6344816" y="2373748"/>
            <a:ext cx="3336878" cy="2110503"/>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5BEBB605-8CE0-6C06-91D9-94B3D735B436}"/>
              </a:ext>
            </a:extLst>
          </p:cNvPr>
          <p:cNvPicPr>
            <a:picLocks noChangeAspect="1"/>
          </p:cNvPicPr>
          <p:nvPr/>
        </p:nvPicPr>
        <p:blipFill>
          <a:blip r:embed="rId4"/>
          <a:stretch>
            <a:fillRect/>
          </a:stretch>
        </p:blipFill>
        <p:spPr>
          <a:xfrm>
            <a:off x="1688832" y="2373748"/>
            <a:ext cx="2870200" cy="1574800"/>
          </a:xfrm>
          <a:prstGeom prst="rect">
            <a:avLst/>
          </a:prstGeom>
          <a:effectLst>
            <a:outerShdw blurRad="50800" dist="38100" dir="2700000" algn="tl" rotWithShape="0">
              <a:prstClr val="black">
                <a:alpha val="20000"/>
              </a:prstClr>
            </a:outerShdw>
          </a:effectLst>
        </p:spPr>
      </p:pic>
    </p:spTree>
    <p:extLst>
      <p:ext uri="{BB962C8B-B14F-4D97-AF65-F5344CB8AC3E}">
        <p14:creationId xmlns:p14="http://schemas.microsoft.com/office/powerpoint/2010/main" val="27018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3952492"/>
          </a:xfrm>
        </p:spPr>
        <p:txBody>
          <a:bodyPr/>
          <a:lstStyle/>
          <a:p>
            <a:pPr marL="457200" indent="-457200">
              <a:buFont typeface="+mj-lt"/>
              <a:buAutoNum type="arabicPeriod"/>
            </a:pPr>
            <a:r>
              <a:rPr lang="en-US" dirty="0"/>
              <a:t>Gather supplies. Verify insulin type.</a:t>
            </a:r>
          </a:p>
          <a:p>
            <a:pPr lvl="1">
              <a:buFont typeface="Wingdings" pitchFamily="2" charset="2"/>
              <a:buChar char="§"/>
            </a:pPr>
            <a:r>
              <a:rPr lang="en-US" sz="1870" dirty="0">
                <a:latin typeface="Arial" panose="020B0604020202020204" pitchFamily="34" charset="0"/>
                <a:cs typeface="Arial" panose="020B0604020202020204" pitchFamily="34" charset="0"/>
              </a:rPr>
              <a:t>Pen device (with or without cartridge)</a:t>
            </a:r>
          </a:p>
          <a:p>
            <a:pPr lvl="1">
              <a:buFont typeface="Wingdings" pitchFamily="2" charset="2"/>
              <a:buChar char="§"/>
            </a:pPr>
            <a:r>
              <a:rPr lang="en-US" sz="1870" dirty="0">
                <a:latin typeface="Arial" panose="020B0604020202020204" pitchFamily="34" charset="0"/>
                <a:cs typeface="Arial" panose="020B0604020202020204" pitchFamily="34" charset="0"/>
              </a:rPr>
              <a:t>Pen needle</a:t>
            </a:r>
          </a:p>
          <a:p>
            <a:pPr lvl="1">
              <a:buFont typeface="Wingdings" pitchFamily="2" charset="2"/>
              <a:buChar char="§"/>
            </a:pPr>
            <a:r>
              <a:rPr lang="en-US" sz="1870" dirty="0">
                <a:latin typeface="Arial" panose="020B0604020202020204" pitchFamily="34" charset="0"/>
                <a:cs typeface="Arial" panose="020B0604020202020204" pitchFamily="34" charset="0"/>
              </a:rPr>
              <a:t>Alcohol wipe</a:t>
            </a:r>
          </a:p>
          <a:p>
            <a:pPr lvl="1">
              <a:buFont typeface="Wingdings" pitchFamily="2" charset="2"/>
              <a:buChar char="§"/>
            </a:pPr>
            <a:r>
              <a:rPr lang="en-US" sz="1870" dirty="0">
                <a:latin typeface="Arial" panose="020B0604020202020204" pitchFamily="34" charset="0"/>
                <a:cs typeface="Arial" panose="020B0604020202020204" pitchFamily="34" charset="0"/>
              </a:rPr>
              <a:t>Sharps container</a:t>
            </a:r>
          </a:p>
          <a:p>
            <a:pPr marL="457200" indent="-457200">
              <a:buFont typeface="+mj-lt"/>
              <a:buAutoNum type="arabicPeriod"/>
            </a:pPr>
            <a:r>
              <a:rPr lang="en-US" dirty="0"/>
              <a:t>Wash hands</a:t>
            </a:r>
          </a:p>
          <a:p>
            <a:pPr marL="457200" indent="-457200">
              <a:buFont typeface="+mj-lt"/>
              <a:buAutoNum type="arabicPeriod"/>
            </a:pPr>
            <a:r>
              <a:rPr lang="en-US" dirty="0"/>
              <a:t>Apply gloves</a:t>
            </a:r>
          </a:p>
          <a:p>
            <a:pPr marL="457200" indent="-457200">
              <a:buFont typeface="+mj-lt"/>
              <a:buAutoNum type="arabicPeriod"/>
            </a:pPr>
            <a:r>
              <a:rPr lang="en-US" dirty="0"/>
              <a:t>Have student chose injection site</a:t>
            </a:r>
          </a:p>
          <a:p>
            <a:pPr marL="457200" indent="-457200">
              <a:buFont typeface="+mj-lt"/>
              <a:buAutoNum type="arabicPeriod"/>
            </a:pPr>
            <a:r>
              <a:rPr lang="en-US" dirty="0"/>
              <a:t>Clean injection site </a:t>
            </a:r>
          </a:p>
          <a:p>
            <a:pPr marL="457200" indent="-457200">
              <a:buFont typeface="+mj-lt"/>
              <a:buAutoNum type="arabicPeriod"/>
            </a:pPr>
            <a:r>
              <a:rPr lang="en-US" dirty="0"/>
              <a:t>Screw on pen needle</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5" y="1253016"/>
            <a:ext cx="10604145" cy="952321"/>
          </a:xfrm>
        </p:spPr>
        <p:txBody>
          <a:bodyPr/>
          <a:lstStyle/>
          <a:p>
            <a:r>
              <a:rPr lang="en-US" dirty="0"/>
              <a:t>Insulin Pen: Dosing</a:t>
            </a:r>
          </a:p>
        </p:txBody>
      </p:sp>
      <p:pic>
        <p:nvPicPr>
          <p:cNvPr id="5" name="Picture 4">
            <a:extLst>
              <a:ext uri="{FF2B5EF4-FFF2-40B4-BE49-F238E27FC236}">
                <a16:creationId xmlns:a16="http://schemas.microsoft.com/office/drawing/2014/main" id="{49B33E66-A737-35DF-F817-DD500BC43A52}"/>
              </a:ext>
            </a:extLst>
          </p:cNvPr>
          <p:cNvPicPr>
            <a:picLocks noChangeAspect="1"/>
          </p:cNvPicPr>
          <p:nvPr/>
        </p:nvPicPr>
        <p:blipFill>
          <a:blip r:embed="rId3"/>
          <a:stretch>
            <a:fillRect/>
          </a:stretch>
        </p:blipFill>
        <p:spPr>
          <a:xfrm>
            <a:off x="777883" y="2250949"/>
            <a:ext cx="977900" cy="977900"/>
          </a:xfrm>
          <a:prstGeom prst="rect">
            <a:avLst/>
          </a:prstGeom>
        </p:spPr>
      </p:pic>
      <p:pic>
        <p:nvPicPr>
          <p:cNvPr id="7" name="Picture 6" descr="A picture containing bin, container&#10;&#10;Description automatically generated">
            <a:extLst>
              <a:ext uri="{FF2B5EF4-FFF2-40B4-BE49-F238E27FC236}">
                <a16:creationId xmlns:a16="http://schemas.microsoft.com/office/drawing/2014/main" id="{5C032C89-F1E1-51A2-B808-3E41E9330A22}"/>
              </a:ext>
            </a:extLst>
          </p:cNvPr>
          <p:cNvPicPr>
            <a:picLocks noChangeAspect="1"/>
          </p:cNvPicPr>
          <p:nvPr/>
        </p:nvPicPr>
        <p:blipFill>
          <a:blip r:embed="rId4"/>
          <a:stretch>
            <a:fillRect/>
          </a:stretch>
        </p:blipFill>
        <p:spPr>
          <a:xfrm>
            <a:off x="6961673" y="1458081"/>
            <a:ext cx="2723502" cy="2723502"/>
          </a:xfrm>
          <a:prstGeom prst="rect">
            <a:avLst/>
          </a:prstGeom>
          <a:effectLst>
            <a:outerShdw blurRad="50800" dist="38100" dir="2700000" algn="tl" rotWithShape="0">
              <a:prstClr val="black">
                <a:alpha val="20304"/>
              </a:prstClr>
            </a:outerShdw>
          </a:effectLst>
        </p:spPr>
      </p:pic>
    </p:spTree>
    <p:extLst>
      <p:ext uri="{BB962C8B-B14F-4D97-AF65-F5344CB8AC3E}">
        <p14:creationId xmlns:p14="http://schemas.microsoft.com/office/powerpoint/2010/main" val="78472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2224070"/>
          </a:xfrm>
        </p:spPr>
        <p:txBody>
          <a:bodyPr/>
          <a:lstStyle/>
          <a:p>
            <a:pPr marL="457200" indent="-457200">
              <a:buFont typeface="+mj-lt"/>
              <a:buAutoNum type="arabicPeriod" startAt="7"/>
            </a:pPr>
            <a:r>
              <a:rPr lang="en-US" dirty="0"/>
              <a:t>Prime: Dial “2” units. If the pen is being used for the first time, prime 4 to 6 units as per manufacturer’s instructions.</a:t>
            </a:r>
          </a:p>
          <a:p>
            <a:pPr marL="457200" indent="-457200">
              <a:buFont typeface="+mj-lt"/>
              <a:buAutoNum type="arabicPeriod" startAt="7"/>
            </a:pPr>
            <a:r>
              <a:rPr lang="en-US" dirty="0"/>
              <a:t>Hold upright. Remove air by pressing the plunger. Repeat “prime” if no insulin shows at end of needle.</a:t>
            </a:r>
          </a:p>
          <a:p>
            <a:pPr marL="457200" indent="-457200">
              <a:buFont typeface="+mj-lt"/>
              <a:buAutoNum type="arabicPeriod" startAt="7"/>
            </a:pPr>
            <a:r>
              <a:rPr lang="en-US" dirty="0"/>
              <a:t>Dial number of units to be administered as per DMMP.</a:t>
            </a:r>
          </a:p>
          <a:p>
            <a:pPr marL="0" indent="0">
              <a:buNone/>
            </a:pPr>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5" y="1253016"/>
            <a:ext cx="10604145" cy="952321"/>
          </a:xfrm>
        </p:spPr>
        <p:txBody>
          <a:bodyPr/>
          <a:lstStyle/>
          <a:p>
            <a:r>
              <a:rPr lang="en-US" dirty="0"/>
              <a:t>Insulin Pen: Dosing</a:t>
            </a:r>
          </a:p>
        </p:txBody>
      </p:sp>
      <p:pic>
        <p:nvPicPr>
          <p:cNvPr id="5" name="Picture 4">
            <a:extLst>
              <a:ext uri="{FF2B5EF4-FFF2-40B4-BE49-F238E27FC236}">
                <a16:creationId xmlns:a16="http://schemas.microsoft.com/office/drawing/2014/main" id="{49B33E66-A737-35DF-F817-DD500BC43A52}"/>
              </a:ext>
            </a:extLst>
          </p:cNvPr>
          <p:cNvPicPr>
            <a:picLocks noChangeAspect="1"/>
          </p:cNvPicPr>
          <p:nvPr/>
        </p:nvPicPr>
        <p:blipFill>
          <a:blip r:embed="rId3"/>
          <a:stretch>
            <a:fillRect/>
          </a:stretch>
        </p:blipFill>
        <p:spPr>
          <a:xfrm>
            <a:off x="777883" y="2250949"/>
            <a:ext cx="977900" cy="977900"/>
          </a:xfrm>
          <a:prstGeom prst="rect">
            <a:avLst/>
          </a:prstGeom>
        </p:spPr>
      </p:pic>
    </p:spTree>
    <p:extLst>
      <p:ext uri="{BB962C8B-B14F-4D97-AF65-F5344CB8AC3E}">
        <p14:creationId xmlns:p14="http://schemas.microsoft.com/office/powerpoint/2010/main" val="21598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3465564"/>
          </a:xfrm>
        </p:spPr>
        <p:txBody>
          <a:bodyPr/>
          <a:lstStyle/>
          <a:p>
            <a:pPr marL="457200" indent="-457200">
              <a:buFont typeface="+mj-lt"/>
              <a:buAutoNum type="arabicPeriod" startAt="10"/>
            </a:pPr>
            <a:r>
              <a:rPr lang="en-US" dirty="0"/>
              <a:t>Avoid injecting into muscle. If necessary, pinch up the skin.</a:t>
            </a:r>
          </a:p>
          <a:p>
            <a:pPr marL="457200" indent="-457200">
              <a:buFont typeface="+mj-lt"/>
              <a:buAutoNum type="arabicPeriod" startAt="10"/>
            </a:pPr>
            <a:r>
              <a:rPr lang="en-US" dirty="0"/>
              <a:t>Push the needle into the skin at 90 to 45° if necessary to avoid muscle.</a:t>
            </a:r>
          </a:p>
          <a:p>
            <a:pPr marL="457200" indent="-457200">
              <a:buFont typeface="+mj-lt"/>
              <a:buAutoNum type="arabicPeriod" startAt="10"/>
            </a:pPr>
            <a:r>
              <a:rPr lang="en-US" dirty="0"/>
              <a:t>Release pinched skin. </a:t>
            </a:r>
          </a:p>
          <a:p>
            <a:pPr marL="457200" indent="-457200">
              <a:buFont typeface="+mj-lt"/>
              <a:buAutoNum type="arabicPeriod" startAt="10"/>
            </a:pPr>
            <a:r>
              <a:rPr lang="en-US" dirty="0"/>
              <a:t>Push down on the plunger.</a:t>
            </a:r>
          </a:p>
          <a:p>
            <a:pPr marL="457200" indent="-457200">
              <a:buFont typeface="+mj-lt"/>
              <a:buAutoNum type="arabicPeriod" startAt="10"/>
            </a:pPr>
            <a:r>
              <a:rPr lang="en-US" dirty="0"/>
              <a:t>Count to 10.</a:t>
            </a:r>
          </a:p>
          <a:p>
            <a:pPr marL="457200" indent="-457200">
              <a:buFont typeface="+mj-lt"/>
              <a:buAutoNum type="arabicPeriod" startAt="10"/>
            </a:pPr>
            <a:r>
              <a:rPr lang="en-US" dirty="0"/>
              <a:t>Remove and dispose of pen needle.</a:t>
            </a:r>
          </a:p>
          <a:p>
            <a:pPr marL="457200" indent="-457200">
              <a:buFont typeface="+mj-lt"/>
              <a:buAutoNum type="arabicPeriod" startAt="10"/>
            </a:pPr>
            <a:r>
              <a:rPr lang="en-US" dirty="0"/>
              <a:t>Document time, dose, site, and blood glucose (blood sugar) value.</a:t>
            </a:r>
          </a:p>
          <a:p>
            <a:pPr marL="457200" indent="-457200">
              <a:buFont typeface="+mj-lt"/>
              <a:buAutoNum type="arabicPeriod" startAt="10"/>
            </a:pPr>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5" y="1253016"/>
            <a:ext cx="10604145" cy="952321"/>
          </a:xfrm>
        </p:spPr>
        <p:txBody>
          <a:bodyPr/>
          <a:lstStyle/>
          <a:p>
            <a:r>
              <a:rPr lang="en-US" dirty="0"/>
              <a:t>Insulin Pen: Dosing</a:t>
            </a:r>
          </a:p>
        </p:txBody>
      </p:sp>
      <p:pic>
        <p:nvPicPr>
          <p:cNvPr id="5" name="Picture 4">
            <a:extLst>
              <a:ext uri="{FF2B5EF4-FFF2-40B4-BE49-F238E27FC236}">
                <a16:creationId xmlns:a16="http://schemas.microsoft.com/office/drawing/2014/main" id="{49B33E66-A737-35DF-F817-DD500BC43A52}"/>
              </a:ext>
            </a:extLst>
          </p:cNvPr>
          <p:cNvPicPr>
            <a:picLocks noChangeAspect="1"/>
          </p:cNvPicPr>
          <p:nvPr/>
        </p:nvPicPr>
        <p:blipFill>
          <a:blip r:embed="rId3"/>
          <a:stretch>
            <a:fillRect/>
          </a:stretch>
        </p:blipFill>
        <p:spPr>
          <a:xfrm>
            <a:off x="777883" y="2250949"/>
            <a:ext cx="977900" cy="977900"/>
          </a:xfrm>
          <a:prstGeom prst="rect">
            <a:avLst/>
          </a:prstGeom>
        </p:spPr>
      </p:pic>
    </p:spTree>
    <p:extLst>
      <p:ext uri="{BB962C8B-B14F-4D97-AF65-F5344CB8AC3E}">
        <p14:creationId xmlns:p14="http://schemas.microsoft.com/office/powerpoint/2010/main" val="3300431091"/>
      </p:ext>
    </p:extLst>
  </p:cSld>
  <p:clrMapOvr>
    <a:masterClrMapping/>
  </p:clrMapOvr>
</p:sld>
</file>

<file path=ppt/theme/theme1.xml><?xml version="1.0" encoding="utf-8"?>
<a:theme xmlns:a="http://schemas.openxmlformats.org/drawingml/2006/main" name="4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3123</TotalTime>
  <Words>1863</Words>
  <Application>Microsoft Office PowerPoint</Application>
  <PresentationFormat>Widescreen</PresentationFormat>
  <Paragraphs>179</Paragraphs>
  <Slides>14</Slides>
  <Notes>14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Arial</vt:lpstr>
      <vt:lpstr>Arial Black</vt:lpstr>
      <vt:lpstr>Calibri</vt:lpstr>
      <vt:lpstr>Wingdings</vt:lpstr>
      <vt:lpstr>4_Custom Design</vt:lpstr>
      <vt:lpstr>Custom Design</vt:lpstr>
      <vt:lpstr>2_Custom Design</vt:lpstr>
      <vt:lpstr>5_Custom Design</vt:lpstr>
      <vt:lpstr>6_Custom Design</vt:lpstr>
      <vt:lpstr>INSULIN BY PEN</vt:lpstr>
      <vt:lpstr>Optimal Student Health  and Learning</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8 Pre- and Post-Tests:</vt:lpstr>
      <vt:lpstr>PowerPoint Presentation</vt:lpstr>
      <vt:lpstr>Disclaimer</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CONSIDERATIONS</dc:title>
  <dc:creator>Brian Adams</dc:creator>
  <cp:lastModifiedBy>Crystal Woodward</cp:lastModifiedBy>
  <cp:revision>44</cp:revision>
  <dcterms:created xsi:type="dcterms:W3CDTF">2022-11-30T20:13:39Z</dcterms:created>
  <dcterms:modified xsi:type="dcterms:W3CDTF">2023-01-25T18:00:21Z</dcterms:modified>
</cp:coreProperties>
</file>