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4"/>
  </p:notesMasterIdLst>
  <p:sldIdLst>
    <p:sldId id="264" r:id="rId6"/>
    <p:sldId id="258" r:id="rId7"/>
    <p:sldId id="325" r:id="rId8"/>
    <p:sldId id="339" r:id="rId9"/>
    <p:sldId id="360" r:id="rId10"/>
    <p:sldId id="353" r:id="rId11"/>
    <p:sldId id="354" r:id="rId12"/>
    <p:sldId id="355" r:id="rId13"/>
    <p:sldId id="356" r:id="rId14"/>
    <p:sldId id="357" r:id="rId15"/>
    <p:sldId id="358" r:id="rId16"/>
    <p:sldId id="333" r:id="rId17"/>
    <p:sldId id="359" r:id="rId18"/>
    <p:sldId id="352"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2D15D-C3BC-67D6-6805-235DABA452AC}" name="March, Christine" initials="CM" userId="S::chm150@pitt.edu::809c4fab-fe27-4eed-b8fb-15aaf6db5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03206-D086-4436-B0AB-801765FEB310}" v="3" dt="2023-06-21T19:14:3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0"/>
    <p:restoredTop sz="64160" autoAdjust="0"/>
  </p:normalViewPr>
  <p:slideViewPr>
    <p:cSldViewPr snapToGrid="0">
      <p:cViewPr varScale="1">
        <p:scale>
          <a:sx n="73" d="100"/>
          <a:sy n="73" d="100"/>
        </p:scale>
        <p:origin x="2364" y="66"/>
      </p:cViewPr>
      <p:guideLst/>
    </p:cSldViewPr>
  </p:slideViewPr>
  <p:notesTextViewPr>
    <p:cViewPr>
      <p:scale>
        <a:sx n="1" d="1"/>
        <a:sy n="1" d="1"/>
      </p:scale>
      <p:origin x="0" y="0"/>
    </p:cViewPr>
  </p:notesTextViewPr>
  <p:notesViewPr>
    <p:cSldViewPr snapToGrid="0">
      <p:cViewPr varScale="1">
        <p:scale>
          <a:sx n="119" d="100"/>
          <a:sy n="119" d="100"/>
        </p:scale>
        <p:origin x="47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cKinney" userId="9aba1960-0d1b-4d29-8b17-115fedbf7517" providerId="ADAL" clId="{6B803206-D086-4436-B0AB-801765FEB310}"/>
    <pc:docChg chg="custSel modSld">
      <pc:chgData name="Jessica McKinney" userId="9aba1960-0d1b-4d29-8b17-115fedbf7517" providerId="ADAL" clId="{6B803206-D086-4436-B0AB-801765FEB310}" dt="2023-06-21T19:17:54.644" v="519" actId="20577"/>
      <pc:docMkLst>
        <pc:docMk/>
      </pc:docMkLst>
      <pc:sldChg chg="modSp mod modNotesTx">
        <pc:chgData name="Jessica McKinney" userId="9aba1960-0d1b-4d29-8b17-115fedbf7517" providerId="ADAL" clId="{6B803206-D086-4436-B0AB-801765FEB310}" dt="2023-06-21T19:04:10.782" v="102" actId="115"/>
        <pc:sldMkLst>
          <pc:docMk/>
          <pc:sldMk cId="937264488" sldId="339"/>
        </pc:sldMkLst>
        <pc:spChg chg="mod">
          <ac:chgData name="Jessica McKinney" userId="9aba1960-0d1b-4d29-8b17-115fedbf7517" providerId="ADAL" clId="{6B803206-D086-4436-B0AB-801765FEB310}" dt="2023-06-21T19:02:11.342" v="1" actId="255"/>
          <ac:spMkLst>
            <pc:docMk/>
            <pc:sldMk cId="937264488" sldId="339"/>
            <ac:spMk id="2" creationId="{36F6C108-DA2A-0184-785E-8C59C72C5C5A}"/>
          </ac:spMkLst>
        </pc:spChg>
      </pc:sldChg>
      <pc:sldChg chg="modNotesTx">
        <pc:chgData name="Jessica McKinney" userId="9aba1960-0d1b-4d29-8b17-115fedbf7517" providerId="ADAL" clId="{6B803206-D086-4436-B0AB-801765FEB310}" dt="2023-06-21T19:17:54.644" v="519" actId="20577"/>
        <pc:sldMkLst>
          <pc:docMk/>
          <pc:sldMk cId="2847207633" sldId="352"/>
        </pc:sldMkLst>
      </pc:sldChg>
      <pc:sldChg chg="modNotesTx">
        <pc:chgData name="Jessica McKinney" userId="9aba1960-0d1b-4d29-8b17-115fedbf7517" providerId="ADAL" clId="{6B803206-D086-4436-B0AB-801765FEB310}" dt="2023-06-21T19:09:54.375" v="364" actId="6549"/>
        <pc:sldMkLst>
          <pc:docMk/>
          <pc:sldMk cId="1128783088" sldId="354"/>
        </pc:sldMkLst>
      </pc:sldChg>
      <pc:sldChg chg="modNotesTx">
        <pc:chgData name="Jessica McKinney" userId="9aba1960-0d1b-4d29-8b17-115fedbf7517" providerId="ADAL" clId="{6B803206-D086-4436-B0AB-801765FEB310}" dt="2023-06-21T19:15:48.295" v="459" actId="20577"/>
        <pc:sldMkLst>
          <pc:docMk/>
          <pc:sldMk cId="4108896490" sldId="359"/>
        </pc:sldMkLst>
      </pc:sldChg>
      <pc:sldChg chg="modNotesTx">
        <pc:chgData name="Jessica McKinney" userId="9aba1960-0d1b-4d29-8b17-115fedbf7517" providerId="ADAL" clId="{6B803206-D086-4436-B0AB-801765FEB310}" dt="2023-06-21T19:04:44.117" v="104" actId="12"/>
        <pc:sldMkLst>
          <pc:docMk/>
          <pc:sldMk cId="1429606603" sldId="3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9EECD-F488-4418-BC7D-923EDE0FE0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2659EA-DB69-41D8-BA89-6D668DDD2B85}">
      <dgm:prSet/>
      <dgm:spPr/>
      <dgm:t>
        <a:bodyPr/>
        <a:lstStyle/>
        <a:p>
          <a:pPr rtl="0"/>
          <a:r>
            <a:rPr lang="en-US" b="0" i="0" dirty="0">
              <a:latin typeface="Arial" panose="020B0604020202020204" pitchFamily="34" charset="0"/>
              <a:cs typeface="Arial" panose="020B0604020202020204" pitchFamily="34" charset="0"/>
            </a:rPr>
            <a:t>Receiver</a:t>
          </a:r>
        </a:p>
      </dgm:t>
    </dgm:pt>
    <dgm:pt modelId="{029D4568-BCFA-49C7-9CB0-65A7FD15D300}" type="parTrans" cxnId="{BFF7A725-A904-4C27-8424-CB2D9AE2A429}">
      <dgm:prSet/>
      <dgm:spPr/>
      <dgm:t>
        <a:bodyPr/>
        <a:lstStyle/>
        <a:p>
          <a:endParaRPr lang="en-US" b="0" i="0">
            <a:latin typeface="Arial" panose="020B0604020202020204" pitchFamily="34" charset="0"/>
            <a:cs typeface="Arial" panose="020B0604020202020204" pitchFamily="34" charset="0"/>
          </a:endParaRPr>
        </a:p>
      </dgm:t>
    </dgm:pt>
    <dgm:pt modelId="{EEC2B0E0-45BB-4143-8F5C-F9A9E672E28A}" type="sibTrans" cxnId="{BFF7A725-A904-4C27-8424-CB2D9AE2A429}">
      <dgm:prSet/>
      <dgm:spPr/>
      <dgm:t>
        <a:bodyPr/>
        <a:lstStyle/>
        <a:p>
          <a:endParaRPr lang="en-US" b="0" i="0">
            <a:latin typeface="Arial" panose="020B0604020202020204" pitchFamily="34" charset="0"/>
            <a:cs typeface="Arial" panose="020B0604020202020204" pitchFamily="34" charset="0"/>
          </a:endParaRPr>
        </a:p>
      </dgm:t>
    </dgm:pt>
    <dgm:pt modelId="{EF5266F6-A1A0-4115-9929-515220D6C8FE}">
      <dgm:prSet/>
      <dgm:spPr/>
      <dgm:t>
        <a:bodyPr/>
        <a:lstStyle/>
        <a:p>
          <a:pPr rtl="0"/>
          <a:r>
            <a:rPr lang="en-US" b="0" i="0" dirty="0">
              <a:latin typeface="Arial" panose="020B0604020202020204" pitchFamily="34" charset="0"/>
              <a:cs typeface="Arial" panose="020B0604020202020204" pitchFamily="34" charset="0"/>
            </a:rPr>
            <a:t>Sensor and Transmitter</a:t>
          </a:r>
        </a:p>
      </dgm:t>
    </dgm:pt>
    <dgm:pt modelId="{2FE00436-2BF9-4C3A-AC76-5AF0C62AFC9E}" type="parTrans" cxnId="{28DEA9C7-76DC-4DC9-A2DC-38243C75E2C6}">
      <dgm:prSet/>
      <dgm:spPr/>
      <dgm:t>
        <a:bodyPr/>
        <a:lstStyle/>
        <a:p>
          <a:endParaRPr lang="en-US" b="0" i="0">
            <a:latin typeface="Arial" panose="020B0604020202020204" pitchFamily="34" charset="0"/>
            <a:cs typeface="Arial" panose="020B0604020202020204" pitchFamily="34" charset="0"/>
          </a:endParaRPr>
        </a:p>
      </dgm:t>
    </dgm:pt>
    <dgm:pt modelId="{84175315-31E2-4511-B3B1-7EE2F30ECE8A}" type="sibTrans" cxnId="{28DEA9C7-76DC-4DC9-A2DC-38243C75E2C6}">
      <dgm:prSet/>
      <dgm:spPr/>
      <dgm:t>
        <a:bodyPr/>
        <a:lstStyle/>
        <a:p>
          <a:endParaRPr lang="en-US" b="0" i="0">
            <a:latin typeface="Arial" panose="020B0604020202020204" pitchFamily="34" charset="0"/>
            <a:cs typeface="Arial" panose="020B0604020202020204" pitchFamily="34" charset="0"/>
          </a:endParaRPr>
        </a:p>
      </dgm:t>
    </dgm:pt>
    <dgm:pt modelId="{0737A2D4-F381-411B-B206-B4C4625D8C69}">
      <dgm:prSet/>
      <dgm:spPr/>
      <dgm:t>
        <a:bodyPr/>
        <a:lstStyle/>
        <a:p>
          <a:pPr rtl="0"/>
          <a:r>
            <a:rPr lang="en-US" b="0" i="0" dirty="0">
              <a:latin typeface="Arial" panose="020B0604020202020204" pitchFamily="34" charset="0"/>
              <a:cs typeface="Arial" panose="020B0604020202020204" pitchFamily="34" charset="0"/>
            </a:rPr>
            <a:t>Alcohol Wipes</a:t>
          </a:r>
        </a:p>
      </dgm:t>
    </dgm:pt>
    <dgm:pt modelId="{995B1FEB-C934-42B9-8091-2C6EF8ADCD6B}" type="parTrans" cxnId="{331BD20D-15ED-4F23-B453-E31A5C62043D}">
      <dgm:prSet/>
      <dgm:spPr/>
      <dgm:t>
        <a:bodyPr/>
        <a:lstStyle/>
        <a:p>
          <a:endParaRPr lang="en-US" b="0" i="0">
            <a:latin typeface="Arial" panose="020B0604020202020204" pitchFamily="34" charset="0"/>
            <a:cs typeface="Arial" panose="020B0604020202020204" pitchFamily="34" charset="0"/>
          </a:endParaRPr>
        </a:p>
      </dgm:t>
    </dgm:pt>
    <dgm:pt modelId="{D3200E82-36B5-4364-9BB1-CA7B8B81E9EF}" type="sibTrans" cxnId="{331BD20D-15ED-4F23-B453-E31A5C62043D}">
      <dgm:prSet/>
      <dgm:spPr/>
      <dgm:t>
        <a:bodyPr/>
        <a:lstStyle/>
        <a:p>
          <a:endParaRPr lang="en-US" b="0" i="0">
            <a:latin typeface="Arial" panose="020B0604020202020204" pitchFamily="34" charset="0"/>
            <a:cs typeface="Arial" panose="020B0604020202020204" pitchFamily="34" charset="0"/>
          </a:endParaRPr>
        </a:p>
      </dgm:t>
    </dgm:pt>
    <dgm:pt modelId="{F8737870-7731-4486-975F-36F8BB2F7804}">
      <dgm:prSet/>
      <dgm:spPr/>
      <dgm:t>
        <a:bodyPr/>
        <a:lstStyle/>
        <a:p>
          <a:pPr rtl="0"/>
          <a:r>
            <a:rPr lang="en-US" b="0" i="0" dirty="0">
              <a:latin typeface="Arial" panose="020B0604020202020204" pitchFamily="34" charset="0"/>
              <a:cs typeface="Arial" panose="020B0604020202020204" pitchFamily="34" charset="0"/>
            </a:rPr>
            <a:t>Skin prep wipes </a:t>
          </a:r>
        </a:p>
        <a:p>
          <a:pPr rtl="0"/>
          <a:r>
            <a:rPr lang="en-US" b="0" i="0" dirty="0">
              <a:latin typeface="Arial" panose="020B0604020202020204" pitchFamily="34" charset="0"/>
              <a:cs typeface="Arial" panose="020B0604020202020204" pitchFamily="34" charset="0"/>
            </a:rPr>
            <a:t>(if used)</a:t>
          </a:r>
        </a:p>
      </dgm:t>
    </dgm:pt>
    <dgm:pt modelId="{9039A6A5-ECE1-4D88-BE6D-CE1161C9B379}" type="parTrans" cxnId="{C885AF95-BA62-414E-AEEC-5BCA40D191E6}">
      <dgm:prSet/>
      <dgm:spPr/>
      <dgm:t>
        <a:bodyPr/>
        <a:lstStyle/>
        <a:p>
          <a:endParaRPr lang="en-US" b="0" i="0">
            <a:latin typeface="Arial" panose="020B0604020202020204" pitchFamily="34" charset="0"/>
            <a:cs typeface="Arial" panose="020B0604020202020204" pitchFamily="34" charset="0"/>
          </a:endParaRPr>
        </a:p>
      </dgm:t>
    </dgm:pt>
    <dgm:pt modelId="{65BD0337-1F24-473D-93C3-28BDC7AA9B98}" type="sibTrans" cxnId="{C885AF95-BA62-414E-AEEC-5BCA40D191E6}">
      <dgm:prSet/>
      <dgm:spPr/>
      <dgm:t>
        <a:bodyPr/>
        <a:lstStyle/>
        <a:p>
          <a:endParaRPr lang="en-US" b="0" i="0">
            <a:latin typeface="Arial" panose="020B0604020202020204" pitchFamily="34" charset="0"/>
            <a:cs typeface="Arial" panose="020B0604020202020204" pitchFamily="34" charset="0"/>
          </a:endParaRPr>
        </a:p>
      </dgm:t>
    </dgm:pt>
    <dgm:pt modelId="{81D4F103-AE39-425F-8862-DA145DF289E7}">
      <dgm:prSet/>
      <dgm:spPr/>
      <dgm:t>
        <a:bodyPr/>
        <a:lstStyle/>
        <a:p>
          <a:pPr rtl="0"/>
          <a:r>
            <a:rPr lang="en-US" b="0" i="0" dirty="0">
              <a:latin typeface="Arial" panose="020B0604020202020204" pitchFamily="34" charset="0"/>
              <a:cs typeface="Arial" panose="020B0604020202020204" pitchFamily="34" charset="0"/>
            </a:rPr>
            <a:t>Inserter</a:t>
          </a:r>
        </a:p>
        <a:p>
          <a:pPr rtl="0"/>
          <a:r>
            <a:rPr lang="en-US" b="0" i="0" dirty="0">
              <a:latin typeface="Arial" panose="020B0604020202020204" pitchFamily="34" charset="0"/>
              <a:cs typeface="Arial" panose="020B0604020202020204" pitchFamily="34" charset="0"/>
            </a:rPr>
            <a:t> (if used)</a:t>
          </a:r>
        </a:p>
      </dgm:t>
    </dgm:pt>
    <dgm:pt modelId="{04BB2B31-CA47-40F5-AB0A-69401FC07298}" type="parTrans" cxnId="{7201058D-8F6D-4EBF-8C88-5A9006B1D43D}">
      <dgm:prSet/>
      <dgm:spPr/>
      <dgm:t>
        <a:bodyPr/>
        <a:lstStyle/>
        <a:p>
          <a:endParaRPr lang="en-US" b="0" i="0">
            <a:latin typeface="Arial" panose="020B0604020202020204" pitchFamily="34" charset="0"/>
            <a:cs typeface="Arial" panose="020B0604020202020204" pitchFamily="34" charset="0"/>
          </a:endParaRPr>
        </a:p>
      </dgm:t>
    </dgm:pt>
    <dgm:pt modelId="{E2F36939-B4B8-4E96-B6F7-E4F78FAE5AE9}" type="sibTrans" cxnId="{7201058D-8F6D-4EBF-8C88-5A9006B1D43D}">
      <dgm:prSet/>
      <dgm:spPr/>
      <dgm:t>
        <a:bodyPr/>
        <a:lstStyle/>
        <a:p>
          <a:endParaRPr lang="en-US" b="0" i="0">
            <a:latin typeface="Arial" panose="020B0604020202020204" pitchFamily="34" charset="0"/>
            <a:cs typeface="Arial" panose="020B0604020202020204" pitchFamily="34" charset="0"/>
          </a:endParaRPr>
        </a:p>
      </dgm:t>
    </dgm:pt>
    <dgm:pt modelId="{7C0DFE4E-5CD0-43C5-A787-FDC1EE44D3AC}">
      <dgm:prSet/>
      <dgm:spPr/>
      <dgm:t>
        <a:bodyPr/>
        <a:lstStyle/>
        <a:p>
          <a:pPr rtl="0"/>
          <a:r>
            <a:rPr lang="en-US" b="0" i="0" dirty="0">
              <a:latin typeface="Arial" panose="020B0604020202020204" pitchFamily="34" charset="0"/>
              <a:cs typeface="Arial" panose="020B0604020202020204" pitchFamily="34" charset="0"/>
            </a:rPr>
            <a:t>Manufacturer's manual, alarm card</a:t>
          </a:r>
        </a:p>
      </dgm:t>
    </dgm:pt>
    <dgm:pt modelId="{BE4A5DEB-8F3F-4D6A-981D-734D8E478852}" type="parTrans" cxnId="{E26B33E1-B545-46D3-9FCA-6B9EC4DD8D77}">
      <dgm:prSet/>
      <dgm:spPr/>
      <dgm:t>
        <a:bodyPr/>
        <a:lstStyle/>
        <a:p>
          <a:endParaRPr lang="en-US" b="0" i="0">
            <a:latin typeface="Arial" panose="020B0604020202020204" pitchFamily="34" charset="0"/>
            <a:cs typeface="Arial" panose="020B0604020202020204" pitchFamily="34" charset="0"/>
          </a:endParaRPr>
        </a:p>
      </dgm:t>
    </dgm:pt>
    <dgm:pt modelId="{9C354576-7FC5-4F76-8EEF-3CD1AD3C0CF0}" type="sibTrans" cxnId="{E26B33E1-B545-46D3-9FCA-6B9EC4DD8D77}">
      <dgm:prSet/>
      <dgm:spPr/>
      <dgm:t>
        <a:bodyPr/>
        <a:lstStyle/>
        <a:p>
          <a:endParaRPr lang="en-US" b="0" i="0">
            <a:latin typeface="Arial" panose="020B0604020202020204" pitchFamily="34" charset="0"/>
            <a:cs typeface="Arial" panose="020B0604020202020204" pitchFamily="34" charset="0"/>
          </a:endParaRPr>
        </a:p>
      </dgm:t>
    </dgm:pt>
    <dgm:pt modelId="{5AAAB994-04B2-47FF-87B6-CD5F7962B296}" type="pres">
      <dgm:prSet presAssocID="{5C19EECD-F488-4418-BC7D-923EDE0FE055}" presName="diagram" presStyleCnt="0">
        <dgm:presLayoutVars>
          <dgm:dir/>
          <dgm:resizeHandles val="exact"/>
        </dgm:presLayoutVars>
      </dgm:prSet>
      <dgm:spPr/>
    </dgm:pt>
    <dgm:pt modelId="{E488C3FB-0B58-4CB2-AD36-C0BF1F2BF5F4}" type="pres">
      <dgm:prSet presAssocID="{732659EA-DB69-41D8-BA89-6D668DDD2B85}" presName="node" presStyleLbl="node1" presStyleIdx="0" presStyleCnt="6">
        <dgm:presLayoutVars>
          <dgm:bulletEnabled val="1"/>
        </dgm:presLayoutVars>
      </dgm:prSet>
      <dgm:spPr/>
    </dgm:pt>
    <dgm:pt modelId="{CE3C5777-BB03-4BDD-ADD7-68D661940040}" type="pres">
      <dgm:prSet presAssocID="{EEC2B0E0-45BB-4143-8F5C-F9A9E672E28A}" presName="sibTrans" presStyleCnt="0"/>
      <dgm:spPr/>
    </dgm:pt>
    <dgm:pt modelId="{E41591CA-E338-48FD-9BB7-B19BFACCCFF4}" type="pres">
      <dgm:prSet presAssocID="{EF5266F6-A1A0-4115-9929-515220D6C8FE}" presName="node" presStyleLbl="node1" presStyleIdx="1" presStyleCnt="6">
        <dgm:presLayoutVars>
          <dgm:bulletEnabled val="1"/>
        </dgm:presLayoutVars>
      </dgm:prSet>
      <dgm:spPr/>
    </dgm:pt>
    <dgm:pt modelId="{2C9394EA-316B-4D09-8635-729F780EA3BD}" type="pres">
      <dgm:prSet presAssocID="{84175315-31E2-4511-B3B1-7EE2F30ECE8A}" presName="sibTrans" presStyleCnt="0"/>
      <dgm:spPr/>
    </dgm:pt>
    <dgm:pt modelId="{67BAC7B0-AD66-441C-BE53-A7B39A9CE118}" type="pres">
      <dgm:prSet presAssocID="{0737A2D4-F381-411B-B206-B4C4625D8C69}" presName="node" presStyleLbl="node1" presStyleIdx="2" presStyleCnt="6">
        <dgm:presLayoutVars>
          <dgm:bulletEnabled val="1"/>
        </dgm:presLayoutVars>
      </dgm:prSet>
      <dgm:spPr/>
    </dgm:pt>
    <dgm:pt modelId="{AFF57988-370F-42E3-8AB8-41C18F3FE9EB}" type="pres">
      <dgm:prSet presAssocID="{D3200E82-36B5-4364-9BB1-CA7B8B81E9EF}" presName="sibTrans" presStyleCnt="0"/>
      <dgm:spPr/>
    </dgm:pt>
    <dgm:pt modelId="{A9D22552-A285-41CF-B3BE-020301706E38}" type="pres">
      <dgm:prSet presAssocID="{F8737870-7731-4486-975F-36F8BB2F7804}" presName="node" presStyleLbl="node1" presStyleIdx="3" presStyleCnt="6">
        <dgm:presLayoutVars>
          <dgm:bulletEnabled val="1"/>
        </dgm:presLayoutVars>
      </dgm:prSet>
      <dgm:spPr/>
    </dgm:pt>
    <dgm:pt modelId="{C209023E-F3F5-4DB8-BE88-CC5A2DFDD9AA}" type="pres">
      <dgm:prSet presAssocID="{65BD0337-1F24-473D-93C3-28BDC7AA9B98}" presName="sibTrans" presStyleCnt="0"/>
      <dgm:spPr/>
    </dgm:pt>
    <dgm:pt modelId="{9E02BFD2-DD88-4A1B-8203-06F7B98FA193}" type="pres">
      <dgm:prSet presAssocID="{81D4F103-AE39-425F-8862-DA145DF289E7}" presName="node" presStyleLbl="node1" presStyleIdx="4" presStyleCnt="6">
        <dgm:presLayoutVars>
          <dgm:bulletEnabled val="1"/>
        </dgm:presLayoutVars>
      </dgm:prSet>
      <dgm:spPr/>
    </dgm:pt>
    <dgm:pt modelId="{BF85CE2A-34EE-44D6-9EF4-09FB46F21820}" type="pres">
      <dgm:prSet presAssocID="{E2F36939-B4B8-4E96-B6F7-E4F78FAE5AE9}" presName="sibTrans" presStyleCnt="0"/>
      <dgm:spPr/>
    </dgm:pt>
    <dgm:pt modelId="{A20AE14D-CC7C-46EC-8D08-29783C18FC24}" type="pres">
      <dgm:prSet presAssocID="{7C0DFE4E-5CD0-43C5-A787-FDC1EE44D3AC}" presName="node" presStyleLbl="node1" presStyleIdx="5" presStyleCnt="6">
        <dgm:presLayoutVars>
          <dgm:bulletEnabled val="1"/>
        </dgm:presLayoutVars>
      </dgm:prSet>
      <dgm:spPr/>
    </dgm:pt>
  </dgm:ptLst>
  <dgm:cxnLst>
    <dgm:cxn modelId="{331BD20D-15ED-4F23-B453-E31A5C62043D}" srcId="{5C19EECD-F488-4418-BC7D-923EDE0FE055}" destId="{0737A2D4-F381-411B-B206-B4C4625D8C69}" srcOrd="2" destOrd="0" parTransId="{995B1FEB-C934-42B9-8091-2C6EF8ADCD6B}" sibTransId="{D3200E82-36B5-4364-9BB1-CA7B8B81E9EF}"/>
    <dgm:cxn modelId="{BFF7A725-A904-4C27-8424-CB2D9AE2A429}" srcId="{5C19EECD-F488-4418-BC7D-923EDE0FE055}" destId="{732659EA-DB69-41D8-BA89-6D668DDD2B85}" srcOrd="0" destOrd="0" parTransId="{029D4568-BCFA-49C7-9CB0-65A7FD15D300}" sibTransId="{EEC2B0E0-45BB-4143-8F5C-F9A9E672E28A}"/>
    <dgm:cxn modelId="{00469284-86CE-42B9-B7AC-00869FF26099}" type="presOf" srcId="{0737A2D4-F381-411B-B206-B4C4625D8C69}" destId="{67BAC7B0-AD66-441C-BE53-A7B39A9CE118}" srcOrd="0" destOrd="0" presId="urn:microsoft.com/office/officeart/2005/8/layout/default"/>
    <dgm:cxn modelId="{F8853688-8C04-4768-B5D1-465640C93054}" type="presOf" srcId="{5C19EECD-F488-4418-BC7D-923EDE0FE055}" destId="{5AAAB994-04B2-47FF-87B6-CD5F7962B296}" srcOrd="0" destOrd="0" presId="urn:microsoft.com/office/officeart/2005/8/layout/default"/>
    <dgm:cxn modelId="{7201058D-8F6D-4EBF-8C88-5A9006B1D43D}" srcId="{5C19EECD-F488-4418-BC7D-923EDE0FE055}" destId="{81D4F103-AE39-425F-8862-DA145DF289E7}" srcOrd="4" destOrd="0" parTransId="{04BB2B31-CA47-40F5-AB0A-69401FC07298}" sibTransId="{E2F36939-B4B8-4E96-B6F7-E4F78FAE5AE9}"/>
    <dgm:cxn modelId="{C885AF95-BA62-414E-AEEC-5BCA40D191E6}" srcId="{5C19EECD-F488-4418-BC7D-923EDE0FE055}" destId="{F8737870-7731-4486-975F-36F8BB2F7804}" srcOrd="3" destOrd="0" parTransId="{9039A6A5-ECE1-4D88-BE6D-CE1161C9B379}" sibTransId="{65BD0337-1F24-473D-93C3-28BDC7AA9B98}"/>
    <dgm:cxn modelId="{53F81F9B-A7D1-454A-B55B-587B42422CC2}" type="presOf" srcId="{81D4F103-AE39-425F-8862-DA145DF289E7}" destId="{9E02BFD2-DD88-4A1B-8203-06F7B98FA193}" srcOrd="0" destOrd="0" presId="urn:microsoft.com/office/officeart/2005/8/layout/default"/>
    <dgm:cxn modelId="{FCF4E0BC-A500-4D22-90F0-6FCD56F8FDAB}" type="presOf" srcId="{732659EA-DB69-41D8-BA89-6D668DDD2B85}" destId="{E488C3FB-0B58-4CB2-AD36-C0BF1F2BF5F4}" srcOrd="0" destOrd="0" presId="urn:microsoft.com/office/officeart/2005/8/layout/default"/>
    <dgm:cxn modelId="{28DEA9C7-76DC-4DC9-A2DC-38243C75E2C6}" srcId="{5C19EECD-F488-4418-BC7D-923EDE0FE055}" destId="{EF5266F6-A1A0-4115-9929-515220D6C8FE}" srcOrd="1" destOrd="0" parTransId="{2FE00436-2BF9-4C3A-AC76-5AF0C62AFC9E}" sibTransId="{84175315-31E2-4511-B3B1-7EE2F30ECE8A}"/>
    <dgm:cxn modelId="{77BE3BCF-DD52-408D-B603-DCD9E0CE376D}" type="presOf" srcId="{EF5266F6-A1A0-4115-9929-515220D6C8FE}" destId="{E41591CA-E338-48FD-9BB7-B19BFACCCFF4}" srcOrd="0" destOrd="0" presId="urn:microsoft.com/office/officeart/2005/8/layout/default"/>
    <dgm:cxn modelId="{2CDA8ED1-65AE-4CBD-8D5E-B5447F0A9232}" type="presOf" srcId="{F8737870-7731-4486-975F-36F8BB2F7804}" destId="{A9D22552-A285-41CF-B3BE-020301706E38}" srcOrd="0" destOrd="0" presId="urn:microsoft.com/office/officeart/2005/8/layout/default"/>
    <dgm:cxn modelId="{E26B33E1-B545-46D3-9FCA-6B9EC4DD8D77}" srcId="{5C19EECD-F488-4418-BC7D-923EDE0FE055}" destId="{7C0DFE4E-5CD0-43C5-A787-FDC1EE44D3AC}" srcOrd="5" destOrd="0" parTransId="{BE4A5DEB-8F3F-4D6A-981D-734D8E478852}" sibTransId="{9C354576-7FC5-4F76-8EEF-3CD1AD3C0CF0}"/>
    <dgm:cxn modelId="{1A8815EA-1B97-46A7-B194-0AB72BAEA905}" type="presOf" srcId="{7C0DFE4E-5CD0-43C5-A787-FDC1EE44D3AC}" destId="{A20AE14D-CC7C-46EC-8D08-29783C18FC24}" srcOrd="0" destOrd="0" presId="urn:microsoft.com/office/officeart/2005/8/layout/default"/>
    <dgm:cxn modelId="{5EBF1CD4-D8CE-45D0-93FB-2AD1F18F4D81}" type="presParOf" srcId="{5AAAB994-04B2-47FF-87B6-CD5F7962B296}" destId="{E488C3FB-0B58-4CB2-AD36-C0BF1F2BF5F4}" srcOrd="0" destOrd="0" presId="urn:microsoft.com/office/officeart/2005/8/layout/default"/>
    <dgm:cxn modelId="{816F9E20-0ECB-42E2-935B-FEC372A6278A}" type="presParOf" srcId="{5AAAB994-04B2-47FF-87B6-CD5F7962B296}" destId="{CE3C5777-BB03-4BDD-ADD7-68D661940040}" srcOrd="1" destOrd="0" presId="urn:microsoft.com/office/officeart/2005/8/layout/default"/>
    <dgm:cxn modelId="{DED3FE40-96E0-4E27-BF43-BCAF61FEECFF}" type="presParOf" srcId="{5AAAB994-04B2-47FF-87B6-CD5F7962B296}" destId="{E41591CA-E338-48FD-9BB7-B19BFACCCFF4}" srcOrd="2" destOrd="0" presId="urn:microsoft.com/office/officeart/2005/8/layout/default"/>
    <dgm:cxn modelId="{7600AABE-508B-4EFA-84B2-9F9E6AB8FF43}" type="presParOf" srcId="{5AAAB994-04B2-47FF-87B6-CD5F7962B296}" destId="{2C9394EA-316B-4D09-8635-729F780EA3BD}" srcOrd="3" destOrd="0" presId="urn:microsoft.com/office/officeart/2005/8/layout/default"/>
    <dgm:cxn modelId="{25C9A706-D9B0-464B-8ECF-0FE3DD54E350}" type="presParOf" srcId="{5AAAB994-04B2-47FF-87B6-CD5F7962B296}" destId="{67BAC7B0-AD66-441C-BE53-A7B39A9CE118}" srcOrd="4" destOrd="0" presId="urn:microsoft.com/office/officeart/2005/8/layout/default"/>
    <dgm:cxn modelId="{8683FAC6-3909-4757-A7A8-844F59167337}" type="presParOf" srcId="{5AAAB994-04B2-47FF-87B6-CD5F7962B296}" destId="{AFF57988-370F-42E3-8AB8-41C18F3FE9EB}" srcOrd="5" destOrd="0" presId="urn:microsoft.com/office/officeart/2005/8/layout/default"/>
    <dgm:cxn modelId="{D9F2425C-BEE4-41D3-8019-E606B7809FA1}" type="presParOf" srcId="{5AAAB994-04B2-47FF-87B6-CD5F7962B296}" destId="{A9D22552-A285-41CF-B3BE-020301706E38}" srcOrd="6" destOrd="0" presId="urn:microsoft.com/office/officeart/2005/8/layout/default"/>
    <dgm:cxn modelId="{A82F7AD8-E3C0-4D44-AF7B-ADF4D022A766}" type="presParOf" srcId="{5AAAB994-04B2-47FF-87B6-CD5F7962B296}" destId="{C209023E-F3F5-4DB8-BE88-CC5A2DFDD9AA}" srcOrd="7" destOrd="0" presId="urn:microsoft.com/office/officeart/2005/8/layout/default"/>
    <dgm:cxn modelId="{EA113716-5F07-47E4-9AD9-79EAABC6F0C4}" type="presParOf" srcId="{5AAAB994-04B2-47FF-87B6-CD5F7962B296}" destId="{9E02BFD2-DD88-4A1B-8203-06F7B98FA193}" srcOrd="8" destOrd="0" presId="urn:microsoft.com/office/officeart/2005/8/layout/default"/>
    <dgm:cxn modelId="{2CBA786D-E44B-4C0E-A8BA-A3AE65B98323}" type="presParOf" srcId="{5AAAB994-04B2-47FF-87B6-CD5F7962B296}" destId="{BF85CE2A-34EE-44D6-9EF4-09FB46F21820}" srcOrd="9" destOrd="0" presId="urn:microsoft.com/office/officeart/2005/8/layout/default"/>
    <dgm:cxn modelId="{0AEFD90C-4DF3-4825-8EAC-2A1CE4954A0B}" type="presParOf" srcId="{5AAAB994-04B2-47FF-87B6-CD5F7962B296}" destId="{A20AE14D-CC7C-46EC-8D08-29783C18FC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C3FB-0B58-4CB2-AD36-C0BF1F2BF5F4}">
      <dsp:nvSpPr>
        <dsp:cNvPr id="0" name=""/>
        <dsp:cNvSpPr/>
      </dsp:nvSpPr>
      <dsp:spPr>
        <a:xfrm>
          <a:off x="264269" y="667"/>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Receiver</a:t>
          </a:r>
        </a:p>
      </dsp:txBody>
      <dsp:txXfrm>
        <a:off x="264269" y="667"/>
        <a:ext cx="2183889" cy="1310333"/>
      </dsp:txXfrm>
    </dsp:sp>
    <dsp:sp modelId="{E41591CA-E338-48FD-9BB7-B19BFACCCFF4}">
      <dsp:nvSpPr>
        <dsp:cNvPr id="0" name=""/>
        <dsp:cNvSpPr/>
      </dsp:nvSpPr>
      <dsp:spPr>
        <a:xfrm>
          <a:off x="2666547" y="667"/>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Sensor and Transmitter</a:t>
          </a:r>
        </a:p>
      </dsp:txBody>
      <dsp:txXfrm>
        <a:off x="2666547" y="667"/>
        <a:ext cx="2183889" cy="1310333"/>
      </dsp:txXfrm>
    </dsp:sp>
    <dsp:sp modelId="{67BAC7B0-AD66-441C-BE53-A7B39A9CE118}">
      <dsp:nvSpPr>
        <dsp:cNvPr id="0" name=""/>
        <dsp:cNvSpPr/>
      </dsp:nvSpPr>
      <dsp:spPr>
        <a:xfrm>
          <a:off x="5068826" y="667"/>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Alcohol Wipes</a:t>
          </a:r>
        </a:p>
      </dsp:txBody>
      <dsp:txXfrm>
        <a:off x="5068826" y="667"/>
        <a:ext cx="2183889" cy="1310333"/>
      </dsp:txXfrm>
    </dsp:sp>
    <dsp:sp modelId="{A9D22552-A285-41CF-B3BE-020301706E38}">
      <dsp:nvSpPr>
        <dsp:cNvPr id="0" name=""/>
        <dsp:cNvSpPr/>
      </dsp:nvSpPr>
      <dsp:spPr>
        <a:xfrm>
          <a:off x="264269" y="1529390"/>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Skin prep wipes </a:t>
          </a:r>
        </a:p>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(if used)</a:t>
          </a:r>
        </a:p>
      </dsp:txBody>
      <dsp:txXfrm>
        <a:off x="264269" y="1529390"/>
        <a:ext cx="2183889" cy="1310333"/>
      </dsp:txXfrm>
    </dsp:sp>
    <dsp:sp modelId="{9E02BFD2-DD88-4A1B-8203-06F7B98FA193}">
      <dsp:nvSpPr>
        <dsp:cNvPr id="0" name=""/>
        <dsp:cNvSpPr/>
      </dsp:nvSpPr>
      <dsp:spPr>
        <a:xfrm>
          <a:off x="2666547" y="1529390"/>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Inserter</a:t>
          </a:r>
        </a:p>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 (if used)</a:t>
          </a:r>
        </a:p>
      </dsp:txBody>
      <dsp:txXfrm>
        <a:off x="2666547" y="1529390"/>
        <a:ext cx="2183889" cy="1310333"/>
      </dsp:txXfrm>
    </dsp:sp>
    <dsp:sp modelId="{A20AE14D-CC7C-46EC-8D08-29783C18FC24}">
      <dsp:nvSpPr>
        <dsp:cNvPr id="0" name=""/>
        <dsp:cNvSpPr/>
      </dsp:nvSpPr>
      <dsp:spPr>
        <a:xfrm>
          <a:off x="5068826" y="1529390"/>
          <a:ext cx="2183889" cy="1310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Manufacturer's manual, alarm card</a:t>
          </a:r>
        </a:p>
      </dsp:txBody>
      <dsp:txXfrm>
        <a:off x="5068826" y="1529390"/>
        <a:ext cx="2183889" cy="13103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0" dirty="0">
                <a:latin typeface="Arial" panose="020B0604020202020204" pitchFamily="34" charset="0"/>
                <a:cs typeface="Arial" panose="020B0604020202020204" pitchFamily="34" charset="0"/>
              </a:rPr>
              <a:t>The American Diabetes Association’s Diabetes Care Tasks at School: What Key Personnel Need to Know is a training curriculum that consists of PowerPoint modules with corresponding video segments, pre-/post-tests and other helpful resources.</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gain a better understanding of the requirements for appropriate school diabetes care. The ADA’s Safe at School Guide and other training resources may be found </a:t>
            </a:r>
            <a:r>
              <a:rPr lang="en-US" altLang="en-US" sz="1000" b="0" dirty="0" err="1">
                <a:latin typeface="Arial" panose="020B0604020202020204" pitchFamily="34" charset="0"/>
                <a:cs typeface="Arial" panose="020B0604020202020204" pitchFamily="34" charset="0"/>
              </a:rPr>
              <a:t>www.diabetes.org</a:t>
            </a:r>
            <a:r>
              <a:rPr lang="en-US" altLang="en-US" sz="1000" b="0" dirty="0">
                <a:latin typeface="Arial" panose="020B0604020202020204" pitchFamily="34" charset="0"/>
                <a:cs typeface="Arial" panose="020B0604020202020204" pitchFamily="34" charset="0"/>
              </a:rPr>
              <a:t>/</a:t>
            </a:r>
            <a:r>
              <a:rPr lang="en-US" altLang="en-US" sz="1000" b="0" dirty="0" err="1">
                <a:latin typeface="Arial" panose="020B0604020202020204" pitchFamily="34" charset="0"/>
                <a:cs typeface="Arial" panose="020B0604020202020204" pitchFamily="34" charset="0"/>
              </a:rPr>
              <a:t>sastraining</a:t>
            </a:r>
            <a:r>
              <a:rPr lang="en-US" altLang="en-US" sz="1000" b="0" dirty="0">
                <a:latin typeface="Arial" panose="020B0604020202020204" pitchFamily="34" charset="0"/>
                <a:cs typeface="Arial" panose="020B0604020202020204" pitchFamily="34" charset="0"/>
              </a:rPr>
              <a:t>.</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Some key points about the overall training:</a:t>
            </a:r>
          </a:p>
          <a:p>
            <a:pPr>
              <a:lnSpc>
                <a:spcPct val="90000"/>
              </a:lnSpc>
            </a:pPr>
            <a:endParaRPr lang="en-US" altLang="en-US" sz="1000" b="1"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Overall objective: </a:t>
            </a:r>
            <a:r>
              <a:rPr lang="en-US" altLang="en-US" sz="1000" b="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Rationale: </a:t>
            </a:r>
            <a:r>
              <a:rPr lang="en-US" altLang="en-US" sz="1000" b="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PLEASE STATE: </a:t>
            </a:r>
            <a:r>
              <a:rPr lang="en-US" altLang="en-US" sz="1000" b="0" dirty="0">
                <a:latin typeface="Arial" panose="020B0604020202020204" pitchFamily="34" charset="0"/>
                <a:cs typeface="Arial" panose="020B0604020202020204" pitchFamily="34" charset="0"/>
              </a:rPr>
              <a:t>This presentation is not intended to provide legal or health care advice. Please consult with a legal or health care professional regarding your specific questions or needs.                                   </a:t>
            </a:r>
          </a:p>
          <a:p>
            <a:pPr>
              <a:lnSpc>
                <a:spcPct val="90000"/>
              </a:lnSpc>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 student who wears a continuous glucose monitor to school still needs to check blood glucose with a regular meter before treatment; unless specifically stated otherwise in the DMMP.  </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Most CGM are now FDA approved for treatment decisions. However, not all are approved and some are only for certain ages. Given the rapid changes in diabetes technology, the student’s DMMP should always be consulted before using CGM or sensor data to make treatment decisions. Even if the student is using an FDA approved device for treatment decisions, they may not have permission from their provider to do so. Use CGM in accordance with manufacturer’s instructions and the student’s DMMP.  </a:t>
            </a: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34198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Specific guidelines for student’s using CGM for treatment decision, rather than blood glucose, should be outlined in the student’s DMMP.  </a:t>
            </a:r>
            <a:r>
              <a:rPr lang="en-US" altLang="en-US" sz="1000" b="0" dirty="0">
                <a:latin typeface="Arial" panose="020B0604020202020204" pitchFamily="34" charset="0"/>
                <a:cs typeface="Arial" panose="020B0604020202020204" pitchFamily="34" charset="0"/>
              </a:rPr>
              <a:t>CGM systems approved for treatment decisions, like the Dexcom G6 and </a:t>
            </a: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Libre2  and 3 have specific criteria that should be met.  Older systems and those not FDA approved for treatment decisions will not be discussed here and recommendations for use will vary depending on the system.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Based on FDA guidelines, the Dexcom G6 and </a:t>
            </a: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Libre2 data can be used to make treatment decisions without confirmation by blood glucose meter as long as the following criteria are met.  </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student’s receiver (Dexcom receiver, Dexcom mobile app or </a:t>
            </a: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Libre2 reader) must display both a glucose value AND a trend arrow</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student is not “stacking” insulin doses or rather taking insulin doses too close together</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student is not having symptoms contradictory to the sensor value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Other brand specific criteria include;</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Dexcom G6: </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Approved for 2-years and older</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student has not taken more than maximum acetaminophen doses as this can result in false high glucose values.  Standard acetaminophen recommendations should not falsely affect the Dexcom G6.  </a:t>
            </a:r>
          </a:p>
          <a:p>
            <a:pPr marL="171450" indent="-171450" eaLnBrk="1" hangingPunct="1">
              <a:lnSpc>
                <a:spcPct val="90000"/>
              </a:lnSpc>
              <a:spcBef>
                <a:spcPts val="50"/>
              </a:spcBef>
              <a:buClr>
                <a:schemeClr val="tx1"/>
              </a:buClr>
              <a:buFont typeface="Wingdings" pitchFamily="2" charset="2"/>
              <a:buChar char="§"/>
            </a:pPr>
            <a:r>
              <a:rPr lang="en-US" altLang="en-US" sz="1000" b="1" dirty="0" err="1">
                <a:latin typeface="Arial" panose="020B0604020202020204" pitchFamily="34" charset="0"/>
                <a:cs typeface="Arial" panose="020B0604020202020204" pitchFamily="34" charset="0"/>
              </a:rPr>
              <a:t>FreeStyle</a:t>
            </a:r>
            <a:r>
              <a:rPr lang="en-US" altLang="en-US" sz="1000" b="1" dirty="0">
                <a:latin typeface="Arial" panose="020B0604020202020204" pitchFamily="34" charset="0"/>
                <a:cs typeface="Arial" panose="020B0604020202020204" pitchFamily="34" charset="0"/>
              </a:rPr>
              <a:t> Libre2 criteria:</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Approved for 4-years and older</a:t>
            </a:r>
          </a:p>
          <a:p>
            <a:pPr marL="171450" indent="-171450" eaLnBrk="1" hangingPunct="1">
              <a:lnSpc>
                <a:spcPct val="90000"/>
              </a:lnSpc>
              <a:spcBef>
                <a:spcPts val="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student has not taken more than 500 mg of ascorbic acid per day as this can result in false high glucose values</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38817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Before using CGM for treatment decisions at school there should be specific guidelines outlined in the student’s DMMP. </a:t>
            </a:r>
            <a:r>
              <a:rPr lang="en-US" altLang="en-US" sz="1000" b="0" dirty="0">
                <a:latin typeface="Arial" panose="020B0604020202020204" pitchFamily="34" charset="0"/>
                <a:cs typeface="Arial" panose="020B0604020202020204" pitchFamily="34" charset="0"/>
              </a:rPr>
              <a:t> If not, use blood glucose for all treatment decisions.  Recommendations on CGM use will be determined by the student, parent/guardian, and health care provider. In general, recommendations for using CGM values for treatment decisions at school include meeting FDA recommendations but also:</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Meals</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For meal based correction boluses, the Dexcom G6 or </a:t>
            </a: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Libre2 value may be used in place of using a blood glucose meter, per DMMP. However, the student’s DMMP may include specific details, in addition to FDA recommendations, regarding when to use blood glucose vs. sensor values and may be individualized for each student.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Hypoglycemia</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If a student feels that his/her blood glucose is low or if the CGM displays &lt; 80, then check blood glucose with a meter and provide treatment, per DMMP.</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If the CGM displays hypoglycemia, but the student is not symptomatic, confirm blood glucose with a meter, prior to treating. Treat according to the blood glucose meter value, per DMMP.</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Remember that if a student is sent to the school nurse’s office, another person should accompany the student if hypoglycemic. If the student if hypoglycemic, treatment should be provided immediately without the need to travel to the clinic.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Hyperglycemia</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The Dexcom or </a:t>
            </a: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Libre2 value may be used for treatment, per DMMP. Certain hyperglycemia values may still require blood glucose with a meter before treatment and should be detailed in the DMMP.  </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A number of different CGM systems are on the market.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CGM manufacturers are often the best resource for training resources and education.  </a:t>
            </a:r>
          </a:p>
          <a:p>
            <a:pPr>
              <a:spcBef>
                <a:spcPct val="0"/>
              </a:spcBef>
            </a:pPr>
            <a:endParaRPr lang="en-US" altLang="en-US" sz="1000" b="0" dirty="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altLang="en-US" sz="1000" b="0" dirty="0">
                <a:latin typeface="Arial" panose="020B0604020202020204" pitchFamily="34" charset="0"/>
                <a:cs typeface="Arial" panose="020B0604020202020204" pitchFamily="34" charset="0"/>
              </a:rPr>
              <a:t>CGM Manufacturers:</a:t>
            </a:r>
          </a:p>
          <a:p>
            <a:pPr marL="171450" indent="-171450">
              <a:spcBef>
                <a:spcPct val="0"/>
              </a:spcBef>
              <a:buFont typeface="Wingdings" panose="05000000000000000000" pitchFamily="2" charset="2"/>
              <a:buChar char="§"/>
            </a:pPr>
            <a:r>
              <a:rPr lang="en-US" altLang="en-US" sz="1000" b="0" dirty="0" err="1">
                <a:latin typeface="Arial" panose="020B0604020202020204" pitchFamily="34" charset="0"/>
                <a:cs typeface="Arial" panose="020B0604020202020204" pitchFamily="34" charset="0"/>
              </a:rPr>
              <a:t>FreeStyle</a:t>
            </a:r>
            <a:r>
              <a:rPr lang="en-US" altLang="en-US" sz="1000" b="0" dirty="0">
                <a:latin typeface="Arial" panose="020B0604020202020204" pitchFamily="34" charset="0"/>
                <a:cs typeface="Arial" panose="020B0604020202020204" pitchFamily="34" charset="0"/>
              </a:rPr>
              <a:t>: https://www.myfreestyle.com</a:t>
            </a:r>
          </a:p>
          <a:p>
            <a:pPr marL="171450" indent="-171450">
              <a:spcBef>
                <a:spcPct val="0"/>
              </a:spcBef>
              <a:buFont typeface="Wingdings" panose="05000000000000000000" pitchFamily="2" charset="2"/>
              <a:buChar char="§"/>
            </a:pPr>
            <a:r>
              <a:rPr lang="en-US" altLang="en-US" sz="1000" b="0" dirty="0">
                <a:latin typeface="Arial" panose="020B0604020202020204" pitchFamily="34" charset="0"/>
                <a:cs typeface="Arial" panose="020B0604020202020204" pitchFamily="34" charset="0"/>
              </a:rPr>
              <a:t>Medtronic: https://www.medtronicdiabetes.com</a:t>
            </a:r>
          </a:p>
          <a:p>
            <a:pPr marL="171450" indent="-171450">
              <a:spcBef>
                <a:spcPct val="0"/>
              </a:spcBef>
              <a:buFont typeface="Wingdings" panose="05000000000000000000" pitchFamily="2" charset="2"/>
              <a:buChar char="§"/>
            </a:pPr>
            <a:r>
              <a:rPr lang="en-US" altLang="en-US" sz="1000" b="0" dirty="0">
                <a:latin typeface="Arial" panose="020B0604020202020204" pitchFamily="34" charset="0"/>
                <a:cs typeface="Arial" panose="020B0604020202020204" pitchFamily="34" charset="0"/>
              </a:rPr>
              <a:t>Dexcom: https://www.dexcom.com</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171240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Sensor placement requires training and is routinely done at home.  However, if the parent/guardian prefers to maintain CGM supplies at school the following supplies should be provided by the parent/guardian and kept in a designated place at school:</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Receiver</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Transmitter (Some models have a combined receiver/</a:t>
            </a:r>
            <a:r>
              <a:rPr lang="en-US" altLang="en-US" sz="1000" b="0">
                <a:latin typeface="Arial" panose="020B0604020202020204" pitchFamily="34" charset="0"/>
                <a:cs typeface="Arial" panose="020B0604020202020204" pitchFamily="34" charset="0"/>
              </a:rPr>
              <a:t>transmitter unit)</a:t>
            </a:r>
            <a:endParaRPr lang="en-US" altLang="en-US" sz="1000" b="0" dirty="0">
              <a:latin typeface="Arial" panose="020B0604020202020204" pitchFamily="34" charset="0"/>
              <a:cs typeface="Arial" panose="020B0604020202020204" pitchFamily="34" charset="0"/>
            </a:endParaRP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Sensors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Alcohol wipes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Skin prep wipes (if used)</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Inserter (if used)</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Manufacturers manual, alarm card</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In cases where the sensor/transmitter falls off (for example in PE) it should be placed in a secure place as designated in the student’s written plan.  No part of the CGM should be discarded.  Sensor placement requires training and is routinely done at home but students who have been identified as capable of managing independently may carry CGM supplies for immediate site change as necessary.</a:t>
            </a: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53939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Continuous Glucose Monitoring.</a:t>
            </a:r>
          </a:p>
          <a:p>
            <a:pPr indent="-233363">
              <a:lnSpc>
                <a:spcPct val="95000"/>
              </a:lnSpc>
              <a:spcBef>
                <a:spcPct val="0"/>
              </a:spcBef>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p>
          <a:p>
            <a:pPr eaLnBrk="1" hangingPunct="1"/>
            <a:endParaRPr lang="en-US" altLang="en-US" sz="1000" b="1"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What is continuous glucose monitoring (CGM)</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Why is CGM used</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When and how to use CGM information</a:t>
            </a:r>
          </a:p>
          <a:p>
            <a:pPr eaLnBrk="1" hangingPunct="1"/>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 the past few years considerable progress has been made in the continuous monitoring of glucose levels. The steps on the screen explain the basics of how the continuous monitoring or CGM technology works: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 tiny glucose-measuring device called a "sensor" is inserted just under the skin.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sensor measures glucose in the tissue fluids several times a minute and sends the information to a phone-sized device.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system automatically displays and records an average glucose value every one to five minutes and is worn for multiple days with duration depending on the manufacturer.</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state of the continuous monitoring technology is such that finger stick checks are still required at times for either calibration or treatment decisions.  Glucose monitoring instruction will be outlined in the student’s DMMP.</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Most CGM have alarms that signal when glucose is out of target range.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While continuous glucose monitors are becoming more common, they are still not used for all students with diabetes.  Some individuals use them daily while others for a short period to give the health care providers a picture of what is happening with glucose levels between monitoring times, particularly after meals and at night while sleeping. </a:t>
            </a:r>
          </a:p>
          <a:p>
            <a:pPr eaLnBrk="1" hangingPunct="1">
              <a:lnSpc>
                <a:spcPct val="90000"/>
              </a:lnSpc>
              <a:spcBef>
                <a:spcPts val="1250"/>
              </a:spcBef>
              <a:buClr>
                <a:schemeClr val="tx1"/>
              </a:buClr>
            </a:pPr>
            <a:r>
              <a:rPr lang="en-US" altLang="en-US" sz="1000" b="0" u="sng" dirty="0">
                <a:latin typeface="Arial" panose="020B0604020202020204" pitchFamily="34" charset="0"/>
                <a:cs typeface="Arial" panose="020B0604020202020204" pitchFamily="34" charset="0"/>
              </a:rPr>
              <a:t>It’s important to remember that CGM features very depending on the manufacturer and model.</a:t>
            </a: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CGM measures interstitial glucose, meaning the glucose concentration in the fluid just under the skin </a:t>
            </a:r>
          </a:p>
          <a:p>
            <a:pPr marL="171450" indent="-171450">
              <a:buFont typeface="Arial" panose="020B0604020202020204" pitchFamily="34" charset="0"/>
              <a:buChar char="•"/>
            </a:pPr>
            <a:r>
              <a:rPr lang="en-US" dirty="0"/>
              <a:t>This may lag 5-15 minutes behind the blood glucose</a:t>
            </a:r>
          </a:p>
          <a:p>
            <a:pPr marL="171450" indent="-171450">
              <a:buFont typeface="Arial" panose="020B0604020202020204" pitchFamily="34" charset="0"/>
              <a:buChar char="•"/>
            </a:pPr>
            <a:r>
              <a:rPr lang="en-US" dirty="0"/>
              <a:t>This may lead to some discrepancies between CGM readings and fingerstick readings, particularly if the glucose is changing rapidly </a:t>
            </a:r>
          </a:p>
          <a:p>
            <a:pPr marL="171450" indent="-171450">
              <a:buFont typeface="Arial" panose="020B0604020202020204" pitchFamily="34" charset="0"/>
              <a:buChar char="•"/>
            </a:pPr>
            <a:r>
              <a:rPr lang="en-US" dirty="0"/>
              <a:t>Current CGMs on the market have a high degree of accuracy based upon available data</a:t>
            </a:r>
          </a:p>
          <a:p>
            <a:endParaRPr lang="en-US" dirty="0"/>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40406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CGM is used to provide both real-time and retrospective glucose information to students, parents/caregivers and their healthcare providers.  </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CGM is well documented to uncover undetected hypoglycemia and other glucose trends </a:t>
            </a:r>
            <a:r>
              <a:rPr lang="en-US" altLang="en-US" sz="1000" b="0" dirty="0">
                <a:latin typeface="Arial" panose="020B0604020202020204" pitchFamily="34" charset="0"/>
                <a:cs typeface="Arial" panose="020B0604020202020204" pitchFamily="34" charset="0"/>
              </a:rPr>
              <a:t>to better adjust insulin doses and other management routines.  </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Direction and rate of change information as well as the glucose alerts </a:t>
            </a:r>
            <a:r>
              <a:rPr lang="en-US" altLang="en-US" sz="1000" b="0" dirty="0">
                <a:latin typeface="Arial" panose="020B0604020202020204" pitchFamily="34" charset="0"/>
                <a:cs typeface="Arial" panose="020B0604020202020204" pitchFamily="34" charset="0"/>
              </a:rPr>
              <a:t>contribute to earlier identification of low glucose in users who cannot recognize or communicate low glucose symptoms.  User data and data sharing can also contribute to patient and caregiver reported quality of life.  </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CGM use has been documented in the literature to improve glucose control </a:t>
            </a:r>
            <a:r>
              <a:rPr lang="en-US" altLang="en-US" sz="1000" b="0" dirty="0">
                <a:latin typeface="Arial" panose="020B0604020202020204" pitchFamily="34" charset="0"/>
                <a:cs typeface="Arial" panose="020B0604020202020204" pitchFamily="34" charset="0"/>
              </a:rPr>
              <a:t>and for those on CGM therapy, </a:t>
            </a:r>
            <a:r>
              <a:rPr lang="en-US" altLang="en-US" sz="1000" b="1" dirty="0">
                <a:latin typeface="Arial" panose="020B0604020202020204" pitchFamily="34" charset="0"/>
                <a:cs typeface="Arial" panose="020B0604020202020204" pitchFamily="34" charset="0"/>
              </a:rPr>
              <a:t>ongoing and frequent use is recommended to maximize its benefits.</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38480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50" b="0" dirty="0">
                <a:cs typeface="Arial" panose="020B0604020202020204" pitchFamily="34" charset="0"/>
              </a:rPr>
              <a:t>This slide shows examples of trend arrows on the Dexcom G7. The trend arrows are visual indicators on the device’s display that show the direction and speed at which the blood glucose is changing. </a:t>
            </a: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22871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CGM settings are determined by the student, parent/guardian, and health care provider.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Some CGM are capable of sharing data real-time with the caregiver(s) remotely and CGM use has since increased rapidly, particularly in the pediatric population</a:t>
            </a:r>
            <a:r>
              <a:rPr lang="en-US" altLang="en-US" sz="1000" b="1" dirty="0">
                <a:latin typeface="Arial" panose="020B0604020202020204" pitchFamily="34" charset="0"/>
                <a:cs typeface="Arial" panose="020B0604020202020204" pitchFamily="34" charset="0"/>
              </a:rPr>
              <a:t>. The student should have access to their CGM receiver at all times</a:t>
            </a:r>
            <a:r>
              <a:rPr lang="en-US" altLang="en-US" sz="1000" b="0" dirty="0">
                <a:latin typeface="Arial" panose="020B0604020202020204" pitchFamily="34" charset="0"/>
                <a:cs typeface="Arial" panose="020B0604020202020204" pitchFamily="34" charset="0"/>
              </a:rPr>
              <a:t> and real-time data sharing with caregiver(s) and/or with school staff should be specified in the student’s 504 Plan.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Since hypoglycemia is an acute risk, CGM alarms for hypoglycemia will usually be set as audible alarms and commonly the low alert is recommended at 80. Other alarms are usually used conservatively to avoid unnecessary disruption of the student’s school activities but all settings are individualized per DMMP.  </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90718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School personnel should be prepared to respond to CGM alarms.  If the CGM alerts for a low or high glucose, a blood glucose should be obtained to determine treatment, per DMMP. </a:t>
            </a:r>
            <a:r>
              <a:rPr lang="en-US" altLang="en-US" sz="1000" b="1" dirty="0">
                <a:latin typeface="Arial" panose="020B0604020202020204" pitchFamily="34" charset="0"/>
                <a:cs typeface="Arial" panose="020B0604020202020204" pitchFamily="34" charset="0"/>
              </a:rPr>
              <a:t>CGM data should not be used to make treatment decisions unless </a:t>
            </a:r>
            <a:r>
              <a:rPr lang="en-US" altLang="en-US" sz="1000" b="0" dirty="0">
                <a:latin typeface="Arial" panose="020B0604020202020204" pitchFamily="34" charset="0"/>
                <a:cs typeface="Arial" panose="020B0604020202020204" pitchFamily="34" charset="0"/>
              </a:rPr>
              <a:t>specifically stated otherwise in the DMMP.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DMMP will have identified if the student is, or is not, capable of independent diabetes management and those who cannot self-manage will require help responding appropriately to CGM alarms.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However, all students, regardless of level of independence, will require assistance during severe hypoglycemia.</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50939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39" y="2444969"/>
            <a:ext cx="4971665" cy="1780733"/>
          </a:xfrm>
        </p:spPr>
        <p:txBody>
          <a:bodyPr/>
          <a:lstStyle/>
          <a:p>
            <a:r>
              <a:rPr lang="en-US" dirty="0"/>
              <a:t>CONTINUOUS GLUCOSE MONITOR TECHNOLOGY</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594895"/>
          </a:xfrm>
        </p:spPr>
        <p:txBody>
          <a:bodyPr/>
          <a:lstStyle/>
          <a:p>
            <a:r>
              <a:rPr lang="en-US" dirty="0"/>
              <a:t>Most CGMs are FDA-approved for treatment decisions, but not all</a:t>
            </a:r>
          </a:p>
          <a:p>
            <a:pPr lvl="1">
              <a:buFont typeface="Wingdings" pitchFamily="2" charset="2"/>
              <a:buChar char="§"/>
            </a:pPr>
            <a:r>
              <a:rPr lang="en-US" sz="1870" dirty="0">
                <a:latin typeface="Arial" panose="020B0604020202020204" pitchFamily="34" charset="0"/>
                <a:cs typeface="Arial" panose="020B0604020202020204" pitchFamily="34" charset="0"/>
              </a:rPr>
              <a:t>Indications vary depending on product</a:t>
            </a:r>
          </a:p>
          <a:p>
            <a:pPr lvl="1">
              <a:buFont typeface="Wingdings" pitchFamily="2" charset="2"/>
              <a:buChar char="§"/>
            </a:pPr>
            <a:r>
              <a:rPr lang="en-US" sz="1870" dirty="0">
                <a:latin typeface="Arial" panose="020B0604020202020204" pitchFamily="34" charset="0"/>
                <a:cs typeface="Arial" panose="020B0604020202020204" pitchFamily="34" charset="0"/>
              </a:rPr>
              <a:t>Even if FDA-approved, the student’s provider may still require blood glucose monitoring. For example: </a:t>
            </a:r>
          </a:p>
          <a:p>
            <a:pPr lvl="2">
              <a:buFont typeface="Wingdings" pitchFamily="2" charset="2"/>
              <a:buChar char="§"/>
            </a:pPr>
            <a:r>
              <a:rPr lang="en-US" sz="1600" dirty="0">
                <a:latin typeface="Arial" panose="020B0604020202020204" pitchFamily="34" charset="0"/>
                <a:cs typeface="Arial" panose="020B0604020202020204" pitchFamily="34" charset="0"/>
              </a:rPr>
              <a:t>Confirming a low sensor glucose</a:t>
            </a:r>
          </a:p>
          <a:p>
            <a:pPr lvl="2">
              <a:buFont typeface="Wingdings" pitchFamily="2" charset="2"/>
              <a:buChar char="§"/>
            </a:pPr>
            <a:r>
              <a:rPr lang="en-US" sz="1600" dirty="0">
                <a:latin typeface="Arial" panose="020B0604020202020204" pitchFamily="34" charset="0"/>
                <a:cs typeface="Arial" panose="020B0604020202020204" pitchFamily="34" charset="0"/>
              </a:rPr>
              <a:t>Confirming a very high sensor glucose</a:t>
            </a:r>
          </a:p>
          <a:p>
            <a:pPr lvl="2">
              <a:buFont typeface="Wingdings" pitchFamily="2" charset="2"/>
              <a:buChar char="§"/>
            </a:pPr>
            <a:r>
              <a:rPr lang="en-US" sz="1600" dirty="0">
                <a:latin typeface="Arial" panose="020B0604020202020204" pitchFamily="34" charset="0"/>
                <a:cs typeface="Arial" panose="020B0604020202020204" pitchFamily="34" charset="0"/>
              </a:rPr>
              <a:t>Obtaining a blood glucose when the child has symptoms which do not match the CGM reading</a:t>
            </a:r>
          </a:p>
          <a:p>
            <a:r>
              <a:rPr lang="en-US" sz="1600" dirty="0"/>
              <a:t>Blood glucose levels </a:t>
            </a:r>
            <a:r>
              <a:rPr lang="en-US" dirty="0"/>
              <a:t>should be monitored with a blood glucose meter in accordance with the student’s DMMP</a:t>
            </a:r>
          </a:p>
          <a:p>
            <a:endParaRPr lang="en-US" dirty="0">
              <a:solidFill>
                <a:srgbClr val="FF0000"/>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Use Blood Glucose METER or CGM?</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35948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722172"/>
            <a:ext cx="8539691" cy="3593228"/>
          </a:xfrm>
        </p:spPr>
        <p:txBody>
          <a:bodyPr/>
          <a:lstStyle/>
          <a:p>
            <a:r>
              <a:rPr lang="en-US" dirty="0"/>
              <a:t>Specific guidelines for CGM use should be outlined in the student’s DMMP</a:t>
            </a:r>
          </a:p>
          <a:p>
            <a:r>
              <a:rPr lang="en-US" dirty="0"/>
              <a:t>Based on FDA guidelines, criteria for the Dexcom G6 and G7 and </a:t>
            </a:r>
            <a:r>
              <a:rPr lang="en-US" dirty="0" err="1"/>
              <a:t>FreeStyle</a:t>
            </a:r>
            <a:r>
              <a:rPr lang="en-US" dirty="0"/>
              <a:t> Libre 2 and Libre 3 devices include:</a:t>
            </a:r>
          </a:p>
          <a:p>
            <a:pPr lvl="1">
              <a:buFont typeface="Wingdings" pitchFamily="2" charset="2"/>
              <a:buChar char="§"/>
            </a:pPr>
            <a:r>
              <a:rPr lang="en-US" sz="1870" dirty="0">
                <a:latin typeface="Arial" panose="020B0604020202020204" pitchFamily="34" charset="0"/>
                <a:cs typeface="Arial" panose="020B0604020202020204" pitchFamily="34" charset="0"/>
              </a:rPr>
              <a:t>The receiver/smart device must display both a glucose value AND a trend arrow</a:t>
            </a:r>
          </a:p>
          <a:p>
            <a:pPr lvl="2">
              <a:buFont typeface="Wingdings" pitchFamily="2" charset="2"/>
              <a:buChar char="§"/>
            </a:pPr>
            <a:r>
              <a:rPr lang="en-US" sz="1870" b="1" dirty="0">
                <a:solidFill>
                  <a:schemeClr val="accent1"/>
                </a:solidFill>
                <a:latin typeface="Arial" panose="020B0604020202020204" pitchFamily="34" charset="0"/>
                <a:cs typeface="Arial" panose="020B0604020202020204" pitchFamily="34" charset="0"/>
              </a:rPr>
              <a:t>Important: </a:t>
            </a:r>
            <a:r>
              <a:rPr lang="en-US" sz="1870" dirty="0">
                <a:latin typeface="Arial" panose="020B0604020202020204" pitchFamily="34" charset="0"/>
                <a:cs typeface="Arial" panose="020B0604020202020204" pitchFamily="34" charset="0"/>
              </a:rPr>
              <a:t>Glucose readings are visible on the Libre2 reader only AFTER the user scans the sensor with the actual reader device or compatible smart phone</a:t>
            </a:r>
          </a:p>
          <a:p>
            <a:pPr lvl="2">
              <a:buFont typeface="Wingdings" pitchFamily="2" charset="2"/>
              <a:buChar char="§"/>
            </a:pPr>
            <a:r>
              <a:rPr lang="en-US" sz="1870" dirty="0">
                <a:latin typeface="Arial" panose="020B0604020202020204" pitchFamily="34" charset="0"/>
                <a:cs typeface="Arial" panose="020B0604020202020204" pitchFamily="34" charset="0"/>
              </a:rPr>
              <a:t>Both devices are FDA-approved for treatment decisions</a:t>
            </a:r>
          </a:p>
          <a:p>
            <a:r>
              <a:rPr lang="en-US" dirty="0"/>
              <a:t>However, check student’s blood glucose with a fingerstick if the student is having symptoms that do not match the CGM’s data</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Criteria for using CGM </a:t>
            </a:r>
            <a:br>
              <a:rPr lang="en-US" dirty="0"/>
            </a:br>
            <a:r>
              <a:rPr lang="en-US" dirty="0"/>
              <a:t>for treatment decisions</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767784"/>
            <a:ext cx="977900" cy="977900"/>
          </a:xfrm>
          <a:prstGeom prst="rect">
            <a:avLst/>
          </a:prstGeom>
        </p:spPr>
      </p:pic>
    </p:spTree>
    <p:extLst>
      <p:ext uri="{BB962C8B-B14F-4D97-AF65-F5344CB8AC3E}">
        <p14:creationId xmlns:p14="http://schemas.microsoft.com/office/powerpoint/2010/main" val="366886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a:xfrm>
            <a:off x="670106" y="1253017"/>
            <a:ext cx="10811648" cy="758664"/>
          </a:xfrm>
        </p:spPr>
        <p:txBody>
          <a:bodyPr/>
          <a:lstStyle/>
          <a:p>
            <a:r>
              <a:rPr lang="en-US" dirty="0"/>
              <a:t>CGM and Treatment Decisions at School</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973786"/>
            <a:ext cx="3239772" cy="2838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577846" y="2973786"/>
            <a:ext cx="3239772" cy="2838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8373067" y="2973786"/>
            <a:ext cx="3239772" cy="2838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148532"/>
            <a:ext cx="2754588" cy="2246769"/>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MEALS</a:t>
            </a:r>
          </a:p>
          <a:p>
            <a:pPr lvl="0" rtl="0"/>
            <a:endParaRPr lang="en-US" sz="1400" b="1"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CGM values may be used to make treatment decisions if the conditions on the previous slide have been met and the student’s DMMP states the student can use the device to make treatment decisions</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703885" y="3148532"/>
            <a:ext cx="2822330" cy="2554545"/>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HYPOGLYCEMIA (LOWS)</a:t>
            </a:r>
          </a:p>
          <a:p>
            <a:pPr lvl="0" rtl="0"/>
            <a:endParaRPr lang="en-US" sz="1200" b="1"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sz="1200" dirty="0">
                <a:solidFill>
                  <a:schemeClr val="bg1"/>
                </a:solidFill>
                <a:latin typeface="Arial" panose="020B0604020202020204" pitchFamily="34" charset="0"/>
                <a:cs typeface="Arial" panose="020B0604020202020204" pitchFamily="34" charset="0"/>
              </a:rPr>
              <a:t>If the student feels low or if the CGM displays &lt; 70 mg/dl, check blood glucose with a blood glucose meter and treat according to meter value, per DMMP</a:t>
            </a:r>
          </a:p>
          <a:p>
            <a:pPr marL="285750" lvl="0" indent="-285750" rtl="0">
              <a:buFont typeface="Wingdings" pitchFamily="2" charset="2"/>
              <a:buChar char="§"/>
            </a:pPr>
            <a:r>
              <a:rPr lang="en-US" sz="1200" dirty="0">
                <a:solidFill>
                  <a:schemeClr val="bg1"/>
                </a:solidFill>
                <a:latin typeface="Arial" panose="020B0604020202020204" pitchFamily="34" charset="0"/>
                <a:cs typeface="Arial" panose="020B0604020202020204" pitchFamily="34" charset="0"/>
              </a:rPr>
              <a:t>If the CGM displays low, but the student is not symptomatic </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check blood glucose with a blood glucose meter and treat according to meter value, per DMMP.</a:t>
            </a:r>
          </a:p>
          <a:p>
            <a:pPr lvl="0" rtl="0"/>
            <a:endParaRPr lang="en-US"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5718FAD-BD30-C3EC-5357-CC1989EA5159}"/>
              </a:ext>
            </a:extLst>
          </p:cNvPr>
          <p:cNvSpPr txBox="1"/>
          <p:nvPr/>
        </p:nvSpPr>
        <p:spPr>
          <a:xfrm>
            <a:off x="8612069" y="3148532"/>
            <a:ext cx="2663814" cy="2246769"/>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HYPERGLYCEMIA (HIGHS)</a:t>
            </a:r>
          </a:p>
          <a:p>
            <a:pPr lvl="0" rtl="0"/>
            <a:endParaRPr lang="en-US" sz="1400" b="1"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CGM values may be used to make treatment decisions if the conditions on the previous slide have been met and the student’s DMMP states the student can use the device to make treatment decisions</a:t>
            </a:r>
          </a:p>
        </p:txBody>
      </p:sp>
      <p:sp>
        <p:nvSpPr>
          <p:cNvPr id="5" name="TextBox 4">
            <a:extLst>
              <a:ext uri="{FF2B5EF4-FFF2-40B4-BE49-F238E27FC236}">
                <a16:creationId xmlns:a16="http://schemas.microsoft.com/office/drawing/2014/main" id="{C24FB9BE-F261-1812-0B03-E2410F8D46D3}"/>
              </a:ext>
            </a:extLst>
          </p:cNvPr>
          <p:cNvSpPr txBox="1"/>
          <p:nvPr/>
        </p:nvSpPr>
        <p:spPr>
          <a:xfrm>
            <a:off x="670106" y="1885409"/>
            <a:ext cx="10605777" cy="1277273"/>
          </a:xfrm>
          <a:prstGeom prst="rect">
            <a:avLst/>
          </a:prstGeom>
          <a:noFill/>
        </p:spPr>
        <p:txBody>
          <a:bodyPr wrap="square" rtlCol="0">
            <a:spAutoFit/>
          </a:bodyPr>
          <a:lstStyle/>
          <a:p>
            <a:pPr marL="0" lvl="1" eaLnBrk="1" hangingPunct="1">
              <a:spcBef>
                <a:spcPts val="600"/>
              </a:spcBef>
              <a:buClr>
                <a:schemeClr val="tx1"/>
              </a:buClr>
              <a:buSzPct val="80000"/>
              <a:defRPr/>
            </a:pPr>
            <a:r>
              <a:rPr lang="en-US" altLang="en-US" sz="1800" kern="0" dirty="0">
                <a:latin typeface="Arial" panose="020B0604020202020204" pitchFamily="34" charset="0"/>
                <a:cs typeface="Arial" panose="020B0604020202020204" pitchFamily="34" charset="0"/>
              </a:rPr>
              <a:t>Specific guidelines should be outlined in the student’s DMMP. If not, use blood glucose meter for all treatment decisions</a:t>
            </a:r>
          </a:p>
          <a:p>
            <a:pPr marL="0" lvl="1" indent="0" eaLnBrk="1" hangingPunct="1">
              <a:spcBef>
                <a:spcPts val="600"/>
              </a:spcBef>
              <a:buClr>
                <a:schemeClr val="tx1"/>
              </a:buClr>
              <a:buSzPct val="80000"/>
              <a:buFontTx/>
              <a:buNone/>
              <a:defRPr/>
            </a:pPr>
            <a:r>
              <a:rPr lang="en-US" altLang="en-US" sz="1800" b="1" dirty="0">
                <a:solidFill>
                  <a:schemeClr val="accent1"/>
                </a:solidFill>
                <a:latin typeface="Arial" panose="020B0604020202020204" pitchFamily="34" charset="0"/>
                <a:cs typeface="Arial" panose="020B0604020202020204" pitchFamily="34" charset="0"/>
              </a:rPr>
              <a:t>These are general guidelines, follow DMMP for each student:</a:t>
            </a:r>
            <a:endParaRPr lang="en-US" altLang="en-US" sz="1800" b="1" kern="0" dirty="0">
              <a:solidFill>
                <a:schemeClr val="accent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9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a:xfrm>
            <a:off x="670106" y="1253017"/>
            <a:ext cx="10811648" cy="758664"/>
          </a:xfrm>
        </p:spPr>
        <p:txBody>
          <a:bodyPr/>
          <a:lstStyle/>
          <a:p>
            <a:r>
              <a:rPr lang="en-US" dirty="0"/>
              <a:t>Sampling of CGM</a:t>
            </a:r>
          </a:p>
        </p:txBody>
      </p:sp>
      <p:pic>
        <p:nvPicPr>
          <p:cNvPr id="2" name="Picture 1">
            <a:extLst>
              <a:ext uri="{FF2B5EF4-FFF2-40B4-BE49-F238E27FC236}">
                <a16:creationId xmlns:a16="http://schemas.microsoft.com/office/drawing/2014/main" id="{DBB90D3F-A585-8204-D2A2-028B333F09C3}"/>
              </a:ext>
            </a:extLst>
          </p:cNvPr>
          <p:cNvPicPr>
            <a:picLocks noChangeAspect="1"/>
          </p:cNvPicPr>
          <p:nvPr/>
        </p:nvPicPr>
        <p:blipFill rotWithShape="1">
          <a:blip r:embed="rId3"/>
          <a:srcRect l="15152" r="42638"/>
          <a:stretch/>
        </p:blipFill>
        <p:spPr>
          <a:xfrm>
            <a:off x="4262979" y="2281179"/>
            <a:ext cx="2282200" cy="3689203"/>
          </a:xfrm>
          <a:prstGeom prst="rect">
            <a:avLst/>
          </a:prstGeom>
        </p:spPr>
      </p:pic>
      <p:pic>
        <p:nvPicPr>
          <p:cNvPr id="1026" name="Picture 2" descr="FreeStyle Libre 3 System - Continuous Glucose Monitoring System | US MED">
            <a:extLst>
              <a:ext uri="{FF2B5EF4-FFF2-40B4-BE49-F238E27FC236}">
                <a16:creationId xmlns:a16="http://schemas.microsoft.com/office/drawing/2014/main" id="{5CBBD665-5056-BCAA-DE84-056A96CA3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06" y="2251361"/>
            <a:ext cx="3179999" cy="3787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xcom G7 CGM - Powerfully simple diabetes management | Dexcom">
            <a:extLst>
              <a:ext uri="{FF2B5EF4-FFF2-40B4-BE49-F238E27FC236}">
                <a16:creationId xmlns:a16="http://schemas.microsoft.com/office/drawing/2014/main" id="{82F7D6B9-F1F0-3D16-3AB3-B079AB6D5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01679"/>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9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4837219"/>
            <a:ext cx="9738581" cy="1231106"/>
          </a:xfrm>
        </p:spPr>
        <p:txBody>
          <a:bodyPr/>
          <a:lstStyle/>
          <a:p>
            <a:pPr marL="0" indent="0">
              <a:buNone/>
            </a:pPr>
            <a:r>
              <a:rPr lang="en-US" sz="1600" dirty="0"/>
              <a:t>In cases where the sensor/transmitter falls off (for example in PE), it should be placed in a secure place as designated in the student’s written plan. No part of the CGM should be discarded. Sensor placement requires training and is routinely done at home. As such, back-up CGM supplies may not be necessary at school (unless the student self-manages independently, per DMMP).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604145" cy="952321"/>
          </a:xfrm>
        </p:spPr>
        <p:txBody>
          <a:bodyPr/>
          <a:lstStyle/>
          <a:p>
            <a:r>
              <a:rPr lang="en-US" dirty="0"/>
              <a:t>CGM Supplies at School</a:t>
            </a:r>
          </a:p>
        </p:txBody>
      </p:sp>
      <p:graphicFrame>
        <p:nvGraphicFramePr>
          <p:cNvPr id="4" name="Content Placeholder 5">
            <a:extLst>
              <a:ext uri="{FF2B5EF4-FFF2-40B4-BE49-F238E27FC236}">
                <a16:creationId xmlns:a16="http://schemas.microsoft.com/office/drawing/2014/main" id="{5EB85D00-C84E-3F93-1251-3A70D46A5F12}"/>
              </a:ext>
            </a:extLst>
          </p:cNvPr>
          <p:cNvGraphicFramePr>
            <a:graphicFrameLocks/>
          </p:cNvGraphicFramePr>
          <p:nvPr>
            <p:extLst>
              <p:ext uri="{D42A27DB-BD31-4B8C-83A1-F6EECF244321}">
                <p14:modId xmlns:p14="http://schemas.microsoft.com/office/powerpoint/2010/main" val="3714209873"/>
              </p:ext>
            </p:extLst>
          </p:nvPr>
        </p:nvGraphicFramePr>
        <p:xfrm>
          <a:off x="1811573" y="1921330"/>
          <a:ext cx="7516985" cy="284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20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5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CONTINUOUS GLUCOSE MONITOR TECHNOLOGY</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19" y="1200467"/>
            <a:ext cx="985961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Which CGM alarm cannot be turned off?</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Out of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Hyperglycemia (high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Severe hypoglycemia (low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CGM alarms should always be on the vibrate mode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All CGMs are indicated for treatment decisions.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Which item below is NOT part of CGM’s equipment?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Receiver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Lancet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Transmitter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Sensors</a:t>
            </a:r>
          </a:p>
        </p:txBody>
      </p:sp>
    </p:spTree>
    <p:extLst>
      <p:ext uri="{BB962C8B-B14F-4D97-AF65-F5344CB8AC3E}">
        <p14:creationId xmlns:p14="http://schemas.microsoft.com/office/powerpoint/2010/main" val="23296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Glucose monitoring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145716"/>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What is continuous glucose monitoring (CGM) </a:t>
            </a:r>
          </a:p>
          <a:p>
            <a:endParaRPr lang="en-US" sz="1867" dirty="0"/>
          </a:p>
          <a:p>
            <a:r>
              <a:rPr lang="en-US" sz="1867" dirty="0"/>
              <a:t>Why is CGM is used</a:t>
            </a:r>
          </a:p>
          <a:p>
            <a:endParaRPr lang="en-US" sz="1867" dirty="0"/>
          </a:p>
          <a:p>
            <a:r>
              <a:rPr lang="en-US" sz="1867" dirty="0"/>
              <a:t>When and how to use CGM information</a:t>
            </a:r>
          </a:p>
          <a:p>
            <a:endParaRPr lang="en-US" sz="1867" dirty="0"/>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1075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3826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586175"/>
          </a:xfrm>
        </p:spPr>
        <p:txBody>
          <a:bodyPr/>
          <a:lstStyle/>
          <a:p>
            <a:pPr marL="0" indent="0">
              <a:buNone/>
            </a:pPr>
            <a:r>
              <a:rPr lang="en-US" b="1" dirty="0">
                <a:solidFill>
                  <a:schemeClr val="accent1"/>
                </a:solidFill>
              </a:rPr>
              <a:t>CGMs have three parts: sensor, transmitter, and receiver.</a:t>
            </a:r>
          </a:p>
          <a:p>
            <a:r>
              <a:rPr lang="en-US" sz="1800" dirty="0">
                <a:effectLst/>
              </a:rPr>
              <a:t>CGM features vary slightly depending on the device</a:t>
            </a:r>
            <a:endParaRPr lang="en-US" sz="1800" b="1" dirty="0">
              <a:solidFill>
                <a:schemeClr val="accent1"/>
              </a:solidFill>
            </a:endParaRPr>
          </a:p>
          <a:p>
            <a:r>
              <a:rPr lang="en-US" sz="1800" dirty="0"/>
              <a:t>A tiny glucose-sensing device called a "sensor" is inserted just under the skin and remains for 7–14 days </a:t>
            </a:r>
          </a:p>
          <a:p>
            <a:r>
              <a:rPr lang="en-US" sz="1800" dirty="0"/>
              <a:t>A transmitter is attached to the sensor and sends the information to a receiver </a:t>
            </a:r>
          </a:p>
          <a:p>
            <a:r>
              <a:rPr lang="en-US" sz="1800" dirty="0"/>
              <a:t>The receiver may be a manufacturer-issued display device, smart device, or insulin pump </a:t>
            </a:r>
          </a:p>
          <a:p>
            <a:r>
              <a:rPr lang="en-US" sz="1800" dirty="0"/>
              <a:t>The system automatically records a glucose value every 1–5 minutes</a:t>
            </a:r>
          </a:p>
          <a:p>
            <a:r>
              <a:rPr lang="en-US" sz="1800" dirty="0"/>
              <a:t>Some CGMs provide alarms to signal when glucose is out of target range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What is CGM?</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9372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EF6FE-BCC2-32BC-6D1D-EA50A6FFA675}"/>
              </a:ext>
            </a:extLst>
          </p:cNvPr>
          <p:cNvSpPr>
            <a:spLocks noGrp="1"/>
          </p:cNvSpPr>
          <p:nvPr>
            <p:ph type="body" sz="quarter" idx="11"/>
          </p:nvPr>
        </p:nvSpPr>
        <p:spPr>
          <a:xfrm>
            <a:off x="4764505" y="2819909"/>
            <a:ext cx="5991548" cy="2798715"/>
          </a:xfrm>
        </p:spPr>
        <p:txBody>
          <a:bodyPr/>
          <a:lstStyle/>
          <a:p>
            <a:r>
              <a:rPr lang="en-US" dirty="0"/>
              <a:t>CGM measures interstitial glucose, meaning the glucose concentration in the fluid just under the skin </a:t>
            </a:r>
          </a:p>
          <a:p>
            <a:r>
              <a:rPr lang="en-US" dirty="0"/>
              <a:t>This may lag 5-15 minutes behind the blood glucose</a:t>
            </a:r>
          </a:p>
          <a:p>
            <a:r>
              <a:rPr lang="en-US" dirty="0"/>
              <a:t>This may lead to some discrepancies between CGM readings and fingerstick readings, particularly if the glucose is changing rapidly </a:t>
            </a:r>
          </a:p>
          <a:p>
            <a:r>
              <a:rPr lang="en-US" dirty="0"/>
              <a:t>Current CGMs on the market have a high degree of accuracy based upon available data</a:t>
            </a:r>
          </a:p>
        </p:txBody>
      </p:sp>
      <p:sp>
        <p:nvSpPr>
          <p:cNvPr id="3" name="Text Placeholder 2">
            <a:extLst>
              <a:ext uri="{FF2B5EF4-FFF2-40B4-BE49-F238E27FC236}">
                <a16:creationId xmlns:a16="http://schemas.microsoft.com/office/drawing/2014/main" id="{D4DFE559-6843-1166-37F0-C1FD270C0EDD}"/>
              </a:ext>
            </a:extLst>
          </p:cNvPr>
          <p:cNvSpPr>
            <a:spLocks noGrp="1"/>
          </p:cNvSpPr>
          <p:nvPr>
            <p:ph type="body" sz="quarter" idx="10"/>
          </p:nvPr>
        </p:nvSpPr>
        <p:spPr/>
        <p:txBody>
          <a:bodyPr/>
          <a:lstStyle/>
          <a:p>
            <a:r>
              <a:rPr lang="en-US" dirty="0"/>
              <a:t>What does a CGM measure?</a:t>
            </a:r>
          </a:p>
        </p:txBody>
      </p:sp>
      <p:pic>
        <p:nvPicPr>
          <p:cNvPr id="4" name="Picture 2" descr="Image result for cgm sensor">
            <a:extLst>
              <a:ext uri="{FF2B5EF4-FFF2-40B4-BE49-F238E27FC236}">
                <a16:creationId xmlns:a16="http://schemas.microsoft.com/office/drawing/2014/main" id="{1F5A4777-A9BE-D446-2AE3-B59B3143D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 t="7571" r="66522" b="22619"/>
          <a:stretch/>
        </p:blipFill>
        <p:spPr bwMode="auto">
          <a:xfrm>
            <a:off x="670106" y="2581145"/>
            <a:ext cx="3891455" cy="367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4040209"/>
          </a:xfrm>
        </p:spPr>
        <p:txBody>
          <a:bodyPr/>
          <a:lstStyle/>
          <a:p>
            <a:r>
              <a:rPr lang="en-US" dirty="0"/>
              <a:t>Can uncover undetected hypoglycemia and other glucose trends. Possible verification with finger-stick may be warranted. </a:t>
            </a:r>
          </a:p>
          <a:p>
            <a:r>
              <a:rPr lang="en-US" dirty="0"/>
              <a:t>Can provide direction and rate of change of glucose</a:t>
            </a:r>
          </a:p>
          <a:p>
            <a:r>
              <a:rPr lang="en-US" dirty="0"/>
              <a:t>Can provide alerts if glucose is or is predicted to be outside target range</a:t>
            </a:r>
          </a:p>
          <a:p>
            <a:r>
              <a:rPr lang="en-US" dirty="0"/>
              <a:t>Can contribute to improved glucose control and</a:t>
            </a:r>
            <a:r>
              <a:rPr lang="en-US" dirty="0">
                <a:solidFill>
                  <a:srgbClr val="FF0000"/>
                </a:solidFill>
              </a:rPr>
              <a:t> </a:t>
            </a:r>
            <a:r>
              <a:rPr lang="en-US" dirty="0"/>
              <a:t>detecting the impact of food, activities and behavior on glycemia</a:t>
            </a:r>
          </a:p>
          <a:p>
            <a:r>
              <a:rPr lang="en-US" dirty="0"/>
              <a:t>Ongoing</a:t>
            </a:r>
            <a:r>
              <a:rPr lang="en-US" dirty="0">
                <a:solidFill>
                  <a:srgbClr val="FF0000"/>
                </a:solidFill>
              </a:rPr>
              <a:t> </a:t>
            </a:r>
            <a:r>
              <a:rPr lang="en-US" dirty="0"/>
              <a:t>use is recommended to maximize benefits</a:t>
            </a:r>
          </a:p>
          <a:p>
            <a:r>
              <a:rPr lang="en-US" dirty="0"/>
              <a:t>May pair with select insulin pumps for automated insulin delivery systems</a:t>
            </a:r>
          </a:p>
          <a:p>
            <a:r>
              <a:rPr lang="en-US" dirty="0"/>
              <a:t>Can reduce the number of </a:t>
            </a:r>
            <a:r>
              <a:rPr lang="en-US" dirty="0" err="1"/>
              <a:t>fingersticks</a:t>
            </a:r>
            <a:endParaRPr lang="en-US" dirty="0"/>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Why is CGM Used?</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416054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DEXCOM </a:t>
            </a:r>
            <a:r>
              <a:rPr lang="en-US" dirty="0">
                <a:solidFill>
                  <a:srgbClr val="FF0000"/>
                </a:solidFill>
              </a:rPr>
              <a:t>G7</a:t>
            </a:r>
            <a:r>
              <a:rPr lang="en-US" dirty="0"/>
              <a:t> Trend Arrows</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
        <p:nvSpPr>
          <p:cNvPr id="8" name="Text Placeholder 1">
            <a:extLst>
              <a:ext uri="{FF2B5EF4-FFF2-40B4-BE49-F238E27FC236}">
                <a16:creationId xmlns:a16="http://schemas.microsoft.com/office/drawing/2014/main" id="{2570A943-B583-1885-1F2B-31A08C93A667}"/>
              </a:ext>
            </a:extLst>
          </p:cNvPr>
          <p:cNvSpPr>
            <a:spLocks noGrp="1"/>
          </p:cNvSpPr>
          <p:nvPr>
            <p:ph type="body" sz="quarter" idx="11"/>
          </p:nvPr>
        </p:nvSpPr>
        <p:spPr>
          <a:xfrm>
            <a:off x="1986069" y="2205337"/>
            <a:ext cx="8539691" cy="287323"/>
          </a:xfrm>
        </p:spPr>
        <p:txBody>
          <a:bodyPr/>
          <a:lstStyle/>
          <a:p>
            <a:pPr marL="0" indent="0">
              <a:buNone/>
            </a:pPr>
            <a:r>
              <a:rPr lang="en-US" b="1" dirty="0">
                <a:solidFill>
                  <a:schemeClr val="accent1"/>
                </a:solidFill>
              </a:rPr>
              <a:t>What do the arrows means?</a:t>
            </a:r>
            <a:endParaRPr lang="en-US" dirty="0"/>
          </a:p>
        </p:txBody>
      </p:sp>
      <p:grpSp>
        <p:nvGrpSpPr>
          <p:cNvPr id="27" name="Group 26">
            <a:extLst>
              <a:ext uri="{FF2B5EF4-FFF2-40B4-BE49-F238E27FC236}">
                <a16:creationId xmlns:a16="http://schemas.microsoft.com/office/drawing/2014/main" id="{5FE15D07-A093-B1C5-0EB0-2C08AB23B6A4}"/>
              </a:ext>
            </a:extLst>
          </p:cNvPr>
          <p:cNvGrpSpPr/>
          <p:nvPr/>
        </p:nvGrpSpPr>
        <p:grpSpPr>
          <a:xfrm>
            <a:off x="2832119" y="2684457"/>
            <a:ext cx="628631" cy="544392"/>
            <a:chOff x="2832119" y="2684457"/>
            <a:chExt cx="628631" cy="544392"/>
          </a:xfrm>
        </p:grpSpPr>
        <p:sp>
          <p:nvSpPr>
            <p:cNvPr id="9" name="Teardrop 8">
              <a:extLst>
                <a:ext uri="{FF2B5EF4-FFF2-40B4-BE49-F238E27FC236}">
                  <a16:creationId xmlns:a16="http://schemas.microsoft.com/office/drawing/2014/main" id="{256205FF-CF3A-0B6C-3B16-43A41AC29089}"/>
                </a:ext>
              </a:extLst>
            </p:cNvPr>
            <p:cNvSpPr/>
            <p:nvPr/>
          </p:nvSpPr>
          <p:spPr>
            <a:xfrm rot="2700000">
              <a:off x="2832119" y="2684457"/>
              <a:ext cx="544392" cy="54439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D57DE4-8072-585C-FA1E-E50C557C912A}"/>
                </a:ext>
              </a:extLst>
            </p:cNvPr>
            <p:cNvSpPr/>
            <p:nvPr/>
          </p:nvSpPr>
          <p:spPr>
            <a:xfrm>
              <a:off x="2868531" y="2720869"/>
              <a:ext cx="471568" cy="47156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95969F7C-93FC-C2E4-1FDF-F373920F82EE}"/>
                </a:ext>
              </a:extLst>
            </p:cNvPr>
            <p:cNvSpPr/>
            <p:nvPr/>
          </p:nvSpPr>
          <p:spPr>
            <a:xfrm rot="5400000">
              <a:off x="3386311" y="2931685"/>
              <a:ext cx="98941" cy="49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EA72CCA-B9BE-7A23-2005-CE823B004203}"/>
              </a:ext>
            </a:extLst>
          </p:cNvPr>
          <p:cNvGrpSpPr/>
          <p:nvPr/>
        </p:nvGrpSpPr>
        <p:grpSpPr>
          <a:xfrm rot="5400000">
            <a:off x="3146434" y="5387071"/>
            <a:ext cx="628631" cy="544392"/>
            <a:chOff x="3232168" y="5731360"/>
            <a:chExt cx="938487" cy="812726"/>
          </a:xfrm>
        </p:grpSpPr>
        <p:sp>
          <p:nvSpPr>
            <p:cNvPr id="16" name="Teardrop 15">
              <a:extLst>
                <a:ext uri="{FF2B5EF4-FFF2-40B4-BE49-F238E27FC236}">
                  <a16:creationId xmlns:a16="http://schemas.microsoft.com/office/drawing/2014/main" id="{7907FF54-AB08-A2B5-DD41-A7C4552136F0}"/>
                </a:ext>
              </a:extLst>
            </p:cNvPr>
            <p:cNvSpPr/>
            <p:nvPr/>
          </p:nvSpPr>
          <p:spPr>
            <a:xfrm rot="2700000">
              <a:off x="3232168" y="5731360"/>
              <a:ext cx="812726" cy="8127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BB0FE35-0B8F-94D9-B96E-27B2AD5BB41E}"/>
                </a:ext>
              </a:extLst>
            </p:cNvPr>
            <p:cNvGrpSpPr/>
            <p:nvPr/>
          </p:nvGrpSpPr>
          <p:grpSpPr>
            <a:xfrm>
              <a:off x="3286527" y="5785719"/>
              <a:ext cx="884128" cy="704007"/>
              <a:chOff x="3286527" y="5785719"/>
              <a:chExt cx="884128" cy="704007"/>
            </a:xfrm>
          </p:grpSpPr>
          <p:sp>
            <p:nvSpPr>
              <p:cNvPr id="18" name="Oval 17">
                <a:extLst>
                  <a:ext uri="{FF2B5EF4-FFF2-40B4-BE49-F238E27FC236}">
                    <a16:creationId xmlns:a16="http://schemas.microsoft.com/office/drawing/2014/main" id="{7F709543-2632-E2D9-9475-2ADE375FA492}"/>
                  </a:ext>
                </a:extLst>
              </p:cNvPr>
              <p:cNvSpPr/>
              <p:nvPr/>
            </p:nvSpPr>
            <p:spPr>
              <a:xfrm>
                <a:off x="3286527" y="5785719"/>
                <a:ext cx="704007" cy="704007"/>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4AB9CE70-040A-2440-C39A-CECB4EF1EC31}"/>
                  </a:ext>
                </a:extLst>
              </p:cNvPr>
              <p:cNvSpPr/>
              <p:nvPr/>
            </p:nvSpPr>
            <p:spPr>
              <a:xfrm rot="5400000">
                <a:off x="4059525" y="6100447"/>
                <a:ext cx="147710" cy="7455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2FAE7F2F-DCDF-4804-B551-C6C8D03BC31A}"/>
                  </a:ext>
                </a:extLst>
              </p:cNvPr>
              <p:cNvSpPr/>
              <p:nvPr/>
            </p:nvSpPr>
            <p:spPr>
              <a:xfrm rot="5400000">
                <a:off x="3979397" y="6100448"/>
                <a:ext cx="147710" cy="7455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F48D5DDE-E35B-2408-AB7A-D1D21455CAA2}"/>
              </a:ext>
            </a:extLst>
          </p:cNvPr>
          <p:cNvGrpSpPr/>
          <p:nvPr/>
        </p:nvGrpSpPr>
        <p:grpSpPr>
          <a:xfrm rot="16200000">
            <a:off x="2379069" y="5387071"/>
            <a:ext cx="628631" cy="544392"/>
            <a:chOff x="3232168" y="5731360"/>
            <a:chExt cx="938487" cy="812726"/>
          </a:xfrm>
        </p:grpSpPr>
        <p:sp>
          <p:nvSpPr>
            <p:cNvPr id="22" name="Teardrop 21">
              <a:extLst>
                <a:ext uri="{FF2B5EF4-FFF2-40B4-BE49-F238E27FC236}">
                  <a16:creationId xmlns:a16="http://schemas.microsoft.com/office/drawing/2014/main" id="{0131E07E-8E15-A2A3-C107-69BFAEC799D4}"/>
                </a:ext>
              </a:extLst>
            </p:cNvPr>
            <p:cNvSpPr/>
            <p:nvPr/>
          </p:nvSpPr>
          <p:spPr>
            <a:xfrm rot="2700000">
              <a:off x="3232168" y="5731360"/>
              <a:ext cx="812726" cy="8127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32CBC88-55EC-A024-1796-BF90D9DE59B7}"/>
                </a:ext>
              </a:extLst>
            </p:cNvPr>
            <p:cNvGrpSpPr/>
            <p:nvPr/>
          </p:nvGrpSpPr>
          <p:grpSpPr>
            <a:xfrm>
              <a:off x="3286527" y="5785719"/>
              <a:ext cx="884128" cy="704007"/>
              <a:chOff x="3286527" y="5785719"/>
              <a:chExt cx="884128" cy="704007"/>
            </a:xfrm>
          </p:grpSpPr>
          <p:sp>
            <p:nvSpPr>
              <p:cNvPr id="24" name="Oval 23">
                <a:extLst>
                  <a:ext uri="{FF2B5EF4-FFF2-40B4-BE49-F238E27FC236}">
                    <a16:creationId xmlns:a16="http://schemas.microsoft.com/office/drawing/2014/main" id="{DB023D86-D02D-092E-3B9C-E30B111A008F}"/>
                  </a:ext>
                </a:extLst>
              </p:cNvPr>
              <p:cNvSpPr/>
              <p:nvPr/>
            </p:nvSpPr>
            <p:spPr>
              <a:xfrm>
                <a:off x="3286527" y="5785719"/>
                <a:ext cx="704007" cy="704007"/>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7FA7DCA0-C1A6-3E3A-4964-305EC55641BE}"/>
                  </a:ext>
                </a:extLst>
              </p:cNvPr>
              <p:cNvSpPr/>
              <p:nvPr/>
            </p:nvSpPr>
            <p:spPr>
              <a:xfrm rot="5400000">
                <a:off x="4059525" y="6100447"/>
                <a:ext cx="147710" cy="7455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4D60B595-A421-B1A8-9B00-4DBBCDAB8E58}"/>
                  </a:ext>
                </a:extLst>
              </p:cNvPr>
              <p:cNvSpPr/>
              <p:nvPr/>
            </p:nvSpPr>
            <p:spPr>
              <a:xfrm rot="5400000">
                <a:off x="3979397" y="6100448"/>
                <a:ext cx="147710" cy="7455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DE08E988-ADD8-6DFF-5624-CB85BED2EC7F}"/>
              </a:ext>
            </a:extLst>
          </p:cNvPr>
          <p:cNvGrpSpPr/>
          <p:nvPr/>
        </p:nvGrpSpPr>
        <p:grpSpPr>
          <a:xfrm rot="18900000">
            <a:off x="2400673" y="3511210"/>
            <a:ext cx="628631" cy="544392"/>
            <a:chOff x="2832119" y="2684457"/>
            <a:chExt cx="628631" cy="544392"/>
          </a:xfrm>
        </p:grpSpPr>
        <p:sp>
          <p:nvSpPr>
            <p:cNvPr id="29" name="Teardrop 28">
              <a:extLst>
                <a:ext uri="{FF2B5EF4-FFF2-40B4-BE49-F238E27FC236}">
                  <a16:creationId xmlns:a16="http://schemas.microsoft.com/office/drawing/2014/main" id="{6BE9B441-9417-FD29-3C27-5BF7BF460AAA}"/>
                </a:ext>
              </a:extLst>
            </p:cNvPr>
            <p:cNvSpPr/>
            <p:nvPr/>
          </p:nvSpPr>
          <p:spPr>
            <a:xfrm rot="2700000">
              <a:off x="2832119" y="2684457"/>
              <a:ext cx="544392" cy="54439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2313BFC-4E1A-7736-2BB1-B67782B25CDA}"/>
                </a:ext>
              </a:extLst>
            </p:cNvPr>
            <p:cNvSpPr/>
            <p:nvPr/>
          </p:nvSpPr>
          <p:spPr>
            <a:xfrm>
              <a:off x="2868531" y="2720869"/>
              <a:ext cx="471568" cy="47156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A5923F55-CC30-A841-A80D-C374E14ADD16}"/>
                </a:ext>
              </a:extLst>
            </p:cNvPr>
            <p:cNvSpPr/>
            <p:nvPr/>
          </p:nvSpPr>
          <p:spPr>
            <a:xfrm rot="5400000">
              <a:off x="3386311" y="2931685"/>
              <a:ext cx="98941" cy="49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DB3AD58-7C50-3C54-3D94-5BC78F1D02FE}"/>
              </a:ext>
            </a:extLst>
          </p:cNvPr>
          <p:cNvGrpSpPr/>
          <p:nvPr/>
        </p:nvGrpSpPr>
        <p:grpSpPr>
          <a:xfrm rot="2700000">
            <a:off x="3146431" y="3511210"/>
            <a:ext cx="628631" cy="544392"/>
            <a:chOff x="2832119" y="2684457"/>
            <a:chExt cx="628631" cy="544392"/>
          </a:xfrm>
        </p:grpSpPr>
        <p:sp>
          <p:nvSpPr>
            <p:cNvPr id="33" name="Teardrop 32">
              <a:extLst>
                <a:ext uri="{FF2B5EF4-FFF2-40B4-BE49-F238E27FC236}">
                  <a16:creationId xmlns:a16="http://schemas.microsoft.com/office/drawing/2014/main" id="{35AB4C6B-4A7C-7985-98CB-C3F1CA512601}"/>
                </a:ext>
              </a:extLst>
            </p:cNvPr>
            <p:cNvSpPr/>
            <p:nvPr/>
          </p:nvSpPr>
          <p:spPr>
            <a:xfrm rot="2700000">
              <a:off x="2832119" y="2684457"/>
              <a:ext cx="544392" cy="54439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63E1A08-5314-9BCB-9E00-264E9EF73BAD}"/>
                </a:ext>
              </a:extLst>
            </p:cNvPr>
            <p:cNvSpPr/>
            <p:nvPr/>
          </p:nvSpPr>
          <p:spPr>
            <a:xfrm>
              <a:off x="2868531" y="2720869"/>
              <a:ext cx="471568" cy="47156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10FF9420-83BE-DAA3-5419-1F8F55740572}"/>
                </a:ext>
              </a:extLst>
            </p:cNvPr>
            <p:cNvSpPr/>
            <p:nvPr/>
          </p:nvSpPr>
          <p:spPr>
            <a:xfrm rot="5400000">
              <a:off x="3386311" y="2931685"/>
              <a:ext cx="98941" cy="49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247FD126-4A11-A9F6-4F03-564860F353B0}"/>
              </a:ext>
            </a:extLst>
          </p:cNvPr>
          <p:cNvGrpSpPr/>
          <p:nvPr/>
        </p:nvGrpSpPr>
        <p:grpSpPr>
          <a:xfrm rot="16200000">
            <a:off x="2370890" y="4449124"/>
            <a:ext cx="628631" cy="544392"/>
            <a:chOff x="2832119" y="2684457"/>
            <a:chExt cx="628631" cy="544392"/>
          </a:xfrm>
        </p:grpSpPr>
        <p:sp>
          <p:nvSpPr>
            <p:cNvPr id="37" name="Teardrop 36">
              <a:extLst>
                <a:ext uri="{FF2B5EF4-FFF2-40B4-BE49-F238E27FC236}">
                  <a16:creationId xmlns:a16="http://schemas.microsoft.com/office/drawing/2014/main" id="{EE15B3A2-394C-1137-D48D-1B1986572A82}"/>
                </a:ext>
              </a:extLst>
            </p:cNvPr>
            <p:cNvSpPr/>
            <p:nvPr/>
          </p:nvSpPr>
          <p:spPr>
            <a:xfrm rot="2700000">
              <a:off x="2832119" y="2684457"/>
              <a:ext cx="544392" cy="54439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C2C4293-0F74-C312-0326-277AB6C1823B}"/>
                </a:ext>
              </a:extLst>
            </p:cNvPr>
            <p:cNvSpPr/>
            <p:nvPr/>
          </p:nvSpPr>
          <p:spPr>
            <a:xfrm>
              <a:off x="2868531" y="2720869"/>
              <a:ext cx="471568" cy="47156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B4CDB6E3-080A-FAA7-5FB0-D30B56D4C7AB}"/>
                </a:ext>
              </a:extLst>
            </p:cNvPr>
            <p:cNvSpPr/>
            <p:nvPr/>
          </p:nvSpPr>
          <p:spPr>
            <a:xfrm rot="5400000">
              <a:off x="3386311" y="2931685"/>
              <a:ext cx="98941" cy="49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18A297E-BFF7-E4EA-826E-95D6076F3E5C}"/>
              </a:ext>
            </a:extLst>
          </p:cNvPr>
          <p:cNvGrpSpPr/>
          <p:nvPr/>
        </p:nvGrpSpPr>
        <p:grpSpPr>
          <a:xfrm rot="5400000">
            <a:off x="3132891" y="4449124"/>
            <a:ext cx="628631" cy="544392"/>
            <a:chOff x="2832119" y="2684457"/>
            <a:chExt cx="628631" cy="544392"/>
          </a:xfrm>
        </p:grpSpPr>
        <p:sp>
          <p:nvSpPr>
            <p:cNvPr id="41" name="Teardrop 40">
              <a:extLst>
                <a:ext uri="{FF2B5EF4-FFF2-40B4-BE49-F238E27FC236}">
                  <a16:creationId xmlns:a16="http://schemas.microsoft.com/office/drawing/2014/main" id="{9F27B3AD-29C6-FE86-4A6D-401AC0571D57}"/>
                </a:ext>
              </a:extLst>
            </p:cNvPr>
            <p:cNvSpPr/>
            <p:nvPr/>
          </p:nvSpPr>
          <p:spPr>
            <a:xfrm rot="2700000">
              <a:off x="2832119" y="2684457"/>
              <a:ext cx="544392" cy="54439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69FC7F-520F-5401-4D91-8B2270D0752B}"/>
                </a:ext>
              </a:extLst>
            </p:cNvPr>
            <p:cNvSpPr/>
            <p:nvPr/>
          </p:nvSpPr>
          <p:spPr>
            <a:xfrm>
              <a:off x="2868531" y="2720869"/>
              <a:ext cx="471568" cy="47156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0FE104DE-B557-8FD3-7081-18DD1C2CA998}"/>
                </a:ext>
              </a:extLst>
            </p:cNvPr>
            <p:cNvSpPr/>
            <p:nvPr/>
          </p:nvSpPr>
          <p:spPr>
            <a:xfrm rot="5400000">
              <a:off x="3386311" y="2931685"/>
              <a:ext cx="98941" cy="49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212564A8-3C62-A2DF-8F93-E9E3C0FA68DD}"/>
              </a:ext>
            </a:extLst>
          </p:cNvPr>
          <p:cNvSpPr txBox="1"/>
          <p:nvPr/>
        </p:nvSpPr>
        <p:spPr>
          <a:xfrm>
            <a:off x="3889408" y="2787376"/>
            <a:ext cx="600233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Increasing/decreasing less than 1 mg/dL each minute</a:t>
            </a:r>
          </a:p>
        </p:txBody>
      </p:sp>
      <p:sp>
        <p:nvSpPr>
          <p:cNvPr id="45" name="TextBox 44">
            <a:extLst>
              <a:ext uri="{FF2B5EF4-FFF2-40B4-BE49-F238E27FC236}">
                <a16:creationId xmlns:a16="http://schemas.microsoft.com/office/drawing/2014/main" id="{BCAC8EA4-B978-803F-842A-89A71015E6DD}"/>
              </a:ext>
            </a:extLst>
          </p:cNvPr>
          <p:cNvSpPr txBox="1"/>
          <p:nvPr/>
        </p:nvSpPr>
        <p:spPr>
          <a:xfrm>
            <a:off x="3889408" y="3614129"/>
            <a:ext cx="600233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Glucose could increase/decrease 30-60 mg/dL in 30 minutes</a:t>
            </a:r>
          </a:p>
        </p:txBody>
      </p:sp>
      <p:sp>
        <p:nvSpPr>
          <p:cNvPr id="46" name="TextBox 45">
            <a:extLst>
              <a:ext uri="{FF2B5EF4-FFF2-40B4-BE49-F238E27FC236}">
                <a16:creationId xmlns:a16="http://schemas.microsoft.com/office/drawing/2014/main" id="{B060DEC2-321A-D5AD-C5D6-0F205FB76BB8}"/>
              </a:ext>
            </a:extLst>
          </p:cNvPr>
          <p:cNvSpPr txBox="1"/>
          <p:nvPr/>
        </p:nvSpPr>
        <p:spPr>
          <a:xfrm>
            <a:off x="3889408" y="4552043"/>
            <a:ext cx="600233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Glucose could increase/decrease 60-90 mg/dL in 30 minutes</a:t>
            </a:r>
          </a:p>
        </p:txBody>
      </p:sp>
      <p:sp>
        <p:nvSpPr>
          <p:cNvPr id="47" name="TextBox 46">
            <a:extLst>
              <a:ext uri="{FF2B5EF4-FFF2-40B4-BE49-F238E27FC236}">
                <a16:creationId xmlns:a16="http://schemas.microsoft.com/office/drawing/2014/main" id="{8D813C0E-4BD6-430A-9285-91B765386702}"/>
              </a:ext>
            </a:extLst>
          </p:cNvPr>
          <p:cNvSpPr txBox="1"/>
          <p:nvPr/>
        </p:nvSpPr>
        <p:spPr>
          <a:xfrm>
            <a:off x="3889408" y="5489990"/>
            <a:ext cx="600233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Glucose could increase more than 90 mg/dL in 30 minutes</a:t>
            </a:r>
          </a:p>
        </p:txBody>
      </p:sp>
      <p:cxnSp>
        <p:nvCxnSpPr>
          <p:cNvPr id="49" name="Straight Connector 48">
            <a:extLst>
              <a:ext uri="{FF2B5EF4-FFF2-40B4-BE49-F238E27FC236}">
                <a16:creationId xmlns:a16="http://schemas.microsoft.com/office/drawing/2014/main" id="{0BE95B58-4697-A8A5-9843-B56FC9AAE8A3}"/>
              </a:ext>
            </a:extLst>
          </p:cNvPr>
          <p:cNvCxnSpPr/>
          <p:nvPr/>
        </p:nvCxnSpPr>
        <p:spPr>
          <a:xfrm>
            <a:off x="1986069" y="3341597"/>
            <a:ext cx="766593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6F6793-EA9B-AE3A-F313-4C0BC17A383C}"/>
              </a:ext>
            </a:extLst>
          </p:cNvPr>
          <p:cNvCxnSpPr/>
          <p:nvPr/>
        </p:nvCxnSpPr>
        <p:spPr>
          <a:xfrm>
            <a:off x="1986069" y="4243297"/>
            <a:ext cx="766593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F57FF3-16B7-5516-D586-5913F5E2D4B9}"/>
              </a:ext>
            </a:extLst>
          </p:cNvPr>
          <p:cNvCxnSpPr/>
          <p:nvPr/>
        </p:nvCxnSpPr>
        <p:spPr>
          <a:xfrm>
            <a:off x="1986069" y="5213033"/>
            <a:ext cx="766593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78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985497"/>
          </a:xfrm>
        </p:spPr>
        <p:txBody>
          <a:bodyPr/>
          <a:lstStyle/>
          <a:p>
            <a:r>
              <a:rPr lang="en-US" dirty="0"/>
              <a:t>CGM settings are prescribed by the health care provider with input from the student and parents/guardians</a:t>
            </a:r>
          </a:p>
          <a:p>
            <a:r>
              <a:rPr lang="en-US" dirty="0"/>
              <a:t>Some CGMs are capable of sharing data real-time with caregiver(s) remotely </a:t>
            </a:r>
          </a:p>
          <a:p>
            <a:pPr lvl="1">
              <a:buFont typeface="Wingdings" pitchFamily="2" charset="2"/>
              <a:buChar char="§"/>
            </a:pPr>
            <a:r>
              <a:rPr lang="en-US" sz="1870" dirty="0">
                <a:latin typeface="Arial" panose="020B0604020202020204" pitchFamily="34" charset="0"/>
                <a:cs typeface="Arial" panose="020B0604020202020204" pitchFamily="34" charset="0"/>
              </a:rPr>
              <a:t>Data sharing while in school should be specified in the student's 504 Plan</a:t>
            </a:r>
          </a:p>
          <a:p>
            <a:r>
              <a:rPr lang="en-US" dirty="0"/>
              <a:t>Severe low glucose (&lt;54 mg/dl) is an acute risk and is an audible alarm that cannot be turned off.</a:t>
            </a:r>
          </a:p>
          <a:p>
            <a:pPr lvl="1">
              <a:buFont typeface="Wingdings" pitchFamily="2" charset="2"/>
              <a:buChar char="§"/>
            </a:pPr>
            <a:r>
              <a:rPr lang="en-US" sz="1870" dirty="0">
                <a:latin typeface="Arial" panose="020B0604020202020204" pitchFamily="34" charset="0"/>
                <a:cs typeface="Arial" panose="020B0604020202020204" pitchFamily="34" charset="0"/>
              </a:rPr>
              <a:t>Other alarms are usually used conservatively to avoid unnecessary disruption of the student’s school activities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CGM Alarms</a:t>
            </a:r>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74121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496214"/>
          </a:xfrm>
        </p:spPr>
        <p:txBody>
          <a:bodyPr/>
          <a:lstStyle/>
          <a:p>
            <a:r>
              <a:rPr lang="en-US" dirty="0"/>
              <a:t>If the CGM alarms for a low or high glucose, follow the instructions in the student’s DMMP to determine treatment</a:t>
            </a:r>
          </a:p>
          <a:p>
            <a:pPr lvl="1">
              <a:buFont typeface="Wingdings" pitchFamily="2" charset="2"/>
              <a:buChar char="§"/>
            </a:pPr>
            <a:r>
              <a:rPr lang="en-US" sz="1870" dirty="0">
                <a:latin typeface="Arial" panose="020B0604020202020204" pitchFamily="34" charset="0"/>
                <a:cs typeface="Arial" panose="020B0604020202020204" pitchFamily="34" charset="0"/>
              </a:rPr>
              <a:t>Certain CGMs are approved for insulin dosing. Use of the CGM for treatment decisions should be specifically stated in the DMMP</a:t>
            </a:r>
          </a:p>
          <a:p>
            <a:r>
              <a:rPr lang="en-US" dirty="0"/>
              <a:t>Students identified as capable of managing diabetes independently may choose to respond to alarms and provide treatment without assistance</a:t>
            </a:r>
          </a:p>
          <a:p>
            <a:r>
              <a:rPr lang="en-US" dirty="0"/>
              <a:t>Students who cannot self-manage independently will require help responding appropriately to CGM alarms</a:t>
            </a:r>
          </a:p>
          <a:p>
            <a:r>
              <a:rPr lang="en-US" dirty="0"/>
              <a:t>All students, regardless of level of independence, may require assistance when they experience hypoglycemia.</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13349"/>
          </a:xfrm>
        </p:spPr>
        <p:txBody>
          <a:bodyPr/>
          <a:lstStyle/>
          <a:p>
            <a:r>
              <a:rPr lang="en-US" dirty="0"/>
              <a:t>CGM Alarms and How to Respond</a:t>
            </a:r>
          </a:p>
          <a:p>
            <a:endParaRPr lang="en-US" dirty="0"/>
          </a:p>
        </p:txBody>
      </p:sp>
      <p:pic>
        <p:nvPicPr>
          <p:cNvPr id="4" name="Picture 3">
            <a:extLst>
              <a:ext uri="{FF2B5EF4-FFF2-40B4-BE49-F238E27FC236}">
                <a16:creationId xmlns:a16="http://schemas.microsoft.com/office/drawing/2014/main" id="{9457B0B5-F4D0-8A56-539C-7AABC13BFC4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195045626"/>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3246</TotalTime>
  <Words>3172</Words>
  <Application>Microsoft Office PowerPoint</Application>
  <PresentationFormat>Widescreen</PresentationFormat>
  <Paragraphs>240</Paragraphs>
  <Slides>18</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Arial Black</vt:lpstr>
      <vt:lpstr>Calibri</vt:lpstr>
      <vt:lpstr>Wingdings</vt:lpstr>
      <vt:lpstr>4_Custom Design</vt:lpstr>
      <vt:lpstr>Custom Design</vt:lpstr>
      <vt:lpstr>2_Custom Design</vt:lpstr>
      <vt:lpstr>5_Custom Design</vt:lpstr>
      <vt:lpstr>6_Custom Design</vt:lpstr>
      <vt:lpstr>CONTINUOUS GLUCOSE MONITOR TECHNOLOGY</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5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Jessica McKinney</cp:lastModifiedBy>
  <cp:revision>45</cp:revision>
  <dcterms:created xsi:type="dcterms:W3CDTF">2022-11-30T20:13:39Z</dcterms:created>
  <dcterms:modified xsi:type="dcterms:W3CDTF">2023-06-21T19:18:01Z</dcterms:modified>
</cp:coreProperties>
</file>