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6" r:id="rId2"/>
    <p:sldMasterId id="2147483672" r:id="rId3"/>
    <p:sldMasterId id="2147483693" r:id="rId4"/>
    <p:sldMasterId id="2147483686" r:id="rId5"/>
  </p:sldMasterIdLst>
  <p:notesMasterIdLst>
    <p:notesMasterId r:id="rId31"/>
  </p:notesMasterIdLst>
  <p:sldIdLst>
    <p:sldId id="264" r:id="rId6"/>
    <p:sldId id="258" r:id="rId7"/>
    <p:sldId id="325" r:id="rId8"/>
    <p:sldId id="329" r:id="rId9"/>
    <p:sldId id="340" r:id="rId10"/>
    <p:sldId id="339" r:id="rId11"/>
    <p:sldId id="341" r:id="rId12"/>
    <p:sldId id="342" r:id="rId13"/>
    <p:sldId id="343" r:id="rId14"/>
    <p:sldId id="331" r:id="rId15"/>
    <p:sldId id="344" r:id="rId16"/>
    <p:sldId id="345" r:id="rId17"/>
    <p:sldId id="326" r:id="rId18"/>
    <p:sldId id="346" r:id="rId19"/>
    <p:sldId id="333" r:id="rId20"/>
    <p:sldId id="347" r:id="rId21"/>
    <p:sldId id="348" r:id="rId22"/>
    <p:sldId id="349" r:id="rId23"/>
    <p:sldId id="350" r:id="rId24"/>
    <p:sldId id="351" r:id="rId25"/>
    <p:sldId id="352" r:id="rId26"/>
    <p:sldId id="269" r:id="rId27"/>
    <p:sldId id="270" r:id="rId28"/>
    <p:sldId id="271"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1"/>
    <p:restoredTop sz="96980"/>
  </p:normalViewPr>
  <p:slideViewPr>
    <p:cSldViewPr snapToGrid="0">
      <p:cViewPr varScale="1">
        <p:scale>
          <a:sx n="67" d="100"/>
          <a:sy n="67" d="100"/>
        </p:scale>
        <p:origin x="844" y="44"/>
      </p:cViewPr>
      <p:guideLst/>
    </p:cSldViewPr>
  </p:slideViewPr>
  <p:notesTextViewPr>
    <p:cViewPr>
      <p:scale>
        <a:sx n="1" d="1"/>
        <a:sy n="1" d="1"/>
      </p:scale>
      <p:origin x="0" y="0"/>
    </p:cViewPr>
  </p:notesTextViewPr>
  <p:sorterViewPr>
    <p:cViewPr>
      <p:scale>
        <a:sx n="1" d="1"/>
        <a:sy n="1" d="1"/>
      </p:scale>
      <p:origin x="0" y="-1512"/>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1DF34-EDC2-C641-B753-9F1243C1094A}"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846EA-692C-5749-8B3B-0EE8E95BA0D9}" type="slidenum">
              <a:rPr lang="en-US" smtClean="0"/>
              <a:t>‹#›</a:t>
            </a:fld>
            <a:endParaRPr lang="en-US"/>
          </a:p>
        </p:txBody>
      </p:sp>
    </p:spTree>
    <p:extLst>
      <p:ext uri="{BB962C8B-B14F-4D97-AF65-F5344CB8AC3E}">
        <p14:creationId xmlns:p14="http://schemas.microsoft.com/office/powerpoint/2010/main" val="356216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000" b="0" dirty="0">
                <a:latin typeface="Arial" panose="020B0604020202020204" pitchFamily="34" charset="0"/>
                <a:cs typeface="Arial" panose="020B0604020202020204" pitchFamily="34" charset="0"/>
              </a:rPr>
              <a:t>The American Diabetes Association’s Diabetes Care Tasks at School: What Key Personnel Need to Know is a training curriculum that consists of PowerPoint modules with corresponding video segments, pre-/post-tests and other helpful resources.</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0" dirty="0">
                <a:latin typeface="Arial" panose="020B0604020202020204" pitchFamily="34" charset="0"/>
                <a:cs typeface="Arial" panose="020B0604020202020204" pitchFamily="34" charset="0"/>
              </a:rPr>
              <a:t>This curriculum is based on and should be used in conjunction with the ADA’s Safe at School “Helping the Student with Diabetes Succeed: A Guide for School Personnel”. Training participants should read the ADA Safe at School Guide in conjunction with this training gain a better understanding of the requirements for appropriate school diabetes care. The ADA’s Safe at School Guide and other training resources may be found </a:t>
            </a:r>
            <a:r>
              <a:rPr lang="en-US" altLang="en-US" sz="1000" b="0" dirty="0" err="1">
                <a:latin typeface="Arial" panose="020B0604020202020204" pitchFamily="34" charset="0"/>
                <a:cs typeface="Arial" panose="020B0604020202020204" pitchFamily="34" charset="0"/>
              </a:rPr>
              <a:t>www.diabetes.org</a:t>
            </a:r>
            <a:r>
              <a:rPr lang="en-US" altLang="en-US" sz="1000" b="0" dirty="0">
                <a:latin typeface="Arial" panose="020B0604020202020204" pitchFamily="34" charset="0"/>
                <a:cs typeface="Arial" panose="020B0604020202020204" pitchFamily="34" charset="0"/>
              </a:rPr>
              <a:t>/</a:t>
            </a:r>
            <a:r>
              <a:rPr lang="en-US" altLang="en-US" sz="1000" b="0" dirty="0" err="1">
                <a:latin typeface="Arial" panose="020B0604020202020204" pitchFamily="34" charset="0"/>
                <a:cs typeface="Arial" panose="020B0604020202020204" pitchFamily="34" charset="0"/>
              </a:rPr>
              <a:t>sastraining</a:t>
            </a:r>
            <a:r>
              <a:rPr lang="en-US" altLang="en-US" sz="1000" b="0" dirty="0">
                <a:latin typeface="Arial" panose="020B0604020202020204" pitchFamily="34" charset="0"/>
                <a:cs typeface="Arial" panose="020B0604020202020204" pitchFamily="34" charset="0"/>
              </a:rPr>
              <a:t>.</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0" dirty="0">
                <a:latin typeface="Arial" panose="020B0604020202020204" pitchFamily="34" charset="0"/>
                <a:cs typeface="Arial" panose="020B0604020202020204" pitchFamily="34" charset="0"/>
              </a:rPr>
              <a:t>Please refer to the Continuous Glucose Monitoring slide deck for details about CGM.</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1" dirty="0">
                <a:latin typeface="Arial" panose="020B0604020202020204" pitchFamily="34" charset="0"/>
                <a:cs typeface="Arial" panose="020B0604020202020204" pitchFamily="34" charset="0"/>
              </a:rPr>
              <a:t>Some key points about the overall training:</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1" dirty="0">
                <a:latin typeface="Arial" panose="020B0604020202020204" pitchFamily="34" charset="0"/>
                <a:cs typeface="Arial" panose="020B0604020202020204" pitchFamily="34" charset="0"/>
              </a:rPr>
              <a:t>Overall objective: </a:t>
            </a:r>
            <a:r>
              <a:rPr lang="en-US" altLang="en-US" sz="1000" b="0" dirty="0">
                <a:latin typeface="Arial" panose="020B0604020202020204" pitchFamily="34" charset="0"/>
                <a:cs typeface="Arial" panose="020B0604020202020204" pitchFamily="34" charset="0"/>
              </a:rPr>
              <a:t>The overall goal is to optimize safety, health, learning, and access for students with diabetes by providing diabetes education and training to school personnel o perform routine and emergency diabetes care tasks for students, under the supervision of a school nurse or another qualified health care professional. Completion of this training will help prepare school personnel to perform diabetes care tasks, ensuring that health needs are addressed in times and locations when a nurse is not available to provide needed care.</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1" dirty="0">
                <a:latin typeface="Arial" panose="020B0604020202020204" pitchFamily="34" charset="0"/>
                <a:cs typeface="Arial" panose="020B0604020202020204" pitchFamily="34" charset="0"/>
              </a:rPr>
              <a:t>Rationale: </a:t>
            </a:r>
            <a:r>
              <a:rPr lang="en-US" altLang="en-US" sz="1000" b="0" dirty="0">
                <a:latin typeface="Arial" panose="020B0604020202020204" pitchFamily="34" charset="0"/>
                <a:cs typeface="Arial" panose="020B0604020202020204" pitchFamily="34" charset="0"/>
              </a:rPr>
              <a:t>The school nurse, when available, is the most appropriate person in the school setting to provide care for a student with diabetes. However, many schools do not have full-time nurses. Even for schools that do, the nurse may not always be available  at all times during the school day, during school-sponsored extra-curricular activities or field trips to assist with routine care and emergency care.  Trained school personnel must be available to perform and assist the student with diabetes care tasks.</a:t>
            </a:r>
          </a:p>
          <a:p>
            <a:pPr>
              <a:lnSpc>
                <a:spcPct val="90000"/>
              </a:lnSpc>
            </a:pPr>
            <a:endParaRPr lang="en-US" altLang="en-US" sz="1000" b="0" dirty="0">
              <a:latin typeface="Arial" panose="020B0604020202020204" pitchFamily="34" charset="0"/>
              <a:cs typeface="Arial" panose="020B0604020202020204" pitchFamily="34" charset="0"/>
            </a:endParaRPr>
          </a:p>
          <a:p>
            <a:pPr>
              <a:lnSpc>
                <a:spcPct val="90000"/>
              </a:lnSpc>
            </a:pPr>
            <a:r>
              <a:rPr lang="en-US" altLang="en-US" sz="1000" b="1" dirty="0">
                <a:latin typeface="Arial" panose="020B0604020202020204" pitchFamily="34" charset="0"/>
                <a:cs typeface="Arial" panose="020B0604020202020204" pitchFamily="34" charset="0"/>
              </a:rPr>
              <a:t>PLEASE STATE:  </a:t>
            </a:r>
            <a:r>
              <a:rPr lang="en-US" altLang="en-US" sz="1000" b="0" dirty="0">
                <a:latin typeface="Arial" panose="020B0604020202020204" pitchFamily="34" charset="0"/>
                <a:cs typeface="Arial" panose="020B0604020202020204" pitchFamily="34" charset="0"/>
              </a:rPr>
              <a:t>This presentation is not intended to provide legal or health care advice. Please consult with a legal or health care professional regarding your specific questions or needs.                                         </a:t>
            </a:r>
          </a:p>
          <a:p>
            <a:pPr>
              <a:lnSpc>
                <a:spcPct val="90000"/>
              </a:lnSpc>
            </a:pPr>
            <a:endParaRPr lang="en-US" alt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a:t>
            </a:fld>
            <a:endParaRPr lang="en-US"/>
          </a:p>
        </p:txBody>
      </p:sp>
    </p:spTree>
    <p:extLst>
      <p:ext uri="{BB962C8B-B14F-4D97-AF65-F5344CB8AC3E}">
        <p14:creationId xmlns:p14="http://schemas.microsoft.com/office/powerpoint/2010/main" val="367860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b="1" dirty="0">
                <a:latin typeface="Arial" panose="020B0604020202020204" pitchFamily="34" charset="0"/>
                <a:cs typeface="Arial" panose="020B0604020202020204" pitchFamily="34" charset="0"/>
              </a:rPr>
              <a:t>Basic Steps to using glucose monitoring as a TOOL.</a:t>
            </a:r>
          </a:p>
          <a:p>
            <a:pPr marL="171450" indent="-171450" eaLnBrk="1" hangingPunct="1">
              <a:buFont typeface="Wingdings" pitchFamily="2" charset="2"/>
              <a:buChar char="§"/>
            </a:pPr>
            <a:r>
              <a:rPr lang="en-US" altLang="en-US" sz="1000" dirty="0">
                <a:latin typeface="Arial" panose="020B0604020202020204" pitchFamily="34" charset="0"/>
                <a:cs typeface="Arial" panose="020B0604020202020204" pitchFamily="34" charset="0"/>
              </a:rPr>
              <a:t>Know the target range.  Each student’s target range should be clearly identified in the DMMP.</a:t>
            </a:r>
          </a:p>
          <a:p>
            <a:pPr marL="171450" indent="-171450" eaLnBrk="1" hangingPunct="1">
              <a:buFont typeface="Wingdings" pitchFamily="2" charset="2"/>
              <a:buChar char="§"/>
            </a:pPr>
            <a:r>
              <a:rPr lang="en-US" altLang="en-US" sz="1000" dirty="0">
                <a:latin typeface="Arial" panose="020B0604020202020204" pitchFamily="34" charset="0"/>
                <a:cs typeface="Arial" panose="020B0604020202020204" pitchFamily="34" charset="0"/>
              </a:rPr>
              <a:t>Check at times specified in DMMP. </a:t>
            </a:r>
          </a:p>
          <a:p>
            <a:pPr marL="171450" indent="-171450" eaLnBrk="1" hangingPunct="1">
              <a:buFont typeface="Wingdings" pitchFamily="2" charset="2"/>
              <a:buChar char="§"/>
            </a:pPr>
            <a:r>
              <a:rPr lang="en-US" altLang="en-US" sz="1000" dirty="0">
                <a:latin typeface="Arial" panose="020B0604020202020204" pitchFamily="34" charset="0"/>
                <a:cs typeface="Arial" panose="020B0604020202020204" pitchFamily="34" charset="0"/>
              </a:rPr>
              <a:t>Immediate Action – Treatment to get back within target range.</a:t>
            </a:r>
          </a:p>
        </p:txBody>
      </p:sp>
      <p:sp>
        <p:nvSpPr>
          <p:cNvPr id="4" name="Slide Number Placeholder 3"/>
          <p:cNvSpPr>
            <a:spLocks noGrp="1"/>
          </p:cNvSpPr>
          <p:nvPr>
            <p:ph type="sldNum" sz="quarter" idx="5"/>
          </p:nvPr>
        </p:nvSpPr>
        <p:spPr/>
        <p:txBody>
          <a:bodyPr/>
          <a:lstStyle/>
          <a:p>
            <a:fld id="{D4C846EA-692C-5749-8B3B-0EE8E95BA0D9}" type="slidenum">
              <a:rPr lang="en-US" smtClean="0"/>
              <a:t>10</a:t>
            </a:fld>
            <a:endParaRPr lang="en-US"/>
          </a:p>
        </p:txBody>
      </p:sp>
    </p:spTree>
    <p:extLst>
      <p:ext uri="{BB962C8B-B14F-4D97-AF65-F5344CB8AC3E}">
        <p14:creationId xmlns:p14="http://schemas.microsoft.com/office/powerpoint/2010/main" val="227315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1" dirty="0">
                <a:latin typeface="Arial" panose="020B0604020202020204" pitchFamily="34" charset="0"/>
                <a:cs typeface="Arial" panose="020B0604020202020204" pitchFamily="34" charset="0"/>
              </a:rPr>
              <a:t>Blood Glucose Checking</a:t>
            </a: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Regularly Scheduled checks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Routine monitoring before meals and snacks as per DMMP</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Before, during, and after physical activity</a:t>
            </a:r>
          </a:p>
        </p:txBody>
      </p:sp>
      <p:sp>
        <p:nvSpPr>
          <p:cNvPr id="4" name="Slide Number Placeholder 3"/>
          <p:cNvSpPr>
            <a:spLocks noGrp="1"/>
          </p:cNvSpPr>
          <p:nvPr>
            <p:ph type="sldNum" sz="quarter" idx="5"/>
          </p:nvPr>
        </p:nvSpPr>
        <p:spPr/>
        <p:txBody>
          <a:bodyPr/>
          <a:lstStyle/>
          <a:p>
            <a:fld id="{D4C846EA-692C-5749-8B3B-0EE8E95BA0D9}" type="slidenum">
              <a:rPr lang="en-US" smtClean="0"/>
              <a:t>11</a:t>
            </a:fld>
            <a:endParaRPr lang="en-US"/>
          </a:p>
        </p:txBody>
      </p:sp>
    </p:spTree>
    <p:extLst>
      <p:ext uri="{BB962C8B-B14F-4D97-AF65-F5344CB8AC3E}">
        <p14:creationId xmlns:p14="http://schemas.microsoft.com/office/powerpoint/2010/main" val="325514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There are times when a student needs to check blood glucose more often than usual, including the following</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When low or high blood glucose is suspected, either because the student is symptomatic or the adult observes symptoms.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During periods of stress or illness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Prior to academic tests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When there are changes made in the management program - such as a change in medication doses, meal plan, or physical activity.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Early or delayed release from school (e.g. inclement weather)</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When the CGM alarms</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The conditions for performing non-routine blood glucose checks should be specified in the DMMP.  Generally, the student and/or parent/guardian will determine if/when additional blood glucose checks are required based on specific symptoms or concerns. </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Teachers are encouraged to bring concerns about frequency of blood glucose checks to the attention of the school nurse, student, parent/guardian, and/or health care providers as appropriate. </a:t>
            </a:r>
          </a:p>
        </p:txBody>
      </p:sp>
      <p:sp>
        <p:nvSpPr>
          <p:cNvPr id="4" name="Slide Number Placeholder 3"/>
          <p:cNvSpPr>
            <a:spLocks noGrp="1"/>
          </p:cNvSpPr>
          <p:nvPr>
            <p:ph type="sldNum" sz="quarter" idx="5"/>
          </p:nvPr>
        </p:nvSpPr>
        <p:spPr/>
        <p:txBody>
          <a:bodyPr/>
          <a:lstStyle/>
          <a:p>
            <a:fld id="{D4C846EA-692C-5749-8B3B-0EE8E95BA0D9}" type="slidenum">
              <a:rPr lang="en-US" smtClean="0"/>
              <a:t>12</a:t>
            </a:fld>
            <a:endParaRPr lang="en-US"/>
          </a:p>
        </p:txBody>
      </p:sp>
    </p:spTree>
    <p:extLst>
      <p:ext uri="{BB962C8B-B14F-4D97-AF65-F5344CB8AC3E}">
        <p14:creationId xmlns:p14="http://schemas.microsoft.com/office/powerpoint/2010/main" val="258965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b="0" dirty="0">
                <a:latin typeface="Arial" panose="020B0604020202020204" pitchFamily="34" charset="0"/>
                <a:cs typeface="Arial" panose="020B0604020202020204" pitchFamily="34" charset="0"/>
              </a:rPr>
              <a:t>The basic tool for drawing blood for a glucose check is the lancet, a very small, sharp needle in a plastic sleeve. There are many types of lancets and lancet devices.</a:t>
            </a:r>
          </a:p>
          <a:p>
            <a:pPr eaLnBrk="1" hangingPunct="1"/>
            <a:endParaRPr lang="en-US" altLang="en-US" sz="1000" b="0" dirty="0">
              <a:latin typeface="Arial" panose="020B0604020202020204" pitchFamily="34" charset="0"/>
              <a:cs typeface="Arial" panose="020B0604020202020204" pitchFamily="34" charset="0"/>
            </a:endParaRPr>
          </a:p>
          <a:p>
            <a:pPr eaLnBrk="1" hangingPunct="1"/>
            <a:r>
              <a:rPr lang="en-US" altLang="en-US" sz="1000" b="0" dirty="0">
                <a:latin typeface="Arial" panose="020B0604020202020204" pitchFamily="34" charset="0"/>
                <a:cs typeface="Arial" panose="020B0604020202020204" pitchFamily="34" charset="0"/>
              </a:rPr>
              <a:t>Many students will use a lancing device, a pen-shaped lancet holder that "launches" the needle with a spring and controls the depth of the puncture. Some lancing devices (like the one pictured at the bottom of the screen) have several depth settings to allow for the difference between sensitive fingers and callused fingers.  Some come with two caps for the end that touches the finger to adjust the depth of puncture. In addition, the pressure of the finger on the cap determines how deep the puncture will go. It should be deep enough to provide an adequate amount of blood, but not be so deep as to cause bruising or pain.</a:t>
            </a:r>
          </a:p>
          <a:p>
            <a:pPr eaLnBrk="1" hangingPunct="1"/>
            <a:endParaRPr lang="en-US" altLang="en-US" sz="1000" b="0" dirty="0">
              <a:latin typeface="Arial" panose="020B0604020202020204" pitchFamily="34" charset="0"/>
              <a:cs typeface="Arial" panose="020B0604020202020204" pitchFamily="34" charset="0"/>
            </a:endParaRPr>
          </a:p>
          <a:p>
            <a:pPr eaLnBrk="1" hangingPunct="1"/>
            <a:r>
              <a:rPr lang="en-US" altLang="en-US" sz="1000" b="0" dirty="0">
                <a:latin typeface="Arial" panose="020B0604020202020204" pitchFamily="34" charset="0"/>
                <a:cs typeface="Arial" panose="020B0604020202020204" pitchFamily="34" charset="0"/>
              </a:rPr>
              <a:t>If possible, allow the student to remove the lancet to avoid accidental contact to an exposed sharp by school staff.  Lancets should be disposed of after use in a sharps disposal container as per parent’s/guardian’s agreement with school and local ordinances.  </a:t>
            </a:r>
          </a:p>
          <a:p>
            <a:pPr eaLnBrk="1" hangingPunct="1"/>
            <a:endParaRPr lang="en-US" altLang="en-US" sz="1000" b="0" dirty="0">
              <a:latin typeface="Arial" panose="020B0604020202020204" pitchFamily="34" charset="0"/>
              <a:cs typeface="Arial" panose="020B0604020202020204" pitchFamily="34" charset="0"/>
            </a:endParaRPr>
          </a:p>
          <a:p>
            <a:pPr eaLnBrk="1" hangingPunct="1"/>
            <a:r>
              <a:rPr lang="en-US" altLang="en-US" sz="1000" b="0" dirty="0">
                <a:latin typeface="Arial" panose="020B0604020202020204" pitchFamily="34" charset="0"/>
                <a:cs typeface="Arial" panose="020B0604020202020204" pitchFamily="34" charset="0"/>
              </a:rPr>
              <a:t>Some students may use a multiple fingerstick device that has a self-contained, six-lancet drum, shown in picture at right.</a:t>
            </a:r>
            <a:br>
              <a:rPr lang="en-US" altLang="en-US" sz="1000" b="0" dirty="0">
                <a:latin typeface="Arial" panose="020B0604020202020204" pitchFamily="34" charset="0"/>
                <a:cs typeface="Arial" panose="020B0604020202020204" pitchFamily="34" charset="0"/>
              </a:rPr>
            </a:br>
            <a:endParaRPr lang="en-US" altLang="en-US" sz="1000" b="0" dirty="0">
              <a:latin typeface="Arial" panose="020B0604020202020204" pitchFamily="34" charset="0"/>
              <a:cs typeface="Arial" panose="020B0604020202020204" pitchFamily="34" charset="0"/>
            </a:endParaRPr>
          </a:p>
          <a:p>
            <a:pPr eaLnBrk="1" hangingPunct="1"/>
            <a:r>
              <a:rPr lang="en-US" altLang="en-US" sz="1000" b="0" i="1" dirty="0">
                <a:latin typeface="Arial" panose="020B0604020202020204" pitchFamily="34" charset="0"/>
                <a:cs typeface="Arial" panose="020B0604020202020204" pitchFamily="34" charset="0"/>
              </a:rPr>
              <a:t>NEVER USE ONE STUDENT’S LANCING DEVICE ON ANYONE ELSE.</a:t>
            </a:r>
          </a:p>
        </p:txBody>
      </p:sp>
      <p:sp>
        <p:nvSpPr>
          <p:cNvPr id="4" name="Slide Number Placeholder 3"/>
          <p:cNvSpPr>
            <a:spLocks noGrp="1"/>
          </p:cNvSpPr>
          <p:nvPr>
            <p:ph type="sldNum" sz="quarter" idx="5"/>
          </p:nvPr>
        </p:nvSpPr>
        <p:spPr/>
        <p:txBody>
          <a:bodyPr/>
          <a:lstStyle/>
          <a:p>
            <a:fld id="{D4C846EA-692C-5749-8B3B-0EE8E95BA0D9}" type="slidenum">
              <a:rPr lang="en-US" smtClean="0"/>
              <a:t>13</a:t>
            </a:fld>
            <a:endParaRPr lang="en-US"/>
          </a:p>
        </p:txBody>
      </p:sp>
    </p:spTree>
    <p:extLst>
      <p:ext uri="{BB962C8B-B14F-4D97-AF65-F5344CB8AC3E}">
        <p14:creationId xmlns:p14="http://schemas.microsoft.com/office/powerpoint/2010/main" val="118316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1" dirty="0">
                <a:latin typeface="Arial" panose="020B0604020202020204" pitchFamily="34" charset="0"/>
                <a:cs typeface="Arial" panose="020B0604020202020204" pitchFamily="34" charset="0"/>
              </a:rPr>
              <a:t>There are many reliable meters on the market.  Each has a unique set of features and operating procedures.</a:t>
            </a: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A number of features vary from meter to meter. Some of the features are convenience-based.  Others can be critical to accuracy of results.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Sample size needed</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Wait time</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Alternate-site testing capacity</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Work with parent/guardian or school nurse to become familiar with the operation of student’s particular meter.  Or if not available, blood glucose meters have a 1-800 number on the back to call for questions about meter and to obtain technical support. Also, manufacturers’ website have videos, demos, and user guides that may be downloaded.</a:t>
            </a:r>
          </a:p>
        </p:txBody>
      </p:sp>
      <p:sp>
        <p:nvSpPr>
          <p:cNvPr id="4" name="Slide Number Placeholder 3"/>
          <p:cNvSpPr>
            <a:spLocks noGrp="1"/>
          </p:cNvSpPr>
          <p:nvPr>
            <p:ph type="sldNum" sz="quarter" idx="5"/>
          </p:nvPr>
        </p:nvSpPr>
        <p:spPr/>
        <p:txBody>
          <a:bodyPr/>
          <a:lstStyle/>
          <a:p>
            <a:fld id="{D4C846EA-692C-5749-8B3B-0EE8E95BA0D9}" type="slidenum">
              <a:rPr lang="en-US" smtClean="0"/>
              <a:t>14</a:t>
            </a:fld>
            <a:endParaRPr lang="en-US"/>
          </a:p>
        </p:txBody>
      </p:sp>
    </p:spTree>
    <p:extLst>
      <p:ext uri="{BB962C8B-B14F-4D97-AF65-F5344CB8AC3E}">
        <p14:creationId xmlns:p14="http://schemas.microsoft.com/office/powerpoint/2010/main" val="2874724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Instructions:</a:t>
            </a:r>
            <a:endParaRPr lang="en-US" altLang="en-US" sz="1000" b="0" dirty="0">
              <a:latin typeface="Arial" panose="020B0604020202020204" pitchFamily="34" charset="0"/>
              <a:cs typeface="Arial" panose="020B0604020202020204" pitchFamily="34" charset="0"/>
            </a:endParaRP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1. Gather blood glucose monitoring supplies:  </a:t>
            </a:r>
          </a:p>
          <a:p>
            <a:pPr>
              <a:spcBef>
                <a:spcPct val="0"/>
              </a:spcBef>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lancet</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test strip</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meter </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2. Student washes hands and dries thoroughly.</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3. If assisting or performing for student, put on disposable gloves.</a:t>
            </a:r>
          </a:p>
          <a:p>
            <a:pPr>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15</a:t>
            </a:fld>
            <a:endParaRPr lang="en-US"/>
          </a:p>
        </p:txBody>
      </p:sp>
    </p:spTree>
    <p:extLst>
      <p:ext uri="{BB962C8B-B14F-4D97-AF65-F5344CB8AC3E}">
        <p14:creationId xmlns:p14="http://schemas.microsoft.com/office/powerpoint/2010/main" val="2037632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Instructions:</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4.  Turn the meter on if necessary. Some meters turn on automatically when the strip is inserted.</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5.  Check code number that appears on meter with the code number found on the container of the test strips.  Many meters today may not require this step; however, if used accuracy depends on using the correct code.  Correct meter code if codes do not match.  </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6.  Insert a strip into the meter (some meters turn on automatically when the strip is inserted).</a:t>
            </a:r>
          </a:p>
          <a:p>
            <a:pPr>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16</a:t>
            </a:fld>
            <a:endParaRPr lang="en-US"/>
          </a:p>
        </p:txBody>
      </p:sp>
    </p:spTree>
    <p:extLst>
      <p:ext uri="{BB962C8B-B14F-4D97-AF65-F5344CB8AC3E}">
        <p14:creationId xmlns:p14="http://schemas.microsoft.com/office/powerpoint/2010/main" val="2495805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Instructions:</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Hold the lancet device to the side of the finger and press the button to stick the finger.  Use the side of the finger, as the tip and pad of the finger have more sensitive nerve endings.  Express an adequate drop of blood.</a:t>
            </a:r>
          </a:p>
          <a:p>
            <a:pPr>
              <a:spcBef>
                <a:spcPct val="0"/>
              </a:spcBef>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If an alterative site is used (per DMMP), the school nurse and/or parent/guardian will give further instructions on the appropriate sites.   </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Note:  In the case of suspected hypoglycemia, only the finger should be used for blood glucose sampling.</a:t>
            </a:r>
          </a:p>
          <a:p>
            <a:pPr>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17</a:t>
            </a:fld>
            <a:endParaRPr lang="en-US"/>
          </a:p>
        </p:txBody>
      </p:sp>
    </p:spTree>
    <p:extLst>
      <p:ext uri="{BB962C8B-B14F-4D97-AF65-F5344CB8AC3E}">
        <p14:creationId xmlns:p14="http://schemas.microsoft.com/office/powerpoint/2010/main" val="3900406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Instructions:</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8. How blood is applied to the strip is a little different from meter to meter. </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Follow instructions included with the meter in how to apply the blood sample.  This slide shows three different kinds of strips to illustrate some things to keep in mind.</a:t>
            </a:r>
          </a:p>
          <a:p>
            <a:pPr>
              <a:spcBef>
                <a:spcPct val="0"/>
              </a:spcBef>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With the first type of meter &amp; strip, on the left:  Be sure to drop, do not smear the blood onto the strip. </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With all meters and strips, be sure to completely cover the test strip window.  </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The picture on the right illustrates that some strips actually wick the blood onto the strip by capillary action upon contact with the drop of blood on the finger (or other alternate site).</a:t>
            </a:r>
          </a:p>
          <a:p>
            <a:pPr>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18</a:t>
            </a:fld>
            <a:endParaRPr lang="en-US"/>
          </a:p>
        </p:txBody>
      </p:sp>
    </p:spTree>
    <p:extLst>
      <p:ext uri="{BB962C8B-B14F-4D97-AF65-F5344CB8AC3E}">
        <p14:creationId xmlns:p14="http://schemas.microsoft.com/office/powerpoint/2010/main" val="91233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cs typeface="Arial" panose="020B0604020202020204" pitchFamily="34" charset="0"/>
              </a:rPr>
              <a:t>Instructions:</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9.  Wait. Blood glucose results will be displayed on the meter.  Meter processing times vary.  Most will take from 5 to one minute.</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10. Dispose of the lancet in as per parent’s/guardian’s agreement with school and local ordinances.  Never recap. Test strips may be discarded in a regular trash can.</a:t>
            </a:r>
          </a:p>
          <a:p>
            <a:pPr marL="171450" indent="-171450">
              <a:spcBef>
                <a:spcPct val="0"/>
              </a:spcBef>
              <a:buFont typeface="Wingdings" pitchFamily="2" charset="2"/>
              <a:buChar char="§"/>
            </a:pPr>
            <a:r>
              <a:rPr lang="en-US" altLang="en-US" sz="1000" b="1" dirty="0">
                <a:latin typeface="Arial" panose="020B0604020202020204" pitchFamily="34" charset="0"/>
                <a:cs typeface="Arial" panose="020B0604020202020204" pitchFamily="34" charset="0"/>
              </a:rPr>
              <a:t>Plan for Disposal of Materials That Come Into Contact with Blood</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Blood glucose monitoring does not present a danger to other students or staff members when there is a plan for proper disposal of lancets and other materials that come into contact with blood. </a:t>
            </a: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The school health team should agree on the plan, which should be consistent with standard precautions and local waste-disposal laws.  Disposal of sharps may be in a container kept at school or in the student’s personal container—a heavy-duty plastic or metal container with a tight-fitting lid.  Used blood glucose test strips and other materials may be discarded in the regular trash. Check with the student’s personal diabetes health care team about health and safety requirements in your area.</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11. Record blood glucose result and take action as per DMMP.</a:t>
            </a:r>
          </a:p>
          <a:p>
            <a:pPr>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19</a:t>
            </a:fld>
            <a:endParaRPr lang="en-US"/>
          </a:p>
        </p:txBody>
      </p:sp>
    </p:spTree>
    <p:extLst>
      <p:ext uri="{BB962C8B-B14F-4D97-AF65-F5344CB8AC3E}">
        <p14:creationId xmlns:p14="http://schemas.microsoft.com/office/powerpoint/2010/main" val="16305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2962" y="4400550"/>
            <a:ext cx="5486400" cy="3600450"/>
          </a:xfrm>
        </p:spPr>
        <p:txBody>
          <a:bodyPr/>
          <a:lstStyle/>
          <a:p>
            <a:pPr indent="-236140" eaLnBrk="1" hangingPunct="1">
              <a:lnSpc>
                <a:spcPct val="95000"/>
              </a:lnSpc>
              <a:spcBef>
                <a:spcPct val="0"/>
              </a:spcBef>
              <a:defRPr/>
            </a:pPr>
            <a:r>
              <a:rPr lang="en-US" altLang="en-US" sz="1000" dirty="0">
                <a:latin typeface="Arial" panose="020B0604020202020204" pitchFamily="34" charset="0"/>
                <a:cs typeface="Arial" panose="020B0604020202020204" pitchFamily="34" charset="0"/>
              </a:rPr>
              <a:t>Each training component was created specifically for school nurses and other qualified health care professionals to train school personnel.        </a:t>
            </a:r>
          </a:p>
          <a:p>
            <a:pPr indent="-236140" eaLnBrk="1" hangingPunct="1">
              <a:lnSpc>
                <a:spcPct val="95000"/>
              </a:lnSpc>
              <a:spcBef>
                <a:spcPct val="0"/>
              </a:spcBef>
              <a:defRPr/>
            </a:pPr>
            <a:endParaRPr lang="en-US" altLang="en-US" sz="1000" dirty="0">
              <a:latin typeface="Arial" panose="020B0604020202020204" pitchFamily="34" charset="0"/>
              <a:cs typeface="Arial" panose="020B0604020202020204" pitchFamily="34" charset="0"/>
            </a:endParaRPr>
          </a:p>
          <a:p>
            <a:pPr indent="-233363">
              <a:lnSpc>
                <a:spcPct val="95000"/>
              </a:lnSpc>
              <a:spcBef>
                <a:spcPct val="0"/>
              </a:spcBef>
              <a:defRPr/>
            </a:pPr>
            <a:r>
              <a:rPr lang="en-US" altLang="en-US" sz="1000" dirty="0">
                <a:latin typeface="Arial" panose="020B0604020202020204" pitchFamily="34" charset="0"/>
                <a:cs typeface="Arial" panose="020B0604020202020204" pitchFamily="34" charset="0"/>
              </a:rPr>
              <a:t> These components are:</a:t>
            </a:r>
          </a:p>
          <a:p>
            <a:pPr indent="-233363">
              <a:defRPr/>
            </a:pPr>
            <a:r>
              <a:rPr lang="en-US" altLang="en-US" sz="1000" dirty="0">
                <a:latin typeface="Arial" panose="020B0604020202020204" pitchFamily="34" charset="0"/>
                <a:cs typeface="Arial" panose="020B0604020202020204" pitchFamily="34" charset="0"/>
              </a:rPr>
              <a:t>• Diabetes Basics</a:t>
            </a:r>
          </a:p>
          <a:p>
            <a:pPr indent="-233363">
              <a:defRPr/>
            </a:pPr>
            <a:r>
              <a:rPr lang="en-US" altLang="en-US" sz="1000" dirty="0">
                <a:latin typeface="Arial" panose="020B0604020202020204" pitchFamily="34" charset="0"/>
                <a:cs typeface="Arial" panose="020B0604020202020204" pitchFamily="34" charset="0"/>
              </a:rPr>
              <a:t>• Diabetes Medical Management Plan</a:t>
            </a:r>
          </a:p>
          <a:p>
            <a:pPr indent="-233363">
              <a:defRPr/>
            </a:pPr>
            <a:r>
              <a:rPr lang="en-US" altLang="en-US" sz="1000" dirty="0">
                <a:latin typeface="Arial" panose="020B0604020202020204" pitchFamily="34" charset="0"/>
                <a:cs typeface="Arial" panose="020B0604020202020204" pitchFamily="34" charset="0"/>
              </a:rPr>
              <a:t>• Hypoglycemia</a:t>
            </a:r>
          </a:p>
          <a:p>
            <a:pPr indent="-233363">
              <a:defRPr/>
            </a:pPr>
            <a:r>
              <a:rPr lang="en-US" altLang="en-US" sz="1000" dirty="0">
                <a:latin typeface="Arial" panose="020B0604020202020204" pitchFamily="34" charset="0"/>
                <a:cs typeface="Arial" panose="020B0604020202020204" pitchFamily="34" charset="0"/>
              </a:rPr>
              <a:t>• Hyperglycemia</a:t>
            </a:r>
          </a:p>
          <a:p>
            <a:pPr indent="-233363">
              <a:defRPr/>
            </a:pPr>
            <a:r>
              <a:rPr lang="en-US" altLang="en-US" sz="1000" dirty="0">
                <a:latin typeface="Arial" panose="020B0604020202020204" pitchFamily="34" charset="0"/>
                <a:cs typeface="Arial" panose="020B0604020202020204" pitchFamily="34" charset="0"/>
              </a:rPr>
              <a:t>• Blood Glucose Monitoring</a:t>
            </a:r>
          </a:p>
          <a:p>
            <a:pPr indent="-233363">
              <a:defRPr/>
            </a:pPr>
            <a:r>
              <a:rPr lang="en-US" altLang="en-US" sz="1000" dirty="0">
                <a:latin typeface="Arial" panose="020B0604020202020204" pitchFamily="34" charset="0"/>
                <a:cs typeface="Arial" panose="020B0604020202020204" pitchFamily="34" charset="0"/>
              </a:rPr>
              <a:t>• Continuous Glucose Monitoring</a:t>
            </a:r>
          </a:p>
          <a:p>
            <a:pPr indent="-233363">
              <a:defRPr/>
            </a:pPr>
            <a:r>
              <a:rPr lang="en-US" altLang="en-US" sz="1000" dirty="0">
                <a:latin typeface="Arial" panose="020B0604020202020204" pitchFamily="34" charset="0"/>
                <a:cs typeface="Arial" panose="020B0604020202020204" pitchFamily="34" charset="0"/>
              </a:rPr>
              <a:t>• Glucagon Administration</a:t>
            </a:r>
          </a:p>
          <a:p>
            <a:pPr indent="-233363">
              <a:defRPr/>
            </a:pPr>
            <a:r>
              <a:rPr lang="en-US" altLang="en-US" sz="1000" dirty="0">
                <a:latin typeface="Arial" panose="020B0604020202020204" pitchFamily="34" charset="0"/>
                <a:cs typeface="Arial" panose="020B0604020202020204" pitchFamily="34" charset="0"/>
              </a:rPr>
              <a:t>• Insulin Basics</a:t>
            </a:r>
          </a:p>
          <a:p>
            <a:pPr indent="-233363">
              <a:defRPr/>
            </a:pPr>
            <a:r>
              <a:rPr lang="en-US" altLang="en-US" sz="1000" dirty="0">
                <a:latin typeface="Arial" panose="020B0604020202020204" pitchFamily="34" charset="0"/>
                <a:cs typeface="Arial" panose="020B0604020202020204" pitchFamily="34" charset="0"/>
              </a:rPr>
              <a:t>• Insulin by Syringe and Vial</a:t>
            </a:r>
          </a:p>
          <a:p>
            <a:pPr indent="-233363">
              <a:defRPr/>
            </a:pPr>
            <a:r>
              <a:rPr lang="en-US" altLang="en-US" sz="1000" dirty="0">
                <a:latin typeface="Arial" panose="020B0604020202020204" pitchFamily="34" charset="0"/>
                <a:cs typeface="Arial" panose="020B0604020202020204" pitchFamily="34" charset="0"/>
              </a:rPr>
              <a:t>• Insulin by Pen</a:t>
            </a:r>
          </a:p>
          <a:p>
            <a:pPr indent="-233363">
              <a:defRPr/>
            </a:pPr>
            <a:r>
              <a:rPr lang="en-US" altLang="en-US" sz="1000" dirty="0">
                <a:latin typeface="Arial" panose="020B0604020202020204" pitchFamily="34" charset="0"/>
                <a:cs typeface="Arial" panose="020B0604020202020204" pitchFamily="34" charset="0"/>
              </a:rPr>
              <a:t>• Insulin by Pump</a:t>
            </a:r>
          </a:p>
          <a:p>
            <a:pPr indent="-233363">
              <a:defRPr/>
            </a:pPr>
            <a:r>
              <a:rPr lang="en-US" altLang="en-US" sz="1000" dirty="0">
                <a:latin typeface="Arial" panose="020B0604020202020204" pitchFamily="34" charset="0"/>
                <a:cs typeface="Arial" panose="020B0604020202020204" pitchFamily="34" charset="0"/>
              </a:rPr>
              <a:t>• Ketones</a:t>
            </a:r>
          </a:p>
          <a:p>
            <a:pPr indent="-233363">
              <a:defRPr/>
            </a:pPr>
            <a:r>
              <a:rPr lang="en-US" altLang="en-US" sz="1000" dirty="0">
                <a:latin typeface="Arial" panose="020B0604020202020204" pitchFamily="34" charset="0"/>
                <a:cs typeface="Arial" panose="020B0604020202020204" pitchFamily="34" charset="0"/>
              </a:rPr>
              <a:t>• Nutrition and Physical Activity</a:t>
            </a:r>
          </a:p>
          <a:p>
            <a:pPr indent="-233363">
              <a:defRPr/>
            </a:pPr>
            <a:r>
              <a:rPr lang="en-US" altLang="en-US" sz="1000" dirty="0">
                <a:latin typeface="Arial" panose="020B0604020202020204" pitchFamily="34" charset="0"/>
                <a:cs typeface="Arial" panose="020B0604020202020204" pitchFamily="34" charset="0"/>
              </a:rPr>
              <a:t>• After-School Programs, Sports and Camps</a:t>
            </a:r>
          </a:p>
          <a:p>
            <a:pPr indent="-233363">
              <a:defRPr/>
            </a:pPr>
            <a:r>
              <a:rPr lang="en-US" altLang="en-US" sz="1000" dirty="0">
                <a:latin typeface="Arial" panose="020B0604020202020204" pitchFamily="34" charset="0"/>
                <a:cs typeface="Arial" panose="020B0604020202020204" pitchFamily="34" charset="0"/>
              </a:rPr>
              <a:t>• Before- and After- School Care</a:t>
            </a:r>
          </a:p>
          <a:p>
            <a:pPr>
              <a:defRPr/>
            </a:pPr>
            <a:r>
              <a:rPr lang="en-US" sz="1000" dirty="0">
                <a:latin typeface="Arial" panose="020B0604020202020204" pitchFamily="34" charset="0"/>
                <a:cs typeface="Arial" panose="020B0604020202020204" pitchFamily="34" charset="0"/>
              </a:rPr>
              <a:t>• Childcare</a:t>
            </a:r>
          </a:p>
          <a:p>
            <a:pPr indent="-233363">
              <a:defRPr/>
            </a:pPr>
            <a:r>
              <a:rPr lang="en-US" altLang="en-US" sz="1000" dirty="0">
                <a:latin typeface="Arial" panose="020B0604020202020204" pitchFamily="34" charset="0"/>
                <a:cs typeface="Arial" panose="020B0604020202020204" pitchFamily="34" charset="0"/>
              </a:rPr>
              <a:t>• Psychosocial Aspects</a:t>
            </a:r>
          </a:p>
          <a:p>
            <a:pPr indent="-233363">
              <a:defRPr/>
            </a:pPr>
            <a:r>
              <a:rPr lang="en-US" altLang="en-US" sz="1000" dirty="0">
                <a:latin typeface="Arial" panose="020B0604020202020204" pitchFamily="34" charset="0"/>
                <a:cs typeface="Arial" panose="020B0604020202020204" pitchFamily="34" charset="0"/>
              </a:rPr>
              <a:t>• Legal Considerations</a:t>
            </a:r>
          </a:p>
          <a:p>
            <a:pPr indent="-233363">
              <a:defRPr/>
            </a:pPr>
            <a:r>
              <a:rPr lang="en-US" altLang="en-US" sz="1000" dirty="0">
                <a:latin typeface="Arial" panose="020B0604020202020204" pitchFamily="34" charset="0"/>
                <a:cs typeface="Arial" panose="020B0604020202020204" pitchFamily="34" charset="0"/>
              </a:rPr>
              <a:t>• Type 2 Diabetes</a:t>
            </a:r>
          </a:p>
          <a:p>
            <a:pPr marL="0" lvl="1" indent="-233363">
              <a:lnSpc>
                <a:spcPct val="95000"/>
              </a:lnSpc>
              <a:spcBef>
                <a:spcPct val="0"/>
              </a:spcBef>
              <a:buFontTx/>
              <a:buChar char="•"/>
              <a:defRPr/>
            </a:pPr>
            <a:endParaRPr lang="en-US" altLang="en-US" sz="1000" dirty="0">
              <a:latin typeface="Arial" panose="020B0604020202020204" pitchFamily="34" charset="0"/>
              <a:cs typeface="Arial" panose="020B0604020202020204" pitchFamily="34" charset="0"/>
            </a:endParaRPr>
          </a:p>
          <a:p>
            <a:pPr indent="-233363">
              <a:lnSpc>
                <a:spcPct val="95000"/>
              </a:lnSpc>
              <a:spcBef>
                <a:spcPct val="0"/>
              </a:spcBef>
              <a:defRPr/>
            </a:pPr>
            <a:r>
              <a:rPr lang="en-US" altLang="en-US" sz="1000" dirty="0">
                <a:latin typeface="Arial" panose="020B0604020202020204" pitchFamily="34" charset="0"/>
                <a:cs typeface="Arial" panose="020B0604020202020204" pitchFamily="34" charset="0"/>
              </a:rPr>
              <a:t>This unit is Blood Glucose Monitoring.</a:t>
            </a:r>
          </a:p>
          <a:p>
            <a:pPr indent="-233363">
              <a:lnSpc>
                <a:spcPct val="95000"/>
              </a:lnSpc>
              <a:spcBef>
                <a:spcPct val="0"/>
              </a:spcBef>
              <a:defRPr/>
            </a:pPr>
            <a:endParaRPr lang="en-US" alt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2</a:t>
            </a:fld>
            <a:endParaRPr lang="en-US"/>
          </a:p>
        </p:txBody>
      </p:sp>
    </p:spTree>
    <p:extLst>
      <p:ext uri="{BB962C8B-B14F-4D97-AF65-F5344CB8AC3E}">
        <p14:creationId xmlns:p14="http://schemas.microsoft.com/office/powerpoint/2010/main" val="3558469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Meters do not only display numbers.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Some display “Lo” or “Hi” for out of range readings.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Some of them also display specific “error codes” that may indicate problems like an insufficient blood sample or that the temperature is out of range. You will need the meter manual to respond to these error codes.</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You can get information about a specific meter and test strips from several different sources.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A copy of the manufacturer’s manual for the meter should be provided by the parent/guardian and kept in the health office for troubleshooting.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user manual (and in some cases the meter itself) will include a toll-free number in case you have questions or problems.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Also, most meter companies now have their manuals available for download on their websites.</a:t>
            </a:r>
          </a:p>
        </p:txBody>
      </p:sp>
      <p:sp>
        <p:nvSpPr>
          <p:cNvPr id="4" name="Slide Number Placeholder 3"/>
          <p:cNvSpPr>
            <a:spLocks noGrp="1"/>
          </p:cNvSpPr>
          <p:nvPr>
            <p:ph type="sldNum" sz="quarter" idx="5"/>
          </p:nvPr>
        </p:nvSpPr>
        <p:spPr/>
        <p:txBody>
          <a:bodyPr/>
          <a:lstStyle/>
          <a:p>
            <a:fld id="{D4C846EA-692C-5749-8B3B-0EE8E95BA0D9}" type="slidenum">
              <a:rPr lang="en-US" smtClean="0"/>
              <a:t>20</a:t>
            </a:fld>
            <a:endParaRPr lang="en-US"/>
          </a:p>
        </p:txBody>
      </p:sp>
    </p:spTree>
    <p:extLst>
      <p:ext uri="{BB962C8B-B14F-4D97-AF65-F5344CB8AC3E}">
        <p14:creationId xmlns:p14="http://schemas.microsoft.com/office/powerpoint/2010/main" val="1284088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In responding to and communicating about a specific reading, there are several things to keep in mind.</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Reaction to blood glucose check results should always consider the student’s target range as it has been specified in the DMMP.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Not all children will have the same target range.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Even for an individual child, the target range may be somewhat different at different times of the day.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Take action for blood glucose levels that fall outside of students target range as per DMMP.</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Avoid referring to the numbers as “good” or “bad,”  both to the student and to others.  The fact that the blood sugar is being checked is good, no matter what the results are. Refer to numbers as "in target", or "out of target“ or “below target” or “above target”.</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Recognize value may vary according to time since eating, insulin, or physical activity.</a:t>
            </a:r>
          </a:p>
        </p:txBody>
      </p:sp>
      <p:sp>
        <p:nvSpPr>
          <p:cNvPr id="4" name="Slide Number Placeholder 3"/>
          <p:cNvSpPr>
            <a:spLocks noGrp="1"/>
          </p:cNvSpPr>
          <p:nvPr>
            <p:ph type="sldNum" sz="quarter" idx="5"/>
          </p:nvPr>
        </p:nvSpPr>
        <p:spPr/>
        <p:txBody>
          <a:bodyPr/>
          <a:lstStyle/>
          <a:p>
            <a:fld id="{D4C846EA-692C-5749-8B3B-0EE8E95BA0D9}" type="slidenum">
              <a:rPr lang="en-US" smtClean="0"/>
              <a:t>21</a:t>
            </a:fld>
            <a:endParaRPr lang="en-US"/>
          </a:p>
        </p:txBody>
      </p:sp>
    </p:spTree>
    <p:extLst>
      <p:ext uri="{BB962C8B-B14F-4D97-AF65-F5344CB8AC3E}">
        <p14:creationId xmlns:p14="http://schemas.microsoft.com/office/powerpoint/2010/main" val="53939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D4C846EA-692C-5749-8B3B-0EE8E95BA0D9}" type="slidenum">
              <a:rPr lang="en-US" smtClean="0"/>
              <a:t>22</a:t>
            </a:fld>
            <a:endParaRPr lang="en-US"/>
          </a:p>
        </p:txBody>
      </p:sp>
    </p:spTree>
    <p:extLst>
      <p:ext uri="{BB962C8B-B14F-4D97-AF65-F5344CB8AC3E}">
        <p14:creationId xmlns:p14="http://schemas.microsoft.com/office/powerpoint/2010/main" val="23723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5"/>
          </p:nvPr>
        </p:nvSpPr>
        <p:spPr/>
        <p:txBody>
          <a:bodyPr/>
          <a:lstStyle/>
          <a:p>
            <a:fld id="{D4C846EA-692C-5749-8B3B-0EE8E95BA0D9}" type="slidenum">
              <a:rPr lang="en-US" smtClean="0"/>
              <a:t>23</a:t>
            </a:fld>
            <a:endParaRPr lang="en-US"/>
          </a:p>
        </p:txBody>
      </p:sp>
    </p:spTree>
    <p:extLst>
      <p:ext uri="{BB962C8B-B14F-4D97-AF65-F5344CB8AC3E}">
        <p14:creationId xmlns:p14="http://schemas.microsoft.com/office/powerpoint/2010/main" val="25310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3363">
              <a:defRPr/>
            </a:pPr>
            <a:endParaRPr lang="en-US" altLang="en-US" sz="105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24</a:t>
            </a:fld>
            <a:endParaRPr lang="en-US"/>
          </a:p>
        </p:txBody>
      </p:sp>
    </p:spTree>
    <p:extLst>
      <p:ext uri="{BB962C8B-B14F-4D97-AF65-F5344CB8AC3E}">
        <p14:creationId xmlns:p14="http://schemas.microsoft.com/office/powerpoint/2010/main" val="2340397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sz="105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25</a:t>
            </a:fld>
            <a:endParaRPr lang="en-US"/>
          </a:p>
        </p:txBody>
      </p:sp>
    </p:spTree>
    <p:extLst>
      <p:ext uri="{BB962C8B-B14F-4D97-AF65-F5344CB8AC3E}">
        <p14:creationId xmlns:p14="http://schemas.microsoft.com/office/powerpoint/2010/main" val="264666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00" b="1" dirty="0">
                <a:latin typeface="Arial" panose="020B0604020202020204" pitchFamily="34" charset="0"/>
                <a:cs typeface="Arial" panose="020B0604020202020204" pitchFamily="34" charset="0"/>
              </a:rPr>
              <a:t>Participants will be able to understand:</a:t>
            </a:r>
          </a:p>
          <a:p>
            <a:pPr eaLnBrk="1" hangingPunct="1"/>
            <a:endParaRPr lang="en-US" altLang="en-US" sz="1000" b="1" dirty="0">
              <a:latin typeface="Arial" panose="020B0604020202020204" pitchFamily="34" charset="0"/>
              <a:cs typeface="Arial" panose="020B0604020202020204" pitchFamily="34" charset="0"/>
            </a:endParaRPr>
          </a:p>
          <a:p>
            <a:pPr marL="171450" indent="-171450" eaLnBrk="1" hangingPunct="1">
              <a:buFont typeface="Wingdings" pitchFamily="2" charset="2"/>
              <a:buChar char="§"/>
            </a:pPr>
            <a:r>
              <a:rPr lang="en-US" altLang="en-US" sz="1000" b="0" dirty="0">
                <a:latin typeface="Arial" panose="020B0604020202020204" pitchFamily="34" charset="0"/>
                <a:cs typeface="Arial" panose="020B0604020202020204" pitchFamily="34" charset="0"/>
              </a:rPr>
              <a:t>Why blood glucose is monitored</a:t>
            </a:r>
          </a:p>
          <a:p>
            <a:pPr marL="171450" indent="-171450" eaLnBrk="1" hangingPunct="1">
              <a:buFont typeface="Wingdings" pitchFamily="2" charset="2"/>
              <a:buChar char="§"/>
            </a:pPr>
            <a:r>
              <a:rPr lang="en-US" altLang="en-US" sz="1000" b="0" dirty="0">
                <a:latin typeface="Arial" panose="020B0604020202020204" pitchFamily="34" charset="0"/>
                <a:cs typeface="Arial" panose="020B0604020202020204" pitchFamily="34" charset="0"/>
              </a:rPr>
              <a:t>When blood glucose should be monitored</a:t>
            </a:r>
          </a:p>
          <a:p>
            <a:pPr marL="171450" indent="-171450" eaLnBrk="1" hangingPunct="1">
              <a:buFont typeface="Wingdings" pitchFamily="2" charset="2"/>
              <a:buChar char="§"/>
            </a:pPr>
            <a:r>
              <a:rPr lang="en-US" altLang="en-US" sz="1000" b="0" dirty="0">
                <a:latin typeface="Arial" panose="020B0604020202020204" pitchFamily="34" charset="0"/>
                <a:cs typeface="Arial" panose="020B0604020202020204" pitchFamily="34" charset="0"/>
              </a:rPr>
              <a:t>How to perform a blood glucose check</a:t>
            </a:r>
          </a:p>
          <a:p>
            <a:pPr marL="171450" indent="-171450" eaLnBrk="1" hangingPunct="1">
              <a:buFont typeface="Wingdings" pitchFamily="2" charset="2"/>
              <a:buChar char="§"/>
            </a:pPr>
            <a:r>
              <a:rPr lang="en-US" altLang="en-US" sz="1000" b="0" dirty="0">
                <a:latin typeface="Arial" panose="020B0604020202020204" pitchFamily="34" charset="0"/>
                <a:cs typeface="Arial" panose="020B0604020202020204" pitchFamily="34" charset="0"/>
              </a:rPr>
              <a:t>Required equipment</a:t>
            </a:r>
          </a:p>
          <a:p>
            <a:pPr eaLnBrk="1" hangingPunct="1"/>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000" b="1" dirty="0">
                <a:latin typeface="Arial" panose="020B0604020202020204" pitchFamily="34" charset="0"/>
                <a:cs typeface="Arial" panose="020B0604020202020204" pitchFamily="34" charset="0"/>
              </a:rPr>
              <a:t>Blood glucose monitoring is the cornerstone of diabetes care. </a:t>
            </a:r>
          </a:p>
          <a:p>
            <a:pPr eaLnBrk="1" hangingPunct="1">
              <a:spcBef>
                <a:spcPct val="0"/>
              </a:spcBef>
            </a:pPr>
            <a:endParaRPr lang="en-US" altLang="en-US" sz="1000" b="1" dirty="0">
              <a:latin typeface="Arial" panose="020B0604020202020204" pitchFamily="34" charset="0"/>
              <a:cs typeface="Arial" panose="020B0604020202020204" pitchFamily="34" charset="0"/>
            </a:endParaRPr>
          </a:p>
          <a:p>
            <a:pPr eaLnBrk="1" hangingPunct="1">
              <a:spcBef>
                <a:spcPct val="0"/>
              </a:spcBef>
            </a:pPr>
            <a:r>
              <a:rPr lang="en-US" altLang="en-US" sz="1000" b="1" dirty="0">
                <a:latin typeface="Arial" panose="020B0604020202020204" pitchFamily="34" charset="0"/>
                <a:cs typeface="Arial" panose="020B0604020202020204" pitchFamily="34" charset="0"/>
              </a:rPr>
              <a:t>Goal:  </a:t>
            </a:r>
            <a:r>
              <a:rPr lang="en-US" altLang="en-US" sz="1000" b="0" dirty="0">
                <a:latin typeface="Arial" panose="020B0604020202020204" pitchFamily="34" charset="0"/>
                <a:cs typeface="Arial" panose="020B0604020202020204" pitchFamily="34" charset="0"/>
              </a:rPr>
              <a:t>Maintain blood glucose within target range.</a:t>
            </a:r>
          </a:p>
          <a:p>
            <a:pPr eaLnBrk="1" hangingPunct="1">
              <a:spcBef>
                <a:spcPct val="0"/>
              </a:spcBef>
            </a:pPr>
            <a:endParaRPr lang="en-US" altLang="en-US" sz="1000" b="0" dirty="0">
              <a:latin typeface="Arial" panose="020B0604020202020204" pitchFamily="34" charset="0"/>
              <a:cs typeface="Arial" panose="020B0604020202020204" pitchFamily="34" charset="0"/>
            </a:endParaRPr>
          </a:p>
          <a:p>
            <a:pPr eaLnBrk="1" hangingPunct="1">
              <a:spcBef>
                <a:spcPct val="0"/>
              </a:spcBef>
            </a:pPr>
            <a:r>
              <a:rPr lang="en-US" altLang="en-US" sz="1000" b="1" dirty="0">
                <a:latin typeface="Arial" panose="020B0604020202020204" pitchFamily="34" charset="0"/>
                <a:cs typeface="Arial" panose="020B0604020202020204" pitchFamily="34" charset="0"/>
              </a:rPr>
              <a:t>Immediate benefit: </a:t>
            </a:r>
            <a:r>
              <a:rPr lang="en-US" altLang="en-US" sz="1000" b="0" dirty="0">
                <a:latin typeface="Arial" panose="020B0604020202020204" pitchFamily="34" charset="0"/>
                <a:cs typeface="Arial" panose="020B0604020202020204" pitchFamily="34" charset="0"/>
              </a:rPr>
              <a:t>Identification, treatment, and prevention of high and low blood glucose levels. Maximize learning and participation.</a:t>
            </a:r>
          </a:p>
          <a:p>
            <a:pPr eaLnBrk="1" hangingPunct="1">
              <a:spcBef>
                <a:spcPct val="0"/>
              </a:spcBef>
            </a:pPr>
            <a:endParaRPr lang="en-US" altLang="en-US" sz="1000" b="0" dirty="0">
              <a:latin typeface="Arial" panose="020B0604020202020204" pitchFamily="34" charset="0"/>
              <a:cs typeface="Arial" panose="020B0604020202020204" pitchFamily="34" charset="0"/>
            </a:endParaRPr>
          </a:p>
          <a:p>
            <a:pPr eaLnBrk="1" hangingPunct="1">
              <a:spcBef>
                <a:spcPct val="0"/>
              </a:spcBef>
            </a:pPr>
            <a:r>
              <a:rPr lang="en-US" altLang="en-US" sz="1000" b="1" dirty="0">
                <a:latin typeface="Arial" panose="020B0604020202020204" pitchFamily="34" charset="0"/>
                <a:cs typeface="Arial" panose="020B0604020202020204" pitchFamily="34" charset="0"/>
              </a:rPr>
              <a:t>Long-term benefit: </a:t>
            </a:r>
            <a:r>
              <a:rPr lang="en-US" altLang="en-US" sz="1000" b="0" dirty="0">
                <a:latin typeface="Arial" panose="020B0604020202020204" pitchFamily="34" charset="0"/>
                <a:cs typeface="Arial" panose="020B0604020202020204" pitchFamily="34" charset="0"/>
              </a:rPr>
              <a:t>Decrease risk of long-term complications. Maximize health.</a:t>
            </a:r>
          </a:p>
          <a:p>
            <a:pPr eaLnBrk="1" hangingPunct="1">
              <a:spcBef>
                <a:spcPct val="0"/>
              </a:spcBef>
            </a:pPr>
            <a:endParaRPr lang="en-US" altLang="en-US" sz="1000" b="0" dirty="0">
              <a:latin typeface="Arial" panose="020B0604020202020204" pitchFamily="34" charset="0"/>
              <a:cs typeface="Arial" panose="020B0604020202020204" pitchFamily="34" charset="0"/>
            </a:endParaRPr>
          </a:p>
          <a:p>
            <a:pPr eaLnBrk="1" hangingPunct="1">
              <a:spcBef>
                <a:spcPct val="0"/>
              </a:spcBef>
            </a:pPr>
            <a:r>
              <a:rPr lang="en-US" altLang="en-US" sz="1000" b="1" dirty="0">
                <a:latin typeface="Arial" panose="020B0604020202020204" pitchFamily="34" charset="0"/>
                <a:cs typeface="Arial" panose="020B0604020202020204" pitchFamily="34" charset="0"/>
              </a:rPr>
              <a:t>Challenge:  </a:t>
            </a:r>
            <a:r>
              <a:rPr lang="en-US" altLang="en-US" sz="1000" b="0" dirty="0">
                <a:latin typeface="Arial" panose="020B0604020202020204" pitchFamily="34" charset="0"/>
                <a:cs typeface="Arial" panose="020B0604020202020204" pitchFamily="34" charset="0"/>
              </a:rPr>
              <a:t>Many variables can impact blood glucose. These variables include insulin, food, activity, stress, injury, and illness.</a:t>
            </a:r>
          </a:p>
          <a:p>
            <a:pPr eaLnBrk="1" hangingPunct="1">
              <a:spcBef>
                <a:spcPct val="0"/>
              </a:spcBef>
            </a:pPr>
            <a:endParaRPr lang="en-US" alt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4</a:t>
            </a:fld>
            <a:endParaRPr lang="en-US"/>
          </a:p>
        </p:txBody>
      </p:sp>
    </p:spTree>
    <p:extLst>
      <p:ext uri="{BB962C8B-B14F-4D97-AF65-F5344CB8AC3E}">
        <p14:creationId xmlns:p14="http://schemas.microsoft.com/office/powerpoint/2010/main" val="284000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0" dirty="0">
                <a:latin typeface="Arial" panose="020B0604020202020204" pitchFamily="34" charset="0"/>
                <a:cs typeface="Arial" panose="020B0604020202020204" pitchFamily="34" charset="0"/>
              </a:rPr>
              <a:t>The Diabetes Medical Management Plan (DMMP) is covered in greater detail in the unit on Diabetes Medical Management Plans. The DMMP is the document that will specify in detail the student’s diabetes needs at school. </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0" dirty="0">
                <a:latin typeface="Arial" panose="020B0604020202020204" pitchFamily="34" charset="0"/>
                <a:cs typeface="Arial" panose="020B0604020202020204" pitchFamily="34" charset="0"/>
              </a:rPr>
              <a:t>Educational plans such as a 504 Plan, an Individualized Education Program (IEP) or the Individualized Health Care Plan (IHP) will elaborate on who does what tasks and where these tasks take place.  </a:t>
            </a:r>
          </a:p>
          <a:p>
            <a:pPr>
              <a:spcBef>
                <a:spcPct val="0"/>
              </a:spcBef>
            </a:pPr>
            <a:endParaRPr lang="en-US" altLang="en-US" sz="1000" b="0" dirty="0">
              <a:latin typeface="Arial" panose="020B0604020202020204" pitchFamily="34" charset="0"/>
              <a:cs typeface="Arial" panose="020B0604020202020204" pitchFamily="34" charset="0"/>
            </a:endParaRPr>
          </a:p>
          <a:p>
            <a:pPr>
              <a:spcBef>
                <a:spcPct val="0"/>
              </a:spcBef>
            </a:pPr>
            <a:r>
              <a:rPr lang="en-US" altLang="en-US" sz="1000" b="1" dirty="0">
                <a:latin typeface="Arial" panose="020B0604020202020204" pitchFamily="34" charset="0"/>
                <a:cs typeface="Arial" panose="020B0604020202020204" pitchFamily="34" charset="0"/>
              </a:rPr>
              <a:t>With respect to blood glucose monitoring the school should expect to:</a:t>
            </a:r>
          </a:p>
          <a:p>
            <a:pPr>
              <a:spcBef>
                <a:spcPct val="0"/>
              </a:spcBef>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Facilitate blood glucose monitoring by: </a:t>
            </a:r>
          </a:p>
          <a:p>
            <a:pPr marL="171450" indent="-171450">
              <a:spcBef>
                <a:spcPct val="0"/>
              </a:spcBef>
              <a:buFont typeface="Wingdings" pitchFamily="2" charset="2"/>
              <a:buChar char="§"/>
            </a:pPr>
            <a:endParaRPr lang="en-US" altLang="en-US" sz="1000" b="0" dirty="0">
              <a:latin typeface="Arial" panose="020B0604020202020204" pitchFamily="34" charset="0"/>
              <a:cs typeface="Arial" panose="020B0604020202020204" pitchFamily="34" charset="0"/>
            </a:endParaRPr>
          </a:p>
          <a:p>
            <a:pPr marL="628650" lvl="1"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allowing self-managing students to check their own blood glucose anywhere and anytime with provider and parent/guardian approval </a:t>
            </a:r>
          </a:p>
          <a:p>
            <a:pPr marL="171450" indent="-171450">
              <a:spcBef>
                <a:spcPct val="0"/>
              </a:spcBef>
              <a:buFont typeface="Wingdings" pitchFamily="2" charset="2"/>
              <a:buChar char="§"/>
            </a:pPr>
            <a:endParaRPr lang="en-US" altLang="en-US" sz="1000" b="0" dirty="0">
              <a:latin typeface="Arial" panose="020B0604020202020204" pitchFamily="34" charset="0"/>
              <a:cs typeface="Arial" panose="020B0604020202020204" pitchFamily="34" charset="0"/>
            </a:endParaRPr>
          </a:p>
          <a:p>
            <a:pPr marL="628650" lvl="1"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performing the check and/or providing direct assistance and supervision to those who need help</a:t>
            </a:r>
          </a:p>
          <a:p>
            <a:pPr marL="171450" indent="-171450">
              <a:spcBef>
                <a:spcPct val="0"/>
              </a:spcBef>
              <a:buFont typeface="Wingdings" pitchFamily="2" charset="2"/>
              <a:buChar char="§"/>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Act on the results of blood glucose checks in accordance with directives in the DMMP</a:t>
            </a:r>
          </a:p>
          <a:p>
            <a:pPr marL="171450" indent="-171450">
              <a:spcBef>
                <a:spcPct val="0"/>
              </a:spcBef>
              <a:buFont typeface="Wingdings" pitchFamily="2" charset="2"/>
              <a:buChar char="§"/>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Document results of blood glucose monitoring when assistance or supervision is provided</a:t>
            </a:r>
          </a:p>
          <a:p>
            <a:pPr marL="171450" indent="-171450">
              <a:spcBef>
                <a:spcPct val="0"/>
              </a:spcBef>
              <a:buFont typeface="Wingdings" pitchFamily="2" charset="2"/>
              <a:buChar char="§"/>
            </a:pPr>
            <a:endParaRPr lang="en-US" altLang="en-US" sz="1000" b="0" dirty="0">
              <a:latin typeface="Arial" panose="020B0604020202020204" pitchFamily="34" charset="0"/>
              <a:cs typeface="Arial" panose="020B0604020202020204" pitchFamily="34" charset="0"/>
            </a:endParaRPr>
          </a:p>
          <a:p>
            <a:pPr marL="171450" indent="-171450">
              <a:spcBef>
                <a:spcPct val="0"/>
              </a:spcBef>
              <a:buFont typeface="Wingdings" pitchFamily="2" charset="2"/>
              <a:buChar char="§"/>
            </a:pPr>
            <a:r>
              <a:rPr lang="en-US" altLang="en-US" sz="1000" b="0" dirty="0">
                <a:latin typeface="Arial" panose="020B0604020202020204" pitchFamily="34" charset="0"/>
                <a:cs typeface="Arial" panose="020B0604020202020204" pitchFamily="34" charset="0"/>
              </a:rPr>
              <a:t>Communicate blood glucose results to parent/guardian or school nurse to monitor for trends per DMMP</a:t>
            </a:r>
          </a:p>
          <a:p>
            <a:pPr>
              <a:spcBef>
                <a:spcPct val="0"/>
              </a:spcBef>
            </a:pPr>
            <a:endParaRPr lang="en-US" alt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5</a:t>
            </a:fld>
            <a:endParaRPr lang="en-US"/>
          </a:p>
        </p:txBody>
      </p:sp>
    </p:spTree>
    <p:extLst>
      <p:ext uri="{BB962C8B-B14F-4D97-AF65-F5344CB8AC3E}">
        <p14:creationId xmlns:p14="http://schemas.microsoft.com/office/powerpoint/2010/main" val="203763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1" dirty="0">
                <a:latin typeface="Arial" panose="020B0604020202020204" pitchFamily="34" charset="0"/>
                <a:cs typeface="Arial" panose="020B0604020202020204" pitchFamily="34" charset="0"/>
              </a:rPr>
              <a:t>Who/what determines if the student is capable of self-management and can check own glucose levels?</a:t>
            </a: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A determination regarding individual capacity for self-management is jointly made by the student, his/her parent/guardian and his/her health care provider – all in collaboration with the school nurse.</a:t>
            </a:r>
          </a:p>
          <a:p>
            <a:pPr eaLnBrk="1" hangingPunct="1">
              <a:lnSpc>
                <a:spcPct val="90000"/>
              </a:lnSpc>
              <a:spcBef>
                <a:spcPts val="1250"/>
              </a:spcBef>
              <a:buClr>
                <a:schemeClr val="tx1"/>
              </a:buClr>
            </a:pPr>
            <a:r>
              <a:rPr lang="en-US" altLang="en-US" sz="1000" b="1" dirty="0">
                <a:latin typeface="Arial" panose="020B0604020202020204" pitchFamily="34" charset="0"/>
                <a:cs typeface="Arial" panose="020B0604020202020204" pitchFamily="34" charset="0"/>
              </a:rPr>
              <a:t>What are the advantages of checking blood glucose levels any time and any place?</a:t>
            </a:r>
            <a:endParaRPr lang="en-US" altLang="en-US" sz="1000" b="0" dirty="0">
              <a:latin typeface="Arial" panose="020B0604020202020204" pitchFamily="34" charset="0"/>
              <a:cs typeface="Arial" panose="020B0604020202020204" pitchFamily="34" charset="0"/>
            </a:endParaRP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student can achieve improved blood glucose control to prevent long-term complications of high blood glucose and complications of acute low blood glucose levels.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It is safer for student because less time is lost between recognizing symptoms, confirming low blood glucose, and obtaining treatment with a fast-acting sugar source followed by a snack or meal.</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student gains independence in diabetes management when the blood glucose meter is easily accessible and checks can be conducted as needed.</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student experiences less stigma as blood glucose monitoring loses its mystery when handled as a regular occurrence.</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Students with diabetes who check their blood glucose levels in the classroom spend less time out of class.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Self-checking blood glucose levels helps students to learn and understand decision making process in taking the appropriate response to a blood glucose reading result.</a:t>
            </a:r>
          </a:p>
          <a:p>
            <a:pPr eaLnBrk="1" hangingPunct="1">
              <a:lnSpc>
                <a:spcPct val="90000"/>
              </a:lnSpc>
              <a:spcBef>
                <a:spcPts val="1250"/>
              </a:spcBef>
              <a:buClr>
                <a:schemeClr val="tx1"/>
              </a:buClr>
            </a:pPr>
            <a:endParaRPr lang="en-US" alt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6</a:t>
            </a:fld>
            <a:endParaRPr lang="en-US"/>
          </a:p>
        </p:txBody>
      </p:sp>
    </p:spTree>
    <p:extLst>
      <p:ext uri="{BB962C8B-B14F-4D97-AF65-F5344CB8AC3E}">
        <p14:creationId xmlns:p14="http://schemas.microsoft.com/office/powerpoint/2010/main" val="223856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Blood glucose monitoring with a meter continues to become more simple and more reliable.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meters have gotten considerably smaller, making it easy for students to carry them from one school setting to another.</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Additionally, reliability with a very small sample size has improved greatly.  Whereas it formerly took a large drop of blood to get a valid blood glucose reading, now the strips actually wick in the blood. </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computer technology within the meters allow individuals to track insulin doses and food intake along with blood glucose results.  These data can be downloaded to home or clinic computers for further analysis.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Yet with all this progress, monitoring still requires repeated “pokes” (5-6 times a day, sometimes more) </a:t>
            </a:r>
          </a:p>
          <a:p>
            <a:pPr eaLnBrk="1" hangingPunct="1">
              <a:lnSpc>
                <a:spcPct val="90000"/>
              </a:lnSpc>
              <a:spcBef>
                <a:spcPts val="1250"/>
              </a:spcBef>
              <a:buClr>
                <a:schemeClr val="tx1"/>
              </a:buClr>
            </a:pPr>
            <a:r>
              <a:rPr lang="en-US" altLang="en-US" sz="1000" b="0" i="1" dirty="0">
                <a:latin typeface="Arial" panose="020B0604020202020204" pitchFamily="34" charset="0"/>
                <a:cs typeface="Arial" panose="020B0604020202020204" pitchFamily="34" charset="0"/>
              </a:rPr>
              <a:t>Limitation of using meters – don’t know blood glucose between checks.</a:t>
            </a: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Between samplings, students must rely on their body signals to tell them whether their blood glucose level is out of target range.</a:t>
            </a:r>
          </a:p>
          <a:p>
            <a:pPr>
              <a:lnSpc>
                <a:spcPct val="90000"/>
              </a:lnSpc>
              <a:spcBef>
                <a:spcPts val="1250"/>
              </a:spcBef>
              <a:buClr>
                <a:schemeClr val="tx1"/>
              </a:buClr>
            </a:pPr>
            <a:r>
              <a:rPr lang="en-US" sz="1000" dirty="0">
                <a:latin typeface="Arial" panose="020B0604020202020204" pitchFamily="34" charset="0"/>
                <a:cs typeface="Arial" panose="020B0604020202020204" pitchFamily="34" charset="0"/>
              </a:rPr>
              <a:t>Many students use Continuous Glucose Monitoring (CGM) – see CGM module for specific information</a:t>
            </a:r>
          </a:p>
          <a:p>
            <a:pPr eaLnBrk="1" hangingPunct="1">
              <a:lnSpc>
                <a:spcPct val="90000"/>
              </a:lnSpc>
              <a:spcBef>
                <a:spcPts val="1250"/>
              </a:spcBef>
              <a:buClr>
                <a:schemeClr val="tx1"/>
              </a:buClr>
            </a:pP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endParaRPr lang="en-US" altLang="en-US" sz="1000" b="0" dirty="0">
              <a:latin typeface="Arial" panose="020B0604020202020204" pitchFamily="34" charset="0"/>
              <a:cs typeface="Arial" panose="020B0604020202020204" pitchFamily="34" charset="0"/>
            </a:endParaRPr>
          </a:p>
          <a:p>
            <a:pPr eaLnBrk="1" hangingPunct="1">
              <a:lnSpc>
                <a:spcPct val="90000"/>
              </a:lnSpc>
              <a:spcBef>
                <a:spcPts val="1250"/>
              </a:spcBef>
              <a:buClr>
                <a:schemeClr val="tx1"/>
              </a:buClr>
            </a:pPr>
            <a:endParaRPr lang="en-US" alt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C846EA-692C-5749-8B3B-0EE8E95BA0D9}" type="slidenum">
              <a:rPr lang="en-US" smtClean="0"/>
              <a:t>7</a:t>
            </a:fld>
            <a:endParaRPr lang="en-US"/>
          </a:p>
        </p:txBody>
      </p:sp>
    </p:spTree>
    <p:extLst>
      <p:ext uri="{BB962C8B-B14F-4D97-AF65-F5344CB8AC3E}">
        <p14:creationId xmlns:p14="http://schemas.microsoft.com/office/powerpoint/2010/main" val="209545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In the past few years considerable progress has been made in the continuous monitoring of glucose levels. The steps on the screen explain the basics of how the continuous glucose monitoring or CGM technology works:</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A tiny glucose-measuring device called a "sensor" is inserted just under the skin.</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sensor measures glucose in the tissue fluids several times a minute and sends the information to a phone-sized device.</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system automatically displays and records an average glucose value every one to five minutes and is worn for multiple days with duration depending on the manufacturer.</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The state of the continuous monitoring technology is such that finger stick checks are still required at times for either calibration or treatment decisions.  Glucose monitoring instruction will be outlined in the student’s DMMP.</a:t>
            </a:r>
          </a:p>
          <a:p>
            <a:pPr marL="171450" indent="-171450" eaLnBrk="1" hangingPunct="1">
              <a:lnSpc>
                <a:spcPct val="90000"/>
              </a:lnSpc>
              <a:spcBef>
                <a:spcPts val="1250"/>
              </a:spcBef>
              <a:buClr>
                <a:schemeClr val="tx1"/>
              </a:buClr>
              <a:buFont typeface="Wingdings" pitchFamily="2" charset="2"/>
              <a:buChar char="§"/>
            </a:pPr>
            <a:r>
              <a:rPr lang="en-US" altLang="en-US" sz="1000" b="0" dirty="0">
                <a:latin typeface="Arial" panose="020B0604020202020204" pitchFamily="34" charset="0"/>
                <a:cs typeface="Arial" panose="020B0604020202020204" pitchFamily="34" charset="0"/>
              </a:rPr>
              <a:t>Most CGM have alarms that signal when glucose is out of target range.</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While continuous glucose monitors are becoming more common, they are still not used for all students with diabetes.  Some individuals use them daily while others for a short period to give the health care providers a picture of what is happening with glucose levels between monitoring times, particularly after meals and at night while sleeping. </a:t>
            </a:r>
          </a:p>
        </p:txBody>
      </p:sp>
      <p:sp>
        <p:nvSpPr>
          <p:cNvPr id="4" name="Slide Number Placeholder 3"/>
          <p:cNvSpPr>
            <a:spLocks noGrp="1"/>
          </p:cNvSpPr>
          <p:nvPr>
            <p:ph type="sldNum" sz="quarter" idx="5"/>
          </p:nvPr>
        </p:nvSpPr>
        <p:spPr/>
        <p:txBody>
          <a:bodyPr/>
          <a:lstStyle/>
          <a:p>
            <a:fld id="{D4C846EA-692C-5749-8B3B-0EE8E95BA0D9}" type="slidenum">
              <a:rPr lang="en-US" smtClean="0"/>
              <a:t>8</a:t>
            </a:fld>
            <a:endParaRPr lang="en-US"/>
          </a:p>
        </p:txBody>
      </p:sp>
    </p:spTree>
    <p:extLst>
      <p:ext uri="{BB962C8B-B14F-4D97-AF65-F5344CB8AC3E}">
        <p14:creationId xmlns:p14="http://schemas.microsoft.com/office/powerpoint/2010/main" val="414618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ts val="1250"/>
              </a:spcBef>
              <a:buClr>
                <a:schemeClr val="tx1"/>
              </a:buClr>
            </a:pPr>
            <a:r>
              <a:rPr lang="en-US" altLang="en-US" sz="1000" b="1" dirty="0">
                <a:latin typeface="Arial" panose="020B0604020202020204" pitchFamily="34" charset="0"/>
                <a:cs typeface="Arial" panose="020B0604020202020204" pitchFamily="34" charset="0"/>
              </a:rPr>
              <a:t>A student who wears a continuous glucose monitor to school still needs to check blood glucose with a regular meter before treatment; unless specifically stated otherwise in the DMMP.</a:t>
            </a:r>
            <a:r>
              <a:rPr lang="en-US" altLang="en-US" sz="1000" b="0" dirty="0">
                <a:latin typeface="Arial" panose="020B0604020202020204" pitchFamily="34" charset="0"/>
                <a:cs typeface="Arial" panose="020B0604020202020204" pitchFamily="34" charset="0"/>
              </a:rPr>
              <a:t>  Not all CGM are FDA approved for treatment decisions; use CGM in accordance with the student’s DMMP.  </a:t>
            </a:r>
          </a:p>
          <a:p>
            <a:pPr eaLnBrk="1" hangingPunct="1">
              <a:lnSpc>
                <a:spcPct val="90000"/>
              </a:lnSpc>
              <a:spcBef>
                <a:spcPts val="1250"/>
              </a:spcBef>
              <a:buClr>
                <a:schemeClr val="tx1"/>
              </a:buClr>
            </a:pPr>
            <a:r>
              <a:rPr lang="en-US" altLang="en-US" sz="1000" b="0" dirty="0">
                <a:latin typeface="Arial" panose="020B0604020202020204" pitchFamily="34" charset="0"/>
                <a:cs typeface="Arial" panose="020B0604020202020204" pitchFamily="34" charset="0"/>
              </a:rPr>
              <a:t>More specific procedures for continuous glucose monitoring (CGM) will be covered in another separate unit on CGM.  </a:t>
            </a:r>
          </a:p>
        </p:txBody>
      </p:sp>
      <p:sp>
        <p:nvSpPr>
          <p:cNvPr id="4" name="Slide Number Placeholder 3"/>
          <p:cNvSpPr>
            <a:spLocks noGrp="1"/>
          </p:cNvSpPr>
          <p:nvPr>
            <p:ph type="sldNum" sz="quarter" idx="5"/>
          </p:nvPr>
        </p:nvSpPr>
        <p:spPr/>
        <p:txBody>
          <a:bodyPr/>
          <a:lstStyle/>
          <a:p>
            <a:fld id="{D4C846EA-692C-5749-8B3B-0EE8E95BA0D9}" type="slidenum">
              <a:rPr lang="en-US" smtClean="0"/>
              <a:t>9</a:t>
            </a:fld>
            <a:endParaRPr lang="en-US"/>
          </a:p>
        </p:txBody>
      </p:sp>
    </p:spTree>
    <p:extLst>
      <p:ext uri="{BB962C8B-B14F-4D97-AF65-F5344CB8AC3E}">
        <p14:creationId xmlns:p14="http://schemas.microsoft.com/office/powerpoint/2010/main" val="421392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931762" y="1870687"/>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931761" y="2074338"/>
            <a:ext cx="4216596" cy="258597"/>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What Key Personnel Need To Know</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814140" y="2444969"/>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4" name="Rectangle 3">
            <a:extLst>
              <a:ext uri="{FF2B5EF4-FFF2-40B4-BE49-F238E27FC236}">
                <a16:creationId xmlns:a16="http://schemas.microsoft.com/office/drawing/2014/main" id="{269EE1DF-A71D-C718-67A4-599A6EF0770A}"/>
              </a:ext>
            </a:extLst>
          </p:cNvPr>
          <p:cNvSpPr/>
          <p:nvPr userDrawn="1"/>
        </p:nvSpPr>
        <p:spPr>
          <a:xfrm>
            <a:off x="546652" y="1033670"/>
            <a:ext cx="5357191" cy="4714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8664F700-51C1-03C7-48C7-B36F63977086}"/>
              </a:ext>
            </a:extLst>
          </p:cNvPr>
          <p:cNvSpPr>
            <a:spLocks noGrp="1"/>
          </p:cNvSpPr>
          <p:nvPr>
            <p:ph type="body" sz="quarter" idx="24" hasCustomPrompt="1"/>
          </p:nvPr>
        </p:nvSpPr>
        <p:spPr>
          <a:xfrm>
            <a:off x="814140" y="1130332"/>
            <a:ext cx="4841225" cy="258233"/>
          </a:xfrm>
          <a:prstGeom prst="rect">
            <a:avLst/>
          </a:prstGeom>
        </p:spPr>
        <p:txBody>
          <a:bodyPr/>
          <a:lstStyle>
            <a:lvl1pPr marL="0" indent="0">
              <a:buNone/>
              <a:defRPr sz="1867" b="1" i="0" cap="all" baseline="0">
                <a:solidFill>
                  <a:schemeClr val="bg1"/>
                </a:solidFill>
                <a:latin typeface="Arial" panose="020B0604020202020204" pitchFamily="34" charset="0"/>
                <a:cs typeface="Arial" panose="020B0604020202020204" pitchFamily="34" charset="0"/>
              </a:defRPr>
            </a:lvl1pPr>
            <a:lvl5pPr marL="2438339" indent="0">
              <a:buNone/>
              <a:defRPr/>
            </a:lvl5pPr>
          </a:lstStyle>
          <a:p>
            <a:r>
              <a:rPr lang="en-US" dirty="0"/>
              <a:t>Diabetes Care Tasks at School</a:t>
            </a:r>
          </a:p>
        </p:txBody>
      </p:sp>
    </p:spTree>
    <p:extLst>
      <p:ext uri="{BB962C8B-B14F-4D97-AF65-F5344CB8AC3E}">
        <p14:creationId xmlns:p14="http://schemas.microsoft.com/office/powerpoint/2010/main" val="127740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Tree>
    <p:extLst>
      <p:ext uri="{BB962C8B-B14F-4D97-AF65-F5344CB8AC3E}">
        <p14:creationId xmlns:p14="http://schemas.microsoft.com/office/powerpoint/2010/main" val="4161321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479162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36265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982074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1049412" y="3285371"/>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Tree>
    <p:extLst>
      <p:ext uri="{BB962C8B-B14F-4D97-AF65-F5344CB8AC3E}">
        <p14:creationId xmlns:p14="http://schemas.microsoft.com/office/powerpoint/2010/main" val="167447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Tree>
    <p:extLst>
      <p:ext uri="{BB962C8B-B14F-4D97-AF65-F5344CB8AC3E}">
        <p14:creationId xmlns:p14="http://schemas.microsoft.com/office/powerpoint/2010/main" val="166686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553974" y="1671904"/>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553973" y="3763989"/>
            <a:ext cx="4216596" cy="258532"/>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436352" y="1829975"/>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6829357" y="1084909"/>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dirty="0"/>
              <a:t>Kicker text HERE</a:t>
            </a:r>
          </a:p>
        </p:txBody>
      </p:sp>
    </p:spTree>
    <p:extLst>
      <p:ext uri="{BB962C8B-B14F-4D97-AF65-F5344CB8AC3E}">
        <p14:creationId xmlns:p14="http://schemas.microsoft.com/office/powerpoint/2010/main" val="13127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678886" y="3510737"/>
            <a:ext cx="4019524"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6829358" y="3172380"/>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6691853" y="3429001"/>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6829357" y="5367511"/>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Tree>
    <p:extLst>
      <p:ext uri="{BB962C8B-B14F-4D97-AF65-F5344CB8AC3E}">
        <p14:creationId xmlns:p14="http://schemas.microsoft.com/office/powerpoint/2010/main" val="289148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553974" y="1671904"/>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553973" y="3763989"/>
            <a:ext cx="4216596" cy="258532"/>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436352" y="1829975"/>
            <a:ext cx="4451835" cy="1780733"/>
          </a:xfrm>
          <a:prstGeom prst="rect">
            <a:avLst/>
          </a:prstGeom>
        </p:spPr>
        <p:txBody>
          <a:bodyPr/>
          <a:lstStyle>
            <a:lvl1pPr marL="0" marR="0" indent="0" algn="l" defTabSz="1219170" rtl="0" eaLnBrk="1" fontAlgn="auto" latinLnBrk="0" hangingPunct="1">
              <a:lnSpc>
                <a:spcPct val="100000"/>
              </a:lnSpc>
              <a:spcBef>
                <a:spcPct val="0"/>
              </a:spcBef>
              <a:spcAft>
                <a:spcPts val="0"/>
              </a:spcAft>
              <a:buClrTx/>
              <a:buSzTx/>
              <a:buFontTx/>
              <a:buNone/>
              <a:tabLst/>
              <a:defRPr lang="de-DE" sz="3733"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6829357" y="1084909"/>
            <a:ext cx="4216596" cy="258532"/>
          </a:xfrm>
          <a:prstGeom prst="rect">
            <a:avLst/>
          </a:prstGeom>
        </p:spPr>
        <p:txBody>
          <a:bodyPr wrap="square" lIns="0" tIns="0" rIns="0" bIns="0">
            <a:spAutoFit/>
          </a:bodyPr>
          <a:lstStyle>
            <a:lvl1pPr marL="0" indent="0">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
        <p:nvSpPr>
          <p:cNvPr id="2" name="Text Placeholder 7">
            <a:extLst>
              <a:ext uri="{FF2B5EF4-FFF2-40B4-BE49-F238E27FC236}">
                <a16:creationId xmlns:a16="http://schemas.microsoft.com/office/drawing/2014/main" id="{F502AF80-6836-F1B1-24E9-40E37D4165E9}"/>
              </a:ext>
            </a:extLst>
          </p:cNvPr>
          <p:cNvSpPr txBox="1">
            <a:spLocks/>
          </p:cNvSpPr>
          <p:nvPr userDrawn="1"/>
        </p:nvSpPr>
        <p:spPr>
          <a:xfrm>
            <a:off x="123260" y="215576"/>
            <a:ext cx="10054167" cy="258233"/>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dirty="0"/>
              <a:t>Diabetes Care Tasks at School</a:t>
            </a:r>
          </a:p>
        </p:txBody>
      </p:sp>
    </p:spTree>
    <p:extLst>
      <p:ext uri="{BB962C8B-B14F-4D97-AF65-F5344CB8AC3E}">
        <p14:creationId xmlns:p14="http://schemas.microsoft.com/office/powerpoint/2010/main" val="250216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Tree>
    <p:extLst>
      <p:ext uri="{BB962C8B-B14F-4D97-AF65-F5344CB8AC3E}">
        <p14:creationId xmlns:p14="http://schemas.microsoft.com/office/powerpoint/2010/main" val="410809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3464620" y="894643"/>
            <a:ext cx="926408" cy="68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3342701" y="3489626"/>
            <a:ext cx="2499580" cy="804078"/>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1333">
                <a:solidFill>
                  <a:schemeClr val="bg1"/>
                </a:solidFill>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Protecting students’ legal rights is a vital piece of a comprehensive plan.</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3342701" y="1755562"/>
            <a:ext cx="2365468" cy="1734064"/>
          </a:xfrm>
          <a:prstGeom prst="rect">
            <a:avLst/>
          </a:prstGeom>
        </p:spPr>
        <p:txBody>
          <a:bodyPr wrap="square">
            <a:spAutoFit/>
          </a:bodyPr>
          <a:lstStyle>
            <a:lvl1pPr marL="0" marR="0" indent="0" algn="l" defTabSz="1219170" rtl="0" eaLnBrk="1" fontAlgn="auto" latinLnBrk="0" hangingPunct="1">
              <a:lnSpc>
                <a:spcPct val="100000"/>
              </a:lnSpc>
              <a:spcBef>
                <a:spcPct val="0"/>
              </a:spcBef>
              <a:spcAft>
                <a:spcPts val="0"/>
              </a:spcAft>
              <a:buClrTx/>
              <a:buSzTx/>
              <a:buFontTx/>
              <a:buNone/>
              <a:tabLst/>
              <a:defRPr lang="de-DE" sz="2667" b="1" dirty="0">
                <a:solidFill>
                  <a:schemeClr val="bg1"/>
                </a:solidFill>
                <a:latin typeface="Arial" panose="020B0604020202020204" pitchFamily="34" charset="0"/>
                <a:cs typeface="Arial" panose="020B0604020202020204" pitchFamily="34" charset="0"/>
              </a:defRPr>
            </a:lvl1pPr>
          </a:lstStyle>
          <a:p>
            <a:r>
              <a:rPr lang="en-US" dirty="0"/>
              <a:t>Optimal Student Health </a:t>
            </a:r>
            <a:br>
              <a:rPr lang="en-US" dirty="0"/>
            </a:br>
            <a:r>
              <a:rPr lang="en-US" dirty="0"/>
              <a:t>and Learning</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3342701" y="1104419"/>
            <a:ext cx="3985569" cy="49244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3200" b="1"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rial" panose="020B0604020202020204" pitchFamily="34" charset="0"/>
                <a:cs typeface="Arial" panose="020B0604020202020204" pitchFamily="34" charset="0"/>
              </a:defRPr>
            </a:lvl2pPr>
            <a:lvl3pPr>
              <a:defRPr sz="3200" b="1" i="0">
                <a:solidFill>
                  <a:schemeClr val="bg1"/>
                </a:solidFill>
                <a:latin typeface="Arial" panose="020B0604020202020204" pitchFamily="34" charset="0"/>
                <a:cs typeface="Arial" panose="020B0604020202020204" pitchFamily="34" charset="0"/>
              </a:defRPr>
            </a:lvl3pPr>
            <a:lvl4pPr>
              <a:defRPr sz="3200" b="1" i="0">
                <a:solidFill>
                  <a:schemeClr val="bg1"/>
                </a:solidFill>
                <a:latin typeface="Arial" panose="020B0604020202020204" pitchFamily="34" charset="0"/>
                <a:cs typeface="Arial" panose="020B0604020202020204" pitchFamily="34" charset="0"/>
              </a:defRPr>
            </a:lvl4pPr>
            <a:lvl5pPr>
              <a:defRPr sz="3200" b="1" i="0">
                <a:solidFill>
                  <a:schemeClr val="bg1"/>
                </a:solidFill>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sz="3200" b="1" i="0" dirty="0">
                <a:solidFill>
                  <a:schemeClr val="bg1"/>
                </a:solidFill>
                <a:latin typeface="Arial" panose="020B0604020202020204" pitchFamily="34" charset="0"/>
                <a:cs typeface="Arial" panose="020B0604020202020204" pitchFamily="34" charset="0"/>
              </a:rPr>
              <a:t>Goal:</a:t>
            </a:r>
            <a:endParaRPr lang="de-DE" sz="32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136807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10364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4355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85605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Rectangle 6">
            <a:extLst>
              <a:ext uri="{FF2B5EF4-FFF2-40B4-BE49-F238E27FC236}">
                <a16:creationId xmlns:a16="http://schemas.microsoft.com/office/drawing/2014/main" id="{872325A2-9CE2-3547-B3D0-EDFE59959C27}"/>
              </a:ext>
            </a:extLst>
          </p:cNvPr>
          <p:cNvSpPr/>
          <p:nvPr userDrawn="1"/>
        </p:nvSpPr>
        <p:spPr>
          <a:xfrm>
            <a:off x="1612056" y="2291644"/>
            <a:ext cx="1661723" cy="77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308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6829358" y="1050581"/>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6691853" y="1307202"/>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3733"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6829357" y="3119220"/>
            <a:ext cx="4216596" cy="287259"/>
          </a:xfrm>
          <a:prstGeom prst="rect">
            <a:avLst/>
          </a:prstGeom>
        </p:spPr>
        <p:txBody>
          <a:bodyPr wrap="square" lIns="0" tIns="0" rIns="0" bIns="0">
            <a:spAutoFit/>
          </a:bodyPr>
          <a:lstStyle>
            <a:lvl1pPr marL="0" indent="0">
              <a:lnSpc>
                <a:spcPct val="100000"/>
              </a:lnSpc>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dirty="0"/>
              <a:t>Lorem Ipsum Dolor</a:t>
            </a:r>
          </a:p>
        </p:txBody>
      </p:sp>
    </p:spTree>
    <p:extLst>
      <p:ext uri="{BB962C8B-B14F-4D97-AF65-F5344CB8AC3E}">
        <p14:creationId xmlns:p14="http://schemas.microsoft.com/office/powerpoint/2010/main" val="36520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 name="Text Placeholder 7">
            <a:extLst>
              <a:ext uri="{FF2B5EF4-FFF2-40B4-BE49-F238E27FC236}">
                <a16:creationId xmlns:a16="http://schemas.microsoft.com/office/drawing/2014/main" id="{EB29FA12-D62D-97BE-A8EF-66F69490DDCB}"/>
              </a:ext>
            </a:extLst>
          </p:cNvPr>
          <p:cNvSpPr>
            <a:spLocks noGrp="1"/>
          </p:cNvSpPr>
          <p:nvPr>
            <p:ph type="body" sz="quarter" idx="24" hasCustomPrompt="1"/>
          </p:nvPr>
        </p:nvSpPr>
        <p:spPr>
          <a:xfrm>
            <a:off x="814140"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r>
              <a:rPr lang="en-US" dirty="0"/>
              <a:t>Diabetes Care Tasks at School</a:t>
            </a:r>
          </a:p>
        </p:txBody>
      </p:sp>
    </p:spTree>
    <p:extLst>
      <p:ext uri="{BB962C8B-B14F-4D97-AF65-F5344CB8AC3E}">
        <p14:creationId xmlns:p14="http://schemas.microsoft.com/office/powerpoint/2010/main" val="373684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8"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7" y="1905001"/>
            <a:ext cx="32787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5"/>
            <a:ext cx="10366813" cy="517064"/>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3116940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CEFE84-0B16-7362-89F8-EDFF6BBA79FD}"/>
              </a:ext>
            </a:extLst>
          </p:cNvPr>
          <p:cNvSpPr/>
          <p:nvPr userDrawn="1"/>
        </p:nvSpPr>
        <p:spPr>
          <a:xfrm>
            <a:off x="8553673" y="1905001"/>
            <a:ext cx="24320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F694B254-5902-40D8-A65D-C5E77C944B9E}"/>
              </a:ext>
            </a:extLst>
          </p:cNvPr>
          <p:cNvSpPr/>
          <p:nvPr userDrawn="1"/>
        </p:nvSpPr>
        <p:spPr>
          <a:xfrm>
            <a:off x="912250" y="1905001"/>
            <a:ext cx="24320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59391" y="1905001"/>
            <a:ext cx="24320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006532" y="1905001"/>
            <a:ext cx="2432051" cy="3870504"/>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028725" y="2122901"/>
            <a:ext cx="2177482"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028725" y="3409834"/>
            <a:ext cx="2177482"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588974" y="2122901"/>
            <a:ext cx="2177482"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588974" y="3409834"/>
            <a:ext cx="2177482"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141131" y="2122901"/>
            <a:ext cx="2177482"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141131" y="3409834"/>
            <a:ext cx="2177482"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5"/>
            <a:ext cx="10366813" cy="517064"/>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3" name="Text Placeholder 4">
            <a:extLst>
              <a:ext uri="{FF2B5EF4-FFF2-40B4-BE49-F238E27FC236}">
                <a16:creationId xmlns:a16="http://schemas.microsoft.com/office/drawing/2014/main" id="{642B7FD3-25CB-5BBA-7AD2-060D77D4034A}"/>
              </a:ext>
            </a:extLst>
          </p:cNvPr>
          <p:cNvSpPr>
            <a:spLocks noGrp="1"/>
          </p:cNvSpPr>
          <p:nvPr>
            <p:ph type="body" sz="quarter" idx="32" hasCustomPrompt="1"/>
          </p:nvPr>
        </p:nvSpPr>
        <p:spPr>
          <a:xfrm>
            <a:off x="8673938" y="2122901"/>
            <a:ext cx="2177482"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 name="Text Placeholder 4">
            <a:extLst>
              <a:ext uri="{FF2B5EF4-FFF2-40B4-BE49-F238E27FC236}">
                <a16:creationId xmlns:a16="http://schemas.microsoft.com/office/drawing/2014/main" id="{6B78C738-8C0F-F291-F883-03A3156B44F8}"/>
              </a:ext>
            </a:extLst>
          </p:cNvPr>
          <p:cNvSpPr>
            <a:spLocks noGrp="1"/>
          </p:cNvSpPr>
          <p:nvPr>
            <p:ph type="body" sz="quarter" idx="33" hasCustomPrompt="1"/>
          </p:nvPr>
        </p:nvSpPr>
        <p:spPr>
          <a:xfrm>
            <a:off x="8673938" y="3409834"/>
            <a:ext cx="2177482"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76500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72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Tree>
    <p:extLst>
      <p:ext uri="{BB962C8B-B14F-4D97-AF65-F5344CB8AC3E}">
        <p14:creationId xmlns:p14="http://schemas.microsoft.com/office/powerpoint/2010/main" val="1524751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1888385"/>
            <a:ext cx="2875395" cy="47540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Tree>
    <p:extLst>
      <p:ext uri="{BB962C8B-B14F-4D97-AF65-F5344CB8AC3E}">
        <p14:creationId xmlns:p14="http://schemas.microsoft.com/office/powerpoint/2010/main" val="334504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5.emf"/><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3.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group of people posing for a photo&#10;&#10;Description automatically generated with low confidence">
            <a:extLst>
              <a:ext uri="{FF2B5EF4-FFF2-40B4-BE49-F238E27FC236}">
                <a16:creationId xmlns:a16="http://schemas.microsoft.com/office/drawing/2014/main" id="{862F3A9B-5CE2-723D-9E5A-4A2C5B54FAA1}"/>
              </a:ext>
            </a:extLst>
          </p:cNvPr>
          <p:cNvPicPr>
            <a:picLocks noChangeAspect="1"/>
          </p:cNvPicPr>
          <p:nvPr userDrawn="1"/>
        </p:nvPicPr>
        <p:blipFill rotWithShape="1">
          <a:blip r:embed="rId3"/>
          <a:srcRect t="11103" r="17496" b="19284"/>
          <a:stretch/>
        </p:blipFill>
        <p:spPr>
          <a:xfrm>
            <a:off x="0" y="0"/>
            <a:ext cx="12192000" cy="6858000"/>
          </a:xfrm>
          <a:prstGeom prst="rect">
            <a:avLst/>
          </a:prstGeom>
        </p:spPr>
      </p:pic>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540497" y="1049868"/>
            <a:ext cx="5372509" cy="5808133"/>
          </a:xfrm>
          <a:prstGeom prst="rect">
            <a:avLst/>
          </a:prstGeom>
          <a:solidFill>
            <a:srgbClr val="A619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8E97277-0798-4C6E-6EC0-DF2AA968BB92}"/>
              </a:ext>
            </a:extLst>
          </p:cNvPr>
          <p:cNvPicPr>
            <a:picLocks noChangeAspect="1"/>
          </p:cNvPicPr>
          <p:nvPr userDrawn="1"/>
        </p:nvPicPr>
        <p:blipFill>
          <a:blip r:embed="rId4"/>
          <a:stretch>
            <a:fillRect/>
          </a:stretch>
        </p:blipFill>
        <p:spPr>
          <a:xfrm>
            <a:off x="1750354" y="5165565"/>
            <a:ext cx="2949785" cy="1124606"/>
          </a:xfrm>
          <a:prstGeom prst="rect">
            <a:avLst/>
          </a:prstGeom>
        </p:spPr>
      </p:pic>
    </p:spTree>
    <p:extLst>
      <p:ext uri="{BB962C8B-B14F-4D97-AF65-F5344CB8AC3E}">
        <p14:creationId xmlns:p14="http://schemas.microsoft.com/office/powerpoint/2010/main" val="212933556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C7A4A-F37A-8747-AFFA-CAE8BB8018B0}"/>
              </a:ext>
            </a:extLst>
          </p:cNvPr>
          <p:cNvPicPr>
            <a:picLocks noChangeAspect="1" noChangeArrowheads="1"/>
          </p:cNvPicPr>
          <p:nvPr userDrawn="1"/>
        </p:nvPicPr>
        <p:blipFill>
          <a:blip r:embed="rId3"/>
          <a:srcRect/>
          <a:stretch/>
        </p:blipFill>
        <p:spPr bwMode="auto">
          <a:xfrm>
            <a:off x="10522005" y="6024035"/>
            <a:ext cx="1116052" cy="461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8012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1101858" y="6246229"/>
            <a:ext cx="9228093" cy="256545"/>
          </a:xfrm>
          <a:prstGeom prst="rect">
            <a:avLst/>
          </a:prstGeom>
          <a:noFill/>
        </p:spPr>
        <p:txBody>
          <a:bodyPr wrap="square">
            <a:spAutoFit/>
          </a:bodyPr>
          <a:lstStyle/>
          <a:p>
            <a:pPr algn="r" defTabSz="1219170" fontAlgn="base">
              <a:spcBef>
                <a:spcPct val="0"/>
              </a:spcBef>
              <a:spcAft>
                <a:spcPct val="0"/>
              </a:spcAft>
              <a:defRPr/>
            </a:pPr>
            <a:r>
              <a:rPr lang="en-US" sz="1067" b="1" i="0">
                <a:solidFill>
                  <a:schemeClr val="tx1">
                    <a:lumMod val="50000"/>
                    <a:lumOff val="50000"/>
                  </a:schemeClr>
                </a:solidFill>
                <a:latin typeface="Arial"/>
                <a:ea typeface="ＭＳ Ｐゴシック"/>
                <a:cs typeface="Arial"/>
              </a:rPr>
              <a:t>|  </a:t>
            </a:r>
            <a:fld id="{DE87642C-B7C1-4B57-8C95-0170592CB734}" type="slidenum">
              <a:rPr lang="en-US" sz="1067" b="1" i="0" smtClean="0">
                <a:solidFill>
                  <a:schemeClr val="tx1">
                    <a:lumMod val="50000"/>
                    <a:lumOff val="50000"/>
                  </a:schemeClr>
                </a:solidFill>
                <a:latin typeface="Arial"/>
                <a:ea typeface="ＭＳ Ｐゴシック"/>
                <a:cs typeface="Arial"/>
              </a:rPr>
              <a:pPr algn="r" defTabSz="1219170" fontAlgn="base">
                <a:spcBef>
                  <a:spcPct val="0"/>
                </a:spcBef>
                <a:spcAft>
                  <a:spcPct val="0"/>
                </a:spcAft>
                <a:defRPr/>
              </a:pPr>
              <a:t>‹#›</a:t>
            </a:fld>
            <a:endParaRPr lang="en-US" sz="1067" b="1">
              <a:solidFill>
                <a:schemeClr val="tx1">
                  <a:lumMod val="50000"/>
                  <a:lumOff val="50000"/>
                </a:schemeClr>
              </a:solidFill>
              <a:latin typeface="Arial"/>
              <a:ea typeface="ＭＳ Ｐゴシック"/>
              <a:cs typeface="Arial"/>
            </a:endParaRPr>
          </a:p>
        </p:txBody>
      </p:sp>
      <p:sp>
        <p:nvSpPr>
          <p:cNvPr id="2" name="Text Placeholder 7">
            <a:extLst>
              <a:ext uri="{FF2B5EF4-FFF2-40B4-BE49-F238E27FC236}">
                <a16:creationId xmlns:a16="http://schemas.microsoft.com/office/drawing/2014/main" id="{A74708DD-DA0C-1F2A-689C-8CEF299D9985}"/>
              </a:ext>
            </a:extLst>
          </p:cNvPr>
          <p:cNvSpPr txBox="1">
            <a:spLocks/>
          </p:cNvSpPr>
          <p:nvPr userDrawn="1"/>
        </p:nvSpPr>
        <p:spPr>
          <a:xfrm>
            <a:off x="123260" y="215576"/>
            <a:ext cx="10054167" cy="258233"/>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1867"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dirty="0"/>
              <a:t>Diabetes Care Tasks at School</a:t>
            </a:r>
          </a:p>
        </p:txBody>
      </p:sp>
      <p:pic>
        <p:nvPicPr>
          <p:cNvPr id="3" name="Picture 2">
            <a:extLst>
              <a:ext uri="{FF2B5EF4-FFF2-40B4-BE49-F238E27FC236}">
                <a16:creationId xmlns:a16="http://schemas.microsoft.com/office/drawing/2014/main" id="{4BA60AFF-9D6B-D644-A26B-A2FD85CC0ABC}"/>
              </a:ext>
            </a:extLst>
          </p:cNvPr>
          <p:cNvPicPr>
            <a:picLocks noChangeAspect="1"/>
          </p:cNvPicPr>
          <p:nvPr userDrawn="1"/>
        </p:nvPicPr>
        <p:blipFill>
          <a:blip r:embed="rId16"/>
          <a:stretch>
            <a:fillRect/>
          </a:stretch>
        </p:blipFill>
        <p:spPr>
          <a:xfrm>
            <a:off x="10514149" y="6020555"/>
            <a:ext cx="1129938" cy="463701"/>
          </a:xfrm>
          <a:prstGeom prst="rect">
            <a:avLst/>
          </a:prstGeom>
        </p:spPr>
      </p:pic>
    </p:spTree>
    <p:extLst>
      <p:ext uri="{BB962C8B-B14F-4D97-AF65-F5344CB8AC3E}">
        <p14:creationId xmlns:p14="http://schemas.microsoft.com/office/powerpoint/2010/main" val="13272105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97"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 id="2147483692" r:id="rId1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1002394" y="1049868"/>
            <a:ext cx="5372509" cy="5808133"/>
          </a:xfrm>
          <a:prstGeom prst="rect">
            <a:avLst/>
          </a:prstGeom>
          <a:solidFill>
            <a:srgbClr val="A619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30D4A9-8933-ECA7-B517-CF04DAB50219}"/>
              </a:ext>
            </a:extLst>
          </p:cNvPr>
          <p:cNvPicPr>
            <a:picLocks noChangeAspect="1"/>
          </p:cNvPicPr>
          <p:nvPr userDrawn="1"/>
        </p:nvPicPr>
        <p:blipFill>
          <a:blip r:embed="rId5"/>
          <a:stretch>
            <a:fillRect/>
          </a:stretch>
        </p:blipFill>
        <p:spPr>
          <a:xfrm>
            <a:off x="10514149" y="6020555"/>
            <a:ext cx="1129938" cy="463701"/>
          </a:xfrm>
          <a:prstGeom prst="rect">
            <a:avLst/>
          </a:prstGeom>
        </p:spPr>
      </p:pic>
    </p:spTree>
    <p:extLst>
      <p:ext uri="{BB962C8B-B14F-4D97-AF65-F5344CB8AC3E}">
        <p14:creationId xmlns:p14="http://schemas.microsoft.com/office/powerpoint/2010/main" val="18347112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499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347D0E-C8FA-AD28-8AD7-CDD0AC85897C}"/>
              </a:ext>
            </a:extLst>
          </p:cNvPr>
          <p:cNvSpPr>
            <a:spLocks noGrp="1"/>
          </p:cNvSpPr>
          <p:nvPr>
            <p:ph type="body" sz="quarter" idx="22"/>
          </p:nvPr>
        </p:nvSpPr>
        <p:spPr>
          <a:xfrm>
            <a:off x="931761" y="2084278"/>
            <a:ext cx="4216596" cy="258597"/>
          </a:xfrm>
        </p:spPr>
        <p:txBody>
          <a:bodyPr/>
          <a:lstStyle/>
          <a:p>
            <a:r>
              <a:rPr lang="en-US" dirty="0"/>
              <a:t>What Key Personnel Need To Know</a:t>
            </a:r>
          </a:p>
        </p:txBody>
      </p:sp>
      <p:sp>
        <p:nvSpPr>
          <p:cNvPr id="3" name="Title 2">
            <a:extLst>
              <a:ext uri="{FF2B5EF4-FFF2-40B4-BE49-F238E27FC236}">
                <a16:creationId xmlns:a16="http://schemas.microsoft.com/office/drawing/2014/main" id="{921C8A66-228A-0B25-FF34-CC5F24BCED4A}"/>
              </a:ext>
            </a:extLst>
          </p:cNvPr>
          <p:cNvSpPr>
            <a:spLocks noGrp="1"/>
          </p:cNvSpPr>
          <p:nvPr>
            <p:ph type="title"/>
          </p:nvPr>
        </p:nvSpPr>
        <p:spPr>
          <a:xfrm>
            <a:off x="814140" y="2444969"/>
            <a:ext cx="4680352" cy="1780733"/>
          </a:xfrm>
        </p:spPr>
        <p:txBody>
          <a:bodyPr/>
          <a:lstStyle/>
          <a:p>
            <a:r>
              <a:rPr lang="en-US" dirty="0"/>
              <a:t>GLUCOSE MONITORING </a:t>
            </a:r>
            <a:br>
              <a:rPr lang="en-US" dirty="0"/>
            </a:br>
            <a:r>
              <a:rPr lang="en-US" dirty="0"/>
              <a:t>WITH A METER</a:t>
            </a:r>
          </a:p>
        </p:txBody>
      </p:sp>
      <p:sp>
        <p:nvSpPr>
          <p:cNvPr id="6" name="Text Placeholder 5">
            <a:extLst>
              <a:ext uri="{FF2B5EF4-FFF2-40B4-BE49-F238E27FC236}">
                <a16:creationId xmlns:a16="http://schemas.microsoft.com/office/drawing/2014/main" id="{162EF0FB-7C6B-2733-3E9C-2E9A0A2672F3}"/>
              </a:ext>
            </a:extLst>
          </p:cNvPr>
          <p:cNvSpPr>
            <a:spLocks noGrp="1"/>
          </p:cNvSpPr>
          <p:nvPr>
            <p:ph type="body" sz="quarter" idx="24"/>
          </p:nvPr>
        </p:nvSpPr>
        <p:spPr/>
        <p:txBody>
          <a:bodyPr/>
          <a:lstStyle/>
          <a:p>
            <a:r>
              <a:rPr lang="en-US" dirty="0"/>
              <a:t>Diabetes Care Tasks at School</a:t>
            </a:r>
          </a:p>
        </p:txBody>
      </p:sp>
    </p:spTree>
    <p:extLst>
      <p:ext uri="{BB962C8B-B14F-4D97-AF65-F5344CB8AC3E}">
        <p14:creationId xmlns:p14="http://schemas.microsoft.com/office/powerpoint/2010/main" val="286118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0ED2E62B-ECA6-F586-A01A-48A4CAD5F333}"/>
              </a:ext>
            </a:extLst>
          </p:cNvPr>
          <p:cNvSpPr>
            <a:spLocks noGrp="1"/>
          </p:cNvSpPr>
          <p:nvPr>
            <p:ph type="body" sz="quarter" idx="26"/>
          </p:nvPr>
        </p:nvSpPr>
        <p:spPr>
          <a:xfrm>
            <a:off x="1133920" y="1899138"/>
            <a:ext cx="2708238" cy="3904997"/>
          </a:xfrm>
        </p:spPr>
        <p:txBody>
          <a:bodyPr anchor="ctr"/>
          <a:lstStyle/>
          <a:p>
            <a:r>
              <a:rPr lang="en-US" sz="2000" dirty="0"/>
              <a:t>Know </a:t>
            </a:r>
            <a:r>
              <a:rPr lang="en-US" sz="2000" b="0" dirty="0"/>
              <a:t>the target range per DMMP</a:t>
            </a:r>
          </a:p>
        </p:txBody>
      </p:sp>
      <p:sp>
        <p:nvSpPr>
          <p:cNvPr id="18" name="Title 17">
            <a:extLst>
              <a:ext uri="{FF2B5EF4-FFF2-40B4-BE49-F238E27FC236}">
                <a16:creationId xmlns:a16="http://schemas.microsoft.com/office/drawing/2014/main" id="{5D0B6929-F3B6-DA43-7453-D9ABF513AE60}"/>
              </a:ext>
            </a:extLst>
          </p:cNvPr>
          <p:cNvSpPr>
            <a:spLocks noGrp="1"/>
          </p:cNvSpPr>
          <p:nvPr>
            <p:ph type="title"/>
          </p:nvPr>
        </p:nvSpPr>
        <p:spPr>
          <a:xfrm>
            <a:off x="912250" y="1053865"/>
            <a:ext cx="10366813" cy="517001"/>
          </a:xfrm>
        </p:spPr>
        <p:txBody>
          <a:bodyPr/>
          <a:lstStyle/>
          <a:p>
            <a:r>
              <a:rPr lang="en-US" dirty="0"/>
              <a:t>Basic Steps</a:t>
            </a:r>
          </a:p>
        </p:txBody>
      </p:sp>
      <p:sp>
        <p:nvSpPr>
          <p:cNvPr id="10" name="Text Placeholder 19">
            <a:extLst>
              <a:ext uri="{FF2B5EF4-FFF2-40B4-BE49-F238E27FC236}">
                <a16:creationId xmlns:a16="http://schemas.microsoft.com/office/drawing/2014/main" id="{B48319DC-361D-2CB3-867E-8D179BA35248}"/>
              </a:ext>
            </a:extLst>
          </p:cNvPr>
          <p:cNvSpPr txBox="1">
            <a:spLocks/>
          </p:cNvSpPr>
          <p:nvPr/>
        </p:nvSpPr>
        <p:spPr>
          <a:xfrm>
            <a:off x="4883799" y="1899138"/>
            <a:ext cx="2708238" cy="3904997"/>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667" b="1" i="0" kern="1200">
                <a:solidFill>
                  <a:schemeClr val="bg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000" dirty="0"/>
              <a:t>Check </a:t>
            </a:r>
            <a:r>
              <a:rPr lang="en-US" sz="2000" b="0" dirty="0"/>
              <a:t>at times specified in DMMP</a:t>
            </a:r>
          </a:p>
        </p:txBody>
      </p:sp>
      <p:sp>
        <p:nvSpPr>
          <p:cNvPr id="13" name="Text Placeholder 19">
            <a:extLst>
              <a:ext uri="{FF2B5EF4-FFF2-40B4-BE49-F238E27FC236}">
                <a16:creationId xmlns:a16="http://schemas.microsoft.com/office/drawing/2014/main" id="{9A0D0A6E-8F8D-5055-6261-313367071983}"/>
              </a:ext>
            </a:extLst>
          </p:cNvPr>
          <p:cNvSpPr txBox="1">
            <a:spLocks/>
          </p:cNvSpPr>
          <p:nvPr/>
        </p:nvSpPr>
        <p:spPr>
          <a:xfrm>
            <a:off x="8650456" y="1899138"/>
            <a:ext cx="2708238" cy="3904997"/>
          </a:xfrm>
          <a:prstGeom prst="rect">
            <a:avLst/>
          </a:prstGeom>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2667" b="1" i="0" kern="1200">
                <a:solidFill>
                  <a:schemeClr val="bg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000" dirty="0"/>
              <a:t>Take immediate action—</a:t>
            </a:r>
            <a:r>
              <a:rPr lang="en-US" sz="2000" b="0" dirty="0"/>
              <a:t>administer treatment to get back within target range</a:t>
            </a:r>
          </a:p>
        </p:txBody>
      </p:sp>
    </p:spTree>
    <p:extLst>
      <p:ext uri="{BB962C8B-B14F-4D97-AF65-F5344CB8AC3E}">
        <p14:creationId xmlns:p14="http://schemas.microsoft.com/office/powerpoint/2010/main" val="59429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2103461"/>
          </a:xfrm>
        </p:spPr>
        <p:txBody>
          <a:bodyPr/>
          <a:lstStyle/>
          <a:p>
            <a:pPr marL="0" indent="0">
              <a:buNone/>
            </a:pPr>
            <a:r>
              <a:rPr lang="en-US" b="1" dirty="0">
                <a:solidFill>
                  <a:schemeClr val="accent1"/>
                </a:solidFill>
              </a:rPr>
              <a:t>DMMP specifies for an individual student</a:t>
            </a:r>
          </a:p>
          <a:p>
            <a:pPr marL="0" indent="0">
              <a:buNone/>
            </a:pPr>
            <a:r>
              <a:rPr lang="en-US" dirty="0"/>
              <a:t>Regularly scheduled checks:</a:t>
            </a:r>
          </a:p>
          <a:p>
            <a:r>
              <a:rPr lang="en-US" dirty="0"/>
              <a:t>Routine monitoring before meals and snacks</a:t>
            </a:r>
          </a:p>
          <a:p>
            <a:r>
              <a:rPr lang="en-US" dirty="0"/>
              <a:t>Before, during, and/or after physical activity</a:t>
            </a:r>
          </a:p>
          <a:p>
            <a:r>
              <a:rPr lang="en-US" dirty="0"/>
              <a:t>Before dismissal</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When to check?</a:t>
            </a:r>
          </a:p>
        </p:txBody>
      </p:sp>
      <p:pic>
        <p:nvPicPr>
          <p:cNvPr id="4" name="Picture 3">
            <a:extLst>
              <a:ext uri="{FF2B5EF4-FFF2-40B4-BE49-F238E27FC236}">
                <a16:creationId xmlns:a16="http://schemas.microsoft.com/office/drawing/2014/main" id="{2C42B4E2-FE35-B2A7-91AD-9DDAD5A65EA1}"/>
              </a:ext>
            </a:extLst>
          </p:cNvPr>
          <p:cNvPicPr>
            <a:picLocks noChangeAspect="1"/>
          </p:cNvPicPr>
          <p:nvPr/>
        </p:nvPicPr>
        <p:blipFill>
          <a:blip r:embed="rId3"/>
          <a:stretch>
            <a:fillRect/>
          </a:stretch>
        </p:blipFill>
        <p:spPr>
          <a:xfrm>
            <a:off x="777883" y="2250949"/>
            <a:ext cx="977900" cy="977900"/>
          </a:xfrm>
          <a:prstGeom prst="rect">
            <a:avLst/>
          </a:prstGeom>
        </p:spPr>
      </p:pic>
    </p:spTree>
    <p:extLst>
      <p:ext uri="{BB962C8B-B14F-4D97-AF65-F5344CB8AC3E}">
        <p14:creationId xmlns:p14="http://schemas.microsoft.com/office/powerpoint/2010/main" val="282369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3011530"/>
          </a:xfrm>
        </p:spPr>
        <p:txBody>
          <a:bodyPr/>
          <a:lstStyle/>
          <a:p>
            <a:pPr marL="0" indent="0">
              <a:buNone/>
            </a:pPr>
            <a:r>
              <a:rPr lang="en-US" b="1" dirty="0">
                <a:solidFill>
                  <a:schemeClr val="accent1"/>
                </a:solidFill>
              </a:rPr>
              <a:t>Per DMMP, extra checks may be necessary:</a:t>
            </a:r>
          </a:p>
          <a:p>
            <a:r>
              <a:rPr lang="en-US" dirty="0"/>
              <a:t>Hypoglycemia or hyperglycemia symptoms</a:t>
            </a:r>
          </a:p>
          <a:p>
            <a:r>
              <a:rPr lang="en-US" dirty="0"/>
              <a:t>Change in diabetes management</a:t>
            </a:r>
          </a:p>
          <a:p>
            <a:r>
              <a:rPr lang="en-US" dirty="0"/>
              <a:t>Periods of stress or illness</a:t>
            </a:r>
          </a:p>
          <a:p>
            <a:r>
              <a:rPr lang="en-US" dirty="0"/>
              <a:t>Prior to academic tests</a:t>
            </a:r>
          </a:p>
          <a:p>
            <a:r>
              <a:rPr lang="en-US" dirty="0"/>
              <a:t>Early or delayed release from school</a:t>
            </a:r>
          </a:p>
          <a:p>
            <a:r>
              <a:rPr lang="en-US" dirty="0"/>
              <a:t>CGM alarms</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When else to check?</a:t>
            </a:r>
          </a:p>
        </p:txBody>
      </p:sp>
      <p:pic>
        <p:nvPicPr>
          <p:cNvPr id="4" name="Picture 3">
            <a:extLst>
              <a:ext uri="{FF2B5EF4-FFF2-40B4-BE49-F238E27FC236}">
                <a16:creationId xmlns:a16="http://schemas.microsoft.com/office/drawing/2014/main" id="{2C42B4E2-FE35-B2A7-91AD-9DDAD5A65EA1}"/>
              </a:ext>
            </a:extLst>
          </p:cNvPr>
          <p:cNvPicPr>
            <a:picLocks noChangeAspect="1"/>
          </p:cNvPicPr>
          <p:nvPr/>
        </p:nvPicPr>
        <p:blipFill>
          <a:blip r:embed="rId3"/>
          <a:stretch>
            <a:fillRect/>
          </a:stretch>
        </p:blipFill>
        <p:spPr>
          <a:xfrm>
            <a:off x="777883" y="2250949"/>
            <a:ext cx="977900" cy="977900"/>
          </a:xfrm>
          <a:prstGeom prst="rect">
            <a:avLst/>
          </a:prstGeom>
        </p:spPr>
      </p:pic>
    </p:spTree>
    <p:extLst>
      <p:ext uri="{BB962C8B-B14F-4D97-AF65-F5344CB8AC3E}">
        <p14:creationId xmlns:p14="http://schemas.microsoft.com/office/powerpoint/2010/main" val="78472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C762BA0-104F-EEDD-2F8D-760B69E3AEC6}"/>
              </a:ext>
            </a:extLst>
          </p:cNvPr>
          <p:cNvSpPr/>
          <p:nvPr/>
        </p:nvSpPr>
        <p:spPr>
          <a:xfrm>
            <a:off x="801190" y="2291025"/>
            <a:ext cx="3310558" cy="7435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4E03D51-55EF-DD1E-0A30-AC54BCBB419C}"/>
              </a:ext>
            </a:extLst>
          </p:cNvPr>
          <p:cNvSpPr>
            <a:spLocks noGrp="1"/>
          </p:cNvSpPr>
          <p:nvPr>
            <p:ph type="body" sz="quarter" idx="10"/>
          </p:nvPr>
        </p:nvSpPr>
        <p:spPr>
          <a:xfrm>
            <a:off x="670106" y="1253016"/>
            <a:ext cx="10059933" cy="840317"/>
          </a:xfrm>
        </p:spPr>
        <p:txBody>
          <a:bodyPr/>
          <a:lstStyle/>
          <a:p>
            <a:r>
              <a:rPr lang="en-US" dirty="0"/>
              <a:t>Lancing Devices</a:t>
            </a:r>
          </a:p>
          <a:p>
            <a:endParaRPr lang="en-US" dirty="0"/>
          </a:p>
        </p:txBody>
      </p:sp>
      <p:sp>
        <p:nvSpPr>
          <p:cNvPr id="32" name="Text Placeholder 20">
            <a:extLst>
              <a:ext uri="{FF2B5EF4-FFF2-40B4-BE49-F238E27FC236}">
                <a16:creationId xmlns:a16="http://schemas.microsoft.com/office/drawing/2014/main" id="{D7F6D700-4F62-9B78-E40E-943AC3CE2669}"/>
              </a:ext>
            </a:extLst>
          </p:cNvPr>
          <p:cNvSpPr txBox="1">
            <a:spLocks/>
          </p:cNvSpPr>
          <p:nvPr/>
        </p:nvSpPr>
        <p:spPr>
          <a:xfrm>
            <a:off x="951086" y="2291024"/>
            <a:ext cx="2789801" cy="743578"/>
          </a:xfrm>
          <a:prstGeom prst="rect">
            <a:avLst/>
          </a:prstGeom>
        </p:spPr>
        <p:txBody>
          <a:bodyPr anchor="ct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Lancets</a:t>
            </a:r>
          </a:p>
        </p:txBody>
      </p:sp>
      <p:sp>
        <p:nvSpPr>
          <p:cNvPr id="2" name="Rectangle 1">
            <a:extLst>
              <a:ext uri="{FF2B5EF4-FFF2-40B4-BE49-F238E27FC236}">
                <a16:creationId xmlns:a16="http://schemas.microsoft.com/office/drawing/2014/main" id="{339152BA-6EEC-3497-95AE-AE25362D03E3}"/>
              </a:ext>
            </a:extLst>
          </p:cNvPr>
          <p:cNvSpPr/>
          <p:nvPr/>
        </p:nvSpPr>
        <p:spPr>
          <a:xfrm>
            <a:off x="4261644" y="2291025"/>
            <a:ext cx="3310558" cy="7435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0">
            <a:extLst>
              <a:ext uri="{FF2B5EF4-FFF2-40B4-BE49-F238E27FC236}">
                <a16:creationId xmlns:a16="http://schemas.microsoft.com/office/drawing/2014/main" id="{235DC828-E51B-6022-46EF-C5523A0AFF66}"/>
              </a:ext>
            </a:extLst>
          </p:cNvPr>
          <p:cNvSpPr txBox="1">
            <a:spLocks/>
          </p:cNvSpPr>
          <p:nvPr/>
        </p:nvSpPr>
        <p:spPr>
          <a:xfrm>
            <a:off x="4411540" y="2291024"/>
            <a:ext cx="2939697" cy="743578"/>
          </a:xfrm>
          <a:prstGeom prst="rect">
            <a:avLst/>
          </a:prstGeom>
        </p:spPr>
        <p:txBody>
          <a:bodyPr anchor="ct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1800" dirty="0">
                <a:solidFill>
                  <a:schemeClr val="bg1"/>
                </a:solidFill>
                <a:latin typeface="Arial" panose="020B0604020202020204" pitchFamily="34" charset="0"/>
                <a:cs typeface="Arial" panose="020B0604020202020204" pitchFamily="34" charset="0"/>
              </a:rPr>
              <a:t>Pen-Type Lancing Devices</a:t>
            </a:r>
          </a:p>
        </p:txBody>
      </p:sp>
      <p:sp>
        <p:nvSpPr>
          <p:cNvPr id="5" name="Rectangle 4">
            <a:extLst>
              <a:ext uri="{FF2B5EF4-FFF2-40B4-BE49-F238E27FC236}">
                <a16:creationId xmlns:a16="http://schemas.microsoft.com/office/drawing/2014/main" id="{3884B8DA-8925-1B24-B095-272CEC84266D}"/>
              </a:ext>
            </a:extLst>
          </p:cNvPr>
          <p:cNvSpPr/>
          <p:nvPr/>
        </p:nvSpPr>
        <p:spPr>
          <a:xfrm>
            <a:off x="7722098" y="2291025"/>
            <a:ext cx="3310558" cy="7435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0">
            <a:extLst>
              <a:ext uri="{FF2B5EF4-FFF2-40B4-BE49-F238E27FC236}">
                <a16:creationId xmlns:a16="http://schemas.microsoft.com/office/drawing/2014/main" id="{1162F874-37D5-E301-F8C5-3FFBE5068129}"/>
              </a:ext>
            </a:extLst>
          </p:cNvPr>
          <p:cNvSpPr txBox="1">
            <a:spLocks/>
          </p:cNvSpPr>
          <p:nvPr/>
        </p:nvSpPr>
        <p:spPr>
          <a:xfrm>
            <a:off x="7871994" y="2291024"/>
            <a:ext cx="2789801" cy="743578"/>
          </a:xfrm>
          <a:prstGeom prst="rect">
            <a:avLst/>
          </a:prstGeom>
        </p:spPr>
        <p:txBody>
          <a:bodyPr anchor="ct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1800" dirty="0" err="1">
                <a:solidFill>
                  <a:schemeClr val="bg1"/>
                </a:solidFill>
                <a:latin typeface="Arial" panose="020B0604020202020204" pitchFamily="34" charset="0"/>
                <a:cs typeface="Arial" panose="020B0604020202020204" pitchFamily="34" charset="0"/>
              </a:rPr>
              <a:t>FastClix</a:t>
            </a:r>
            <a:endParaRPr lang="en-US" sz="1800" dirty="0">
              <a:solidFill>
                <a:schemeClr val="bg1"/>
              </a:solidFill>
              <a:latin typeface="Arial" panose="020B0604020202020204" pitchFamily="34" charset="0"/>
              <a:cs typeface="Arial" panose="020B0604020202020204" pitchFamily="34" charset="0"/>
            </a:endParaRPr>
          </a:p>
        </p:txBody>
      </p:sp>
      <p:pic>
        <p:nvPicPr>
          <p:cNvPr id="12" name="Picture 15" descr="colorful lancets_0001">
            <a:extLst>
              <a:ext uri="{FF2B5EF4-FFF2-40B4-BE49-F238E27FC236}">
                <a16:creationId xmlns:a16="http://schemas.microsoft.com/office/drawing/2014/main" id="{6B5E0C10-479A-9EBF-476A-1AA99F1D5837}"/>
              </a:ext>
            </a:extLst>
          </p:cNvPr>
          <p:cNvPicPr>
            <a:picLocks noChangeAspect="1" noChangeArrowheads="1"/>
          </p:cNvPicPr>
          <p:nvPr/>
        </p:nvPicPr>
        <p:blipFill>
          <a:blip r:embed="rId3">
            <a:clrChange>
              <a:clrFrom>
                <a:srgbClr val="FFFFFF"/>
              </a:clrFrom>
              <a:clrTo>
                <a:srgbClr val="FFFFFF">
                  <a:alpha val="0"/>
                </a:srgbClr>
              </a:clrTo>
            </a:clrChange>
            <a:lum bright="-14000" contrast="18000"/>
            <a:extLst>
              <a:ext uri="{28A0092B-C50C-407E-A947-70E740481C1C}">
                <a14:useLocalDpi xmlns:a14="http://schemas.microsoft.com/office/drawing/2010/main" val="0"/>
              </a:ext>
            </a:extLst>
          </a:blip>
          <a:srcRect l="5556" b="5360"/>
          <a:stretch>
            <a:fillRect/>
          </a:stretch>
        </p:blipFill>
        <p:spPr bwMode="auto">
          <a:xfrm>
            <a:off x="1465085" y="3429000"/>
            <a:ext cx="2142516" cy="192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4" descr="Penlet plus lancing">
            <a:extLst>
              <a:ext uri="{FF2B5EF4-FFF2-40B4-BE49-F238E27FC236}">
                <a16:creationId xmlns:a16="http://schemas.microsoft.com/office/drawing/2014/main" id="{C10ECDB6-360B-511D-41C9-9287CC4C8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11220">
            <a:off x="4374003" y="3877891"/>
            <a:ext cx="3089593" cy="77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asstclix packaging">
            <a:extLst>
              <a:ext uri="{FF2B5EF4-FFF2-40B4-BE49-F238E27FC236}">
                <a16:creationId xmlns:a16="http://schemas.microsoft.com/office/drawing/2014/main" id="{99ADAC81-47A2-301A-18F7-2024B564C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9691" y="3185778"/>
            <a:ext cx="1814405" cy="241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A7141C38-A8CD-F621-6D41-B18AF71CA564}"/>
              </a:ext>
            </a:extLst>
          </p:cNvPr>
          <p:cNvSpPr/>
          <p:nvPr/>
        </p:nvSpPr>
        <p:spPr>
          <a:xfrm>
            <a:off x="801190" y="2291024"/>
            <a:ext cx="3310558" cy="339634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1C2A35-F06D-A405-175A-A290E6ACEFFC}"/>
              </a:ext>
            </a:extLst>
          </p:cNvPr>
          <p:cNvSpPr/>
          <p:nvPr/>
        </p:nvSpPr>
        <p:spPr>
          <a:xfrm>
            <a:off x="4267871" y="2291024"/>
            <a:ext cx="3310558" cy="339634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58DBEC8-2149-1709-32E7-DAD81EAEF884}"/>
              </a:ext>
            </a:extLst>
          </p:cNvPr>
          <p:cNvSpPr/>
          <p:nvPr/>
        </p:nvSpPr>
        <p:spPr>
          <a:xfrm>
            <a:off x="7724504" y="2291024"/>
            <a:ext cx="3310558" cy="339634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22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777883" y="3270463"/>
            <a:ext cx="8539691" cy="2557495"/>
          </a:xfrm>
        </p:spPr>
        <p:txBody>
          <a:bodyPr/>
          <a:lstStyle/>
          <a:p>
            <a:pPr marL="0" indent="0">
              <a:buNone/>
            </a:pPr>
            <a:r>
              <a:rPr lang="en-US" b="1" dirty="0">
                <a:solidFill>
                  <a:schemeClr val="accent1"/>
                </a:solidFill>
              </a:rPr>
              <a:t>Features vary:</a:t>
            </a:r>
          </a:p>
          <a:p>
            <a:r>
              <a:rPr lang="en-US" dirty="0"/>
              <a:t>Sample size</a:t>
            </a:r>
          </a:p>
          <a:p>
            <a:r>
              <a:rPr lang="en-US" dirty="0"/>
              <a:t>Test time—how long it takes to get results</a:t>
            </a:r>
          </a:p>
          <a:p>
            <a:r>
              <a:rPr lang="en-US" dirty="0"/>
              <a:t>Alternate-site testing capacity</a:t>
            </a:r>
          </a:p>
          <a:p>
            <a:r>
              <a:rPr lang="en-US" dirty="0"/>
              <a:t>Communication with other devices—pumps, CGMs</a:t>
            </a:r>
          </a:p>
          <a:p>
            <a:pPr marL="0" indent="0">
              <a:buNone/>
            </a:pPr>
            <a:r>
              <a:rPr lang="en-US" dirty="0">
                <a:solidFill>
                  <a:schemeClr val="accent1"/>
                </a:solidFill>
              </a:rPr>
              <a:t>Become familiar with operation of meter using 1-800 number on back of meter</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Knowing the Meter</a:t>
            </a:r>
          </a:p>
        </p:txBody>
      </p:sp>
      <p:pic>
        <p:nvPicPr>
          <p:cNvPr id="5" name="Picture 4">
            <a:extLst>
              <a:ext uri="{FF2B5EF4-FFF2-40B4-BE49-F238E27FC236}">
                <a16:creationId xmlns:a16="http://schemas.microsoft.com/office/drawing/2014/main" id="{6ED6591D-38C1-D675-332E-4C5D4C848C5E}"/>
              </a:ext>
            </a:extLst>
          </p:cNvPr>
          <p:cNvPicPr>
            <a:picLocks noChangeAspect="1"/>
          </p:cNvPicPr>
          <p:nvPr/>
        </p:nvPicPr>
        <p:blipFill rotWithShape="1">
          <a:blip r:embed="rId3"/>
          <a:srcRect l="10334" t="17286" r="9642" b="3064"/>
          <a:stretch/>
        </p:blipFill>
        <p:spPr>
          <a:xfrm>
            <a:off x="3031862" y="1935660"/>
            <a:ext cx="5813425" cy="1821072"/>
          </a:xfrm>
          <a:prstGeom prst="rect">
            <a:avLst/>
          </a:prstGeom>
        </p:spPr>
      </p:pic>
    </p:spTree>
    <p:extLst>
      <p:ext uri="{BB962C8B-B14F-4D97-AF65-F5344CB8AC3E}">
        <p14:creationId xmlns:p14="http://schemas.microsoft.com/office/powerpoint/2010/main" val="3853951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p:txBody>
          <a:bodyPr/>
          <a:lstStyle/>
          <a:p>
            <a:r>
              <a:rPr lang="en-US" dirty="0"/>
              <a:t>Preparation</a:t>
            </a:r>
          </a:p>
        </p:txBody>
      </p:sp>
      <p:sp>
        <p:nvSpPr>
          <p:cNvPr id="10" name="Rectangle 9">
            <a:extLst>
              <a:ext uri="{FF2B5EF4-FFF2-40B4-BE49-F238E27FC236}">
                <a16:creationId xmlns:a16="http://schemas.microsoft.com/office/drawing/2014/main" id="{85E48778-CD49-C7A3-FC26-90AB04DFE667}"/>
              </a:ext>
            </a:extLst>
          </p:cNvPr>
          <p:cNvSpPr/>
          <p:nvPr/>
        </p:nvSpPr>
        <p:spPr>
          <a:xfrm>
            <a:off x="801190"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FA04A7-7007-C5C7-0DA9-829EFB516B0D}"/>
              </a:ext>
            </a:extLst>
          </p:cNvPr>
          <p:cNvSpPr/>
          <p:nvPr/>
        </p:nvSpPr>
        <p:spPr>
          <a:xfrm>
            <a:off x="4577846"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5BFD8A-8247-1509-F009-B98803E3F060}"/>
              </a:ext>
            </a:extLst>
          </p:cNvPr>
          <p:cNvSpPr/>
          <p:nvPr/>
        </p:nvSpPr>
        <p:spPr>
          <a:xfrm>
            <a:off x="8373067"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108777"/>
            <a:ext cx="2754588" cy="1323439"/>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Gather blood glucose monitoring supplies:	</a:t>
            </a:r>
          </a:p>
          <a:p>
            <a:pPr marL="285750" lvl="0" indent="-285750" rtl="0">
              <a:buFont typeface="Wingdings" pitchFamily="2" charset="2"/>
              <a:buChar char="§"/>
            </a:pPr>
            <a:r>
              <a:rPr lang="en-US" sz="1600" dirty="0">
                <a:solidFill>
                  <a:schemeClr val="bg1"/>
                </a:solidFill>
                <a:latin typeface="Arial" panose="020B0604020202020204" pitchFamily="34" charset="0"/>
                <a:cs typeface="Arial" panose="020B0604020202020204" pitchFamily="34" charset="0"/>
              </a:rPr>
              <a:t>Lancet </a:t>
            </a:r>
          </a:p>
          <a:p>
            <a:pPr marL="285750" lvl="0" indent="-285750" rtl="0">
              <a:buFont typeface="Wingdings" pitchFamily="2" charset="2"/>
              <a:buChar char="§"/>
            </a:pPr>
            <a:r>
              <a:rPr lang="en-US" sz="1600" dirty="0">
                <a:solidFill>
                  <a:schemeClr val="bg1"/>
                </a:solidFill>
                <a:latin typeface="Arial" panose="020B0604020202020204" pitchFamily="34" charset="0"/>
                <a:cs typeface="Arial" panose="020B0604020202020204" pitchFamily="34" charset="0"/>
              </a:rPr>
              <a:t>Test strips</a:t>
            </a:r>
          </a:p>
          <a:p>
            <a:pPr marL="285750" lvl="0" indent="-285750" rtl="0">
              <a:buFont typeface="Wingdings" pitchFamily="2" charset="2"/>
              <a:buChar char="§"/>
            </a:pPr>
            <a:r>
              <a:rPr lang="en-US" sz="1600" dirty="0">
                <a:solidFill>
                  <a:schemeClr val="bg1"/>
                </a:solidFill>
                <a:latin typeface="Arial" panose="020B0604020202020204" pitchFamily="34" charset="0"/>
                <a:cs typeface="Arial" panose="020B0604020202020204" pitchFamily="34" charset="0"/>
              </a:rPr>
              <a:t>Meter </a:t>
            </a:r>
          </a:p>
        </p:txBody>
      </p:sp>
      <p:sp>
        <p:nvSpPr>
          <p:cNvPr id="15" name="TextBox 14">
            <a:extLst>
              <a:ext uri="{FF2B5EF4-FFF2-40B4-BE49-F238E27FC236}">
                <a16:creationId xmlns:a16="http://schemas.microsoft.com/office/drawing/2014/main" id="{FFAE603E-3379-E3C7-C378-BF176FB25708}"/>
              </a:ext>
            </a:extLst>
          </p:cNvPr>
          <p:cNvSpPr txBox="1"/>
          <p:nvPr/>
        </p:nvSpPr>
        <p:spPr>
          <a:xfrm>
            <a:off x="4830393" y="3108777"/>
            <a:ext cx="2695822" cy="584775"/>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Student washes and dries hands thoroughly</a:t>
            </a:r>
          </a:p>
        </p:txBody>
      </p:sp>
      <p:sp>
        <p:nvSpPr>
          <p:cNvPr id="16" name="TextBox 15">
            <a:extLst>
              <a:ext uri="{FF2B5EF4-FFF2-40B4-BE49-F238E27FC236}">
                <a16:creationId xmlns:a16="http://schemas.microsoft.com/office/drawing/2014/main" id="{75718FAD-BD30-C3EC-5357-CC1989EA5159}"/>
              </a:ext>
            </a:extLst>
          </p:cNvPr>
          <p:cNvSpPr txBox="1"/>
          <p:nvPr/>
        </p:nvSpPr>
        <p:spPr>
          <a:xfrm>
            <a:off x="8612069" y="3108777"/>
            <a:ext cx="2663814" cy="830997"/>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If assisting or performing for student, put on disposable gloves</a:t>
            </a:r>
          </a:p>
        </p:txBody>
      </p:sp>
      <p:sp>
        <p:nvSpPr>
          <p:cNvPr id="2" name="Oval 1">
            <a:extLst>
              <a:ext uri="{FF2B5EF4-FFF2-40B4-BE49-F238E27FC236}">
                <a16:creationId xmlns:a16="http://schemas.microsoft.com/office/drawing/2014/main" id="{BA2FEFB9-3580-74AE-15CB-2B21554FECED}"/>
              </a:ext>
            </a:extLst>
          </p:cNvPr>
          <p:cNvSpPr/>
          <p:nvPr/>
        </p:nvSpPr>
        <p:spPr>
          <a:xfrm>
            <a:off x="398864"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3" name="Oval 2">
            <a:extLst>
              <a:ext uri="{FF2B5EF4-FFF2-40B4-BE49-F238E27FC236}">
                <a16:creationId xmlns:a16="http://schemas.microsoft.com/office/drawing/2014/main" id="{D006CDF3-9411-3E22-2188-91EA704E3D6B}"/>
              </a:ext>
            </a:extLst>
          </p:cNvPr>
          <p:cNvSpPr/>
          <p:nvPr/>
        </p:nvSpPr>
        <p:spPr>
          <a:xfrm>
            <a:off x="4189309"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4" name="Oval 3">
            <a:extLst>
              <a:ext uri="{FF2B5EF4-FFF2-40B4-BE49-F238E27FC236}">
                <a16:creationId xmlns:a16="http://schemas.microsoft.com/office/drawing/2014/main" id="{A38D4C5B-F0F8-094E-39E8-A1A3F9774418}"/>
              </a:ext>
            </a:extLst>
          </p:cNvPr>
          <p:cNvSpPr/>
          <p:nvPr/>
        </p:nvSpPr>
        <p:spPr>
          <a:xfrm>
            <a:off x="7954300"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pic>
        <p:nvPicPr>
          <p:cNvPr id="7" name="Picture 6">
            <a:extLst>
              <a:ext uri="{FF2B5EF4-FFF2-40B4-BE49-F238E27FC236}">
                <a16:creationId xmlns:a16="http://schemas.microsoft.com/office/drawing/2014/main" id="{DF2BB5A9-F649-1661-24A4-22F1AF43E7C7}"/>
              </a:ext>
            </a:extLst>
          </p:cNvPr>
          <p:cNvPicPr>
            <a:picLocks noChangeAspect="1"/>
          </p:cNvPicPr>
          <p:nvPr/>
        </p:nvPicPr>
        <p:blipFill>
          <a:blip r:embed="rId3"/>
          <a:stretch>
            <a:fillRect/>
          </a:stretch>
        </p:blipFill>
        <p:spPr>
          <a:xfrm>
            <a:off x="5630984" y="4407868"/>
            <a:ext cx="1054448" cy="1054448"/>
          </a:xfrm>
          <a:prstGeom prst="rect">
            <a:avLst/>
          </a:prstGeom>
        </p:spPr>
      </p:pic>
      <p:pic>
        <p:nvPicPr>
          <p:cNvPr id="18" name="Picture 17">
            <a:extLst>
              <a:ext uri="{FF2B5EF4-FFF2-40B4-BE49-F238E27FC236}">
                <a16:creationId xmlns:a16="http://schemas.microsoft.com/office/drawing/2014/main" id="{34571EFB-BC47-3A4B-6A9B-FBD46B922E4B}"/>
              </a:ext>
            </a:extLst>
          </p:cNvPr>
          <p:cNvPicPr>
            <a:picLocks noChangeAspect="1"/>
          </p:cNvPicPr>
          <p:nvPr/>
        </p:nvPicPr>
        <p:blipFill>
          <a:blip r:embed="rId4"/>
          <a:stretch>
            <a:fillRect/>
          </a:stretch>
        </p:blipFill>
        <p:spPr>
          <a:xfrm>
            <a:off x="1326381" y="4574977"/>
            <a:ext cx="937287" cy="937287"/>
          </a:xfrm>
          <a:prstGeom prst="rect">
            <a:avLst/>
          </a:prstGeom>
        </p:spPr>
      </p:pic>
      <p:pic>
        <p:nvPicPr>
          <p:cNvPr id="19" name="Picture 18">
            <a:extLst>
              <a:ext uri="{FF2B5EF4-FFF2-40B4-BE49-F238E27FC236}">
                <a16:creationId xmlns:a16="http://schemas.microsoft.com/office/drawing/2014/main" id="{7921881D-3DD9-CFDB-F72E-7AC1A0528C7F}"/>
              </a:ext>
            </a:extLst>
          </p:cNvPr>
          <p:cNvPicPr>
            <a:picLocks noChangeAspect="1"/>
          </p:cNvPicPr>
          <p:nvPr/>
        </p:nvPicPr>
        <p:blipFill>
          <a:blip r:embed="rId5"/>
          <a:stretch>
            <a:fillRect/>
          </a:stretch>
        </p:blipFill>
        <p:spPr>
          <a:xfrm>
            <a:off x="2465975" y="4401674"/>
            <a:ext cx="702965" cy="1148176"/>
          </a:xfrm>
          <a:prstGeom prst="rect">
            <a:avLst/>
          </a:prstGeom>
        </p:spPr>
      </p:pic>
      <p:pic>
        <p:nvPicPr>
          <p:cNvPr id="20" name="Picture 19">
            <a:extLst>
              <a:ext uri="{FF2B5EF4-FFF2-40B4-BE49-F238E27FC236}">
                <a16:creationId xmlns:a16="http://schemas.microsoft.com/office/drawing/2014/main" id="{4F31E296-E969-1FC9-B2E1-C02E67A572F9}"/>
              </a:ext>
            </a:extLst>
          </p:cNvPr>
          <p:cNvPicPr>
            <a:picLocks noChangeAspect="1"/>
          </p:cNvPicPr>
          <p:nvPr/>
        </p:nvPicPr>
        <p:blipFill>
          <a:blip r:embed="rId6"/>
          <a:stretch>
            <a:fillRect/>
          </a:stretch>
        </p:blipFill>
        <p:spPr>
          <a:xfrm>
            <a:off x="9444576" y="4192679"/>
            <a:ext cx="986598" cy="1223381"/>
          </a:xfrm>
          <a:prstGeom prst="rect">
            <a:avLst/>
          </a:prstGeom>
        </p:spPr>
      </p:pic>
    </p:spTree>
    <p:extLst>
      <p:ext uri="{BB962C8B-B14F-4D97-AF65-F5344CB8AC3E}">
        <p14:creationId xmlns:p14="http://schemas.microsoft.com/office/powerpoint/2010/main" val="367495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p:txBody>
          <a:bodyPr/>
          <a:lstStyle/>
          <a:p>
            <a:r>
              <a:rPr lang="en-US" dirty="0"/>
              <a:t>Readying the Meter</a:t>
            </a:r>
          </a:p>
        </p:txBody>
      </p:sp>
      <p:sp>
        <p:nvSpPr>
          <p:cNvPr id="10" name="Rectangle 9">
            <a:extLst>
              <a:ext uri="{FF2B5EF4-FFF2-40B4-BE49-F238E27FC236}">
                <a16:creationId xmlns:a16="http://schemas.microsoft.com/office/drawing/2014/main" id="{85E48778-CD49-C7A3-FC26-90AB04DFE667}"/>
              </a:ext>
            </a:extLst>
          </p:cNvPr>
          <p:cNvSpPr/>
          <p:nvPr/>
        </p:nvSpPr>
        <p:spPr>
          <a:xfrm>
            <a:off x="801190"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FA04A7-7007-C5C7-0DA9-829EFB516B0D}"/>
              </a:ext>
            </a:extLst>
          </p:cNvPr>
          <p:cNvSpPr/>
          <p:nvPr/>
        </p:nvSpPr>
        <p:spPr>
          <a:xfrm>
            <a:off x="4577846"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5BFD8A-8247-1509-F009-B98803E3F060}"/>
              </a:ext>
            </a:extLst>
          </p:cNvPr>
          <p:cNvSpPr/>
          <p:nvPr/>
        </p:nvSpPr>
        <p:spPr>
          <a:xfrm>
            <a:off x="8373067"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108777"/>
            <a:ext cx="2754588" cy="338554"/>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Turn the meter on</a:t>
            </a:r>
          </a:p>
        </p:txBody>
      </p:sp>
      <p:sp>
        <p:nvSpPr>
          <p:cNvPr id="15" name="TextBox 14">
            <a:extLst>
              <a:ext uri="{FF2B5EF4-FFF2-40B4-BE49-F238E27FC236}">
                <a16:creationId xmlns:a16="http://schemas.microsoft.com/office/drawing/2014/main" id="{FFAE603E-3379-E3C7-C378-BF176FB25708}"/>
              </a:ext>
            </a:extLst>
          </p:cNvPr>
          <p:cNvSpPr txBox="1"/>
          <p:nvPr/>
        </p:nvSpPr>
        <p:spPr>
          <a:xfrm>
            <a:off x="4830393" y="3108777"/>
            <a:ext cx="2695822" cy="338554"/>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Check code # (if required)</a:t>
            </a:r>
          </a:p>
        </p:txBody>
      </p:sp>
      <p:sp>
        <p:nvSpPr>
          <p:cNvPr id="16" name="TextBox 15">
            <a:extLst>
              <a:ext uri="{FF2B5EF4-FFF2-40B4-BE49-F238E27FC236}">
                <a16:creationId xmlns:a16="http://schemas.microsoft.com/office/drawing/2014/main" id="{75718FAD-BD30-C3EC-5357-CC1989EA5159}"/>
              </a:ext>
            </a:extLst>
          </p:cNvPr>
          <p:cNvSpPr txBox="1"/>
          <p:nvPr/>
        </p:nvSpPr>
        <p:spPr>
          <a:xfrm>
            <a:off x="8612069" y="3108777"/>
            <a:ext cx="2663814" cy="338554"/>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Insert a strip into the meter</a:t>
            </a:r>
          </a:p>
        </p:txBody>
      </p:sp>
      <p:sp>
        <p:nvSpPr>
          <p:cNvPr id="2" name="Oval 1">
            <a:extLst>
              <a:ext uri="{FF2B5EF4-FFF2-40B4-BE49-F238E27FC236}">
                <a16:creationId xmlns:a16="http://schemas.microsoft.com/office/drawing/2014/main" id="{BA2FEFB9-3580-74AE-15CB-2B21554FECED}"/>
              </a:ext>
            </a:extLst>
          </p:cNvPr>
          <p:cNvSpPr/>
          <p:nvPr/>
        </p:nvSpPr>
        <p:spPr>
          <a:xfrm>
            <a:off x="398864"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4</a:t>
            </a:r>
          </a:p>
        </p:txBody>
      </p:sp>
      <p:sp>
        <p:nvSpPr>
          <p:cNvPr id="3" name="Oval 2">
            <a:extLst>
              <a:ext uri="{FF2B5EF4-FFF2-40B4-BE49-F238E27FC236}">
                <a16:creationId xmlns:a16="http://schemas.microsoft.com/office/drawing/2014/main" id="{D006CDF3-9411-3E22-2188-91EA704E3D6B}"/>
              </a:ext>
            </a:extLst>
          </p:cNvPr>
          <p:cNvSpPr/>
          <p:nvPr/>
        </p:nvSpPr>
        <p:spPr>
          <a:xfrm>
            <a:off x="4189309"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a:t>
            </a:r>
          </a:p>
        </p:txBody>
      </p:sp>
      <p:sp>
        <p:nvSpPr>
          <p:cNvPr id="4" name="Oval 3">
            <a:extLst>
              <a:ext uri="{FF2B5EF4-FFF2-40B4-BE49-F238E27FC236}">
                <a16:creationId xmlns:a16="http://schemas.microsoft.com/office/drawing/2014/main" id="{A38D4C5B-F0F8-094E-39E8-A1A3F9774418}"/>
              </a:ext>
            </a:extLst>
          </p:cNvPr>
          <p:cNvSpPr/>
          <p:nvPr/>
        </p:nvSpPr>
        <p:spPr>
          <a:xfrm>
            <a:off x="7954300"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6</a:t>
            </a:r>
          </a:p>
        </p:txBody>
      </p:sp>
      <p:pic>
        <p:nvPicPr>
          <p:cNvPr id="19" name="Picture 18">
            <a:extLst>
              <a:ext uri="{FF2B5EF4-FFF2-40B4-BE49-F238E27FC236}">
                <a16:creationId xmlns:a16="http://schemas.microsoft.com/office/drawing/2014/main" id="{7921881D-3DD9-CFDB-F72E-7AC1A0528C7F}"/>
              </a:ext>
            </a:extLst>
          </p:cNvPr>
          <p:cNvPicPr>
            <a:picLocks noChangeAspect="1"/>
          </p:cNvPicPr>
          <p:nvPr/>
        </p:nvPicPr>
        <p:blipFill>
          <a:blip r:embed="rId3"/>
          <a:stretch>
            <a:fillRect/>
          </a:stretch>
        </p:blipFill>
        <p:spPr>
          <a:xfrm>
            <a:off x="1963557" y="4401674"/>
            <a:ext cx="702965" cy="1148176"/>
          </a:xfrm>
          <a:prstGeom prst="rect">
            <a:avLst/>
          </a:prstGeom>
        </p:spPr>
      </p:pic>
    </p:spTree>
    <p:extLst>
      <p:ext uri="{BB962C8B-B14F-4D97-AF65-F5344CB8AC3E}">
        <p14:creationId xmlns:p14="http://schemas.microsoft.com/office/powerpoint/2010/main" val="129710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p:txBody>
          <a:bodyPr/>
          <a:lstStyle/>
          <a:p>
            <a:r>
              <a:rPr lang="en-US" dirty="0"/>
              <a:t>Lancing the Finger</a:t>
            </a:r>
          </a:p>
        </p:txBody>
      </p:sp>
      <p:sp>
        <p:nvSpPr>
          <p:cNvPr id="10" name="Rectangle 9">
            <a:extLst>
              <a:ext uri="{FF2B5EF4-FFF2-40B4-BE49-F238E27FC236}">
                <a16:creationId xmlns:a16="http://schemas.microsoft.com/office/drawing/2014/main" id="{85E48778-CD49-C7A3-FC26-90AB04DFE667}"/>
              </a:ext>
            </a:extLst>
          </p:cNvPr>
          <p:cNvSpPr/>
          <p:nvPr/>
        </p:nvSpPr>
        <p:spPr>
          <a:xfrm>
            <a:off x="801189" y="2705014"/>
            <a:ext cx="10811649"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108776"/>
            <a:ext cx="8109396" cy="2554545"/>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Hold the lancet device to the side of the finger and press the button to stick the finger.</a:t>
            </a:r>
          </a:p>
          <a:p>
            <a:pPr lvl="0" rtl="0"/>
            <a:endParaRPr lang="en-US" sz="1600" dirty="0">
              <a:solidFill>
                <a:schemeClr val="bg1"/>
              </a:solidFill>
              <a:latin typeface="Arial" panose="020B0604020202020204" pitchFamily="34" charset="0"/>
              <a:cs typeface="Arial" panose="020B0604020202020204" pitchFamily="34" charset="0"/>
            </a:endParaRPr>
          </a:p>
          <a:p>
            <a:pPr marL="285750" lvl="0" indent="-285750" rtl="0">
              <a:buFont typeface="Wingdings" pitchFamily="2" charset="2"/>
              <a:buChar char="§"/>
            </a:pPr>
            <a:r>
              <a:rPr lang="en-US" sz="1600" dirty="0">
                <a:solidFill>
                  <a:schemeClr val="bg1"/>
                </a:solidFill>
                <a:latin typeface="Arial" panose="020B0604020202020204" pitchFamily="34" charset="0"/>
                <a:cs typeface="Arial" panose="020B0604020202020204" pitchFamily="34" charset="0"/>
              </a:rPr>
              <a:t>Alternative site (per DMMP) </a:t>
            </a:r>
          </a:p>
          <a:p>
            <a:pPr lvl="0" rtl="0"/>
            <a:endParaRPr lang="en-US" sz="1600" dirty="0">
              <a:solidFill>
                <a:schemeClr val="bg1"/>
              </a:solidFill>
              <a:latin typeface="Arial" panose="020B0604020202020204" pitchFamily="34" charset="0"/>
              <a:cs typeface="Arial" panose="020B0604020202020204" pitchFamily="34" charset="0"/>
            </a:endParaRPr>
          </a:p>
          <a:p>
            <a:pPr marL="285750" lvl="0" indent="-285750" rtl="0">
              <a:buFont typeface="Wingdings" pitchFamily="2" charset="2"/>
              <a:buChar char="§"/>
            </a:pPr>
            <a:r>
              <a:rPr lang="en-US" sz="1600" dirty="0">
                <a:solidFill>
                  <a:schemeClr val="bg1"/>
                </a:solidFill>
                <a:latin typeface="Arial" panose="020B0604020202020204" pitchFamily="34" charset="0"/>
                <a:cs typeface="Arial" panose="020B0604020202020204" pitchFamily="34" charset="0"/>
              </a:rPr>
              <a:t>The school nurse and/or parent/guardian will give further instructions which sites are appropriate   </a:t>
            </a:r>
          </a:p>
          <a:p>
            <a:pPr lvl="0" rtl="0"/>
            <a:endParaRPr lang="en-US" sz="1600" dirty="0">
              <a:solidFill>
                <a:schemeClr val="bg1"/>
              </a:solidFill>
              <a:latin typeface="Arial" panose="020B0604020202020204" pitchFamily="34" charset="0"/>
              <a:cs typeface="Arial" panose="020B0604020202020204" pitchFamily="34" charset="0"/>
            </a:endParaRPr>
          </a:p>
          <a:p>
            <a:pPr lvl="0" rtl="0"/>
            <a:r>
              <a:rPr lang="en-US" sz="1600" b="1" dirty="0">
                <a:solidFill>
                  <a:schemeClr val="bg1"/>
                </a:solidFill>
                <a:latin typeface="Arial" panose="020B0604020202020204" pitchFamily="34" charset="0"/>
                <a:cs typeface="Arial" panose="020B0604020202020204" pitchFamily="34" charset="0"/>
              </a:rPr>
              <a:t>Note: </a:t>
            </a:r>
            <a:r>
              <a:rPr lang="en-US" sz="1600" dirty="0">
                <a:solidFill>
                  <a:schemeClr val="bg1"/>
                </a:solidFill>
                <a:latin typeface="Arial" panose="020B0604020202020204" pitchFamily="34" charset="0"/>
                <a:cs typeface="Arial" panose="020B0604020202020204" pitchFamily="34" charset="0"/>
              </a:rPr>
              <a:t>In the case of suspected hypoglycemia, only the finger should be used for blood glucose sampling</a:t>
            </a:r>
          </a:p>
          <a:p>
            <a:pPr lvl="0" rtl="0"/>
            <a:endParaRPr lang="en-US" sz="1600" dirty="0">
              <a:solidFill>
                <a:schemeClr val="bg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BA2FEFB9-3580-74AE-15CB-2B21554FECED}"/>
              </a:ext>
            </a:extLst>
          </p:cNvPr>
          <p:cNvSpPr/>
          <p:nvPr/>
        </p:nvSpPr>
        <p:spPr>
          <a:xfrm>
            <a:off x="398864"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7</a:t>
            </a:r>
          </a:p>
        </p:txBody>
      </p:sp>
      <p:pic>
        <p:nvPicPr>
          <p:cNvPr id="5" name="Picture 5" descr="FINGERPOKE_0001">
            <a:extLst>
              <a:ext uri="{FF2B5EF4-FFF2-40B4-BE49-F238E27FC236}">
                <a16:creationId xmlns:a16="http://schemas.microsoft.com/office/drawing/2014/main" id="{E425AB31-245B-11EF-F038-089D6839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46" t="3125" r="4663" b="3125"/>
          <a:stretch>
            <a:fillRect/>
          </a:stretch>
        </p:blipFill>
        <p:spPr bwMode="auto">
          <a:xfrm>
            <a:off x="9385160" y="2915295"/>
            <a:ext cx="2005651" cy="273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9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p:txBody>
          <a:bodyPr/>
          <a:lstStyle/>
          <a:p>
            <a:r>
              <a:rPr lang="en-US" dirty="0"/>
              <a:t>Lancing the Finger</a:t>
            </a:r>
          </a:p>
        </p:txBody>
      </p:sp>
      <p:sp>
        <p:nvSpPr>
          <p:cNvPr id="10" name="Rectangle 9">
            <a:extLst>
              <a:ext uri="{FF2B5EF4-FFF2-40B4-BE49-F238E27FC236}">
                <a16:creationId xmlns:a16="http://schemas.microsoft.com/office/drawing/2014/main" id="{85E48778-CD49-C7A3-FC26-90AB04DFE667}"/>
              </a:ext>
            </a:extLst>
          </p:cNvPr>
          <p:cNvSpPr/>
          <p:nvPr/>
        </p:nvSpPr>
        <p:spPr>
          <a:xfrm>
            <a:off x="801189" y="2705014"/>
            <a:ext cx="10811649"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108776"/>
            <a:ext cx="8109396" cy="338554"/>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Follow instructions included with the meter when applying blood to strip</a:t>
            </a:r>
          </a:p>
        </p:txBody>
      </p:sp>
      <p:sp>
        <p:nvSpPr>
          <p:cNvPr id="2" name="Oval 1">
            <a:extLst>
              <a:ext uri="{FF2B5EF4-FFF2-40B4-BE49-F238E27FC236}">
                <a16:creationId xmlns:a16="http://schemas.microsoft.com/office/drawing/2014/main" id="{BA2FEFB9-3580-74AE-15CB-2B21554FECED}"/>
              </a:ext>
            </a:extLst>
          </p:cNvPr>
          <p:cNvSpPr/>
          <p:nvPr/>
        </p:nvSpPr>
        <p:spPr>
          <a:xfrm>
            <a:off x="398864"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8</a:t>
            </a:r>
          </a:p>
        </p:txBody>
      </p:sp>
      <p:pic>
        <p:nvPicPr>
          <p:cNvPr id="3" name="Picture 6" descr="one touch drop_0001">
            <a:extLst>
              <a:ext uri="{FF2B5EF4-FFF2-40B4-BE49-F238E27FC236}">
                <a16:creationId xmlns:a16="http://schemas.microsoft.com/office/drawing/2014/main" id="{F88FC313-F854-C45F-A5C5-47AC4F25ED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0" t="3903" r="10582" b="5842"/>
          <a:stretch/>
        </p:blipFill>
        <p:spPr bwMode="auto">
          <a:xfrm>
            <a:off x="1757979" y="3597251"/>
            <a:ext cx="1421131" cy="153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DA620A56-5723-6D7C-4FB5-13FD46ADBEF9}"/>
              </a:ext>
            </a:extLst>
          </p:cNvPr>
          <p:cNvGrpSpPr>
            <a:grpSpLocks/>
          </p:cNvGrpSpPr>
          <p:nvPr/>
        </p:nvGrpSpPr>
        <p:grpSpPr bwMode="auto">
          <a:xfrm>
            <a:off x="5108435" y="3582636"/>
            <a:ext cx="1628632" cy="1543357"/>
            <a:chOff x="2064" y="1008"/>
            <a:chExt cx="1680" cy="1560"/>
          </a:xfrm>
        </p:grpSpPr>
        <p:pic>
          <p:nvPicPr>
            <p:cNvPr id="6" name="Picture 8" descr="strip fill notfill_0002">
              <a:extLst>
                <a:ext uri="{FF2B5EF4-FFF2-40B4-BE49-F238E27FC236}">
                  <a16:creationId xmlns:a16="http://schemas.microsoft.com/office/drawing/2014/main" id="{90631F2D-93BB-0EA7-3177-6B882188D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750"/>
            <a:stretch>
              <a:fillRect/>
            </a:stretch>
          </p:blipFill>
          <p:spPr bwMode="auto">
            <a:xfrm>
              <a:off x="2064" y="1024"/>
              <a:ext cx="816"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strip fill notfill_0001">
              <a:extLst>
                <a:ext uri="{FF2B5EF4-FFF2-40B4-BE49-F238E27FC236}">
                  <a16:creationId xmlns:a16="http://schemas.microsoft.com/office/drawing/2014/main" id="{B51AB6BD-34DA-ABF6-79EF-CB1C78EE0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50"/>
            <a:stretch>
              <a:fillRect/>
            </a:stretch>
          </p:blipFill>
          <p:spPr bwMode="auto">
            <a:xfrm>
              <a:off x="2928" y="1008"/>
              <a:ext cx="816"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4" descr="ultra_sample">
            <a:extLst>
              <a:ext uri="{FF2B5EF4-FFF2-40B4-BE49-F238E27FC236}">
                <a16:creationId xmlns:a16="http://schemas.microsoft.com/office/drawing/2014/main" id="{02B9700E-A968-D762-5ED0-876741AC0E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02" t="5966" r="4331" b="6912"/>
          <a:stretch/>
        </p:blipFill>
        <p:spPr bwMode="auto">
          <a:xfrm>
            <a:off x="8747090" y="3582140"/>
            <a:ext cx="1647930" cy="145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a:extLst>
              <a:ext uri="{FF2B5EF4-FFF2-40B4-BE49-F238E27FC236}">
                <a16:creationId xmlns:a16="http://schemas.microsoft.com/office/drawing/2014/main" id="{FE29CEDC-30E7-D836-EDA5-C5E55582E99A}"/>
              </a:ext>
            </a:extLst>
          </p:cNvPr>
          <p:cNvSpPr txBox="1">
            <a:spLocks noChangeArrowheads="1"/>
          </p:cNvSpPr>
          <p:nvPr/>
        </p:nvSpPr>
        <p:spPr bwMode="auto">
          <a:xfrm>
            <a:off x="1363645" y="5167749"/>
            <a:ext cx="22098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9pPr>
          </a:lstStyle>
          <a:p>
            <a:pPr algn="ctr" eaLnBrk="1" hangingPunct="1">
              <a:lnSpc>
                <a:spcPct val="90000"/>
              </a:lnSpc>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Drop, </a:t>
            </a:r>
          </a:p>
          <a:p>
            <a:pPr algn="ctr" eaLnBrk="1" hangingPunct="1">
              <a:lnSpc>
                <a:spcPct val="90000"/>
              </a:lnSpc>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not smear</a:t>
            </a:r>
          </a:p>
        </p:txBody>
      </p:sp>
      <p:sp>
        <p:nvSpPr>
          <p:cNvPr id="11" name="Text Box 15">
            <a:extLst>
              <a:ext uri="{FF2B5EF4-FFF2-40B4-BE49-F238E27FC236}">
                <a16:creationId xmlns:a16="http://schemas.microsoft.com/office/drawing/2014/main" id="{1B82BD9D-EDC8-5F06-29B4-DF48AFAD3690}"/>
              </a:ext>
            </a:extLst>
          </p:cNvPr>
          <p:cNvSpPr txBox="1">
            <a:spLocks noChangeArrowheads="1"/>
          </p:cNvSpPr>
          <p:nvPr/>
        </p:nvSpPr>
        <p:spPr bwMode="auto">
          <a:xfrm>
            <a:off x="4751199" y="5167749"/>
            <a:ext cx="22098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9pPr>
          </a:lstStyle>
          <a:p>
            <a:pPr algn="ctr" eaLnBrk="1" hangingPunct="1">
              <a:lnSpc>
                <a:spcPct val="90000"/>
              </a:lnSpc>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Cover ALL of test strip window</a:t>
            </a:r>
          </a:p>
        </p:txBody>
      </p:sp>
      <p:sp>
        <p:nvSpPr>
          <p:cNvPr id="12" name="Text Box 16">
            <a:extLst>
              <a:ext uri="{FF2B5EF4-FFF2-40B4-BE49-F238E27FC236}">
                <a16:creationId xmlns:a16="http://schemas.microsoft.com/office/drawing/2014/main" id="{455BC55D-5C22-1DDD-9F36-E77B327F697B}"/>
              </a:ext>
            </a:extLst>
          </p:cNvPr>
          <p:cNvSpPr txBox="1">
            <a:spLocks noChangeArrowheads="1"/>
          </p:cNvSpPr>
          <p:nvPr/>
        </p:nvSpPr>
        <p:spPr bwMode="auto">
          <a:xfrm>
            <a:off x="8313755" y="5167749"/>
            <a:ext cx="25146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defRPr>
                <a:solidFill>
                  <a:srgbClr val="5E5F5D"/>
                </a:solidFill>
                <a:latin typeface="Arial Regular"/>
                <a:ea typeface="Arial Regular"/>
                <a:cs typeface="Arial Regular"/>
              </a:defRPr>
            </a:lvl9pPr>
          </a:lstStyle>
          <a:p>
            <a:pPr algn="ctr" eaLnBrk="1" hangingPunct="1">
              <a:lnSpc>
                <a:spcPct val="90000"/>
              </a:lnSpc>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Some strips wick blood onto the strip</a:t>
            </a:r>
          </a:p>
        </p:txBody>
      </p:sp>
    </p:spTree>
    <p:extLst>
      <p:ext uri="{BB962C8B-B14F-4D97-AF65-F5344CB8AC3E}">
        <p14:creationId xmlns:p14="http://schemas.microsoft.com/office/powerpoint/2010/main" val="346496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p:txBody>
          <a:bodyPr/>
          <a:lstStyle/>
          <a:p>
            <a:r>
              <a:rPr lang="en-US" dirty="0"/>
              <a:t>Results</a:t>
            </a:r>
          </a:p>
        </p:txBody>
      </p:sp>
      <p:sp>
        <p:nvSpPr>
          <p:cNvPr id="10" name="Rectangle 9">
            <a:extLst>
              <a:ext uri="{FF2B5EF4-FFF2-40B4-BE49-F238E27FC236}">
                <a16:creationId xmlns:a16="http://schemas.microsoft.com/office/drawing/2014/main" id="{85E48778-CD49-C7A3-FC26-90AB04DFE667}"/>
              </a:ext>
            </a:extLst>
          </p:cNvPr>
          <p:cNvSpPr/>
          <p:nvPr/>
        </p:nvSpPr>
        <p:spPr>
          <a:xfrm>
            <a:off x="801190"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FA04A7-7007-C5C7-0DA9-829EFB516B0D}"/>
              </a:ext>
            </a:extLst>
          </p:cNvPr>
          <p:cNvSpPr/>
          <p:nvPr/>
        </p:nvSpPr>
        <p:spPr>
          <a:xfrm>
            <a:off x="4577846"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5BFD8A-8247-1509-F009-B98803E3F060}"/>
              </a:ext>
            </a:extLst>
          </p:cNvPr>
          <p:cNvSpPr/>
          <p:nvPr/>
        </p:nvSpPr>
        <p:spPr>
          <a:xfrm>
            <a:off x="8373067" y="2705014"/>
            <a:ext cx="3239772" cy="3133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108777"/>
            <a:ext cx="2754588" cy="584775"/>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Wait until blood glucose results displayed</a:t>
            </a:r>
          </a:p>
        </p:txBody>
      </p:sp>
      <p:sp>
        <p:nvSpPr>
          <p:cNvPr id="15" name="TextBox 14">
            <a:extLst>
              <a:ext uri="{FF2B5EF4-FFF2-40B4-BE49-F238E27FC236}">
                <a16:creationId xmlns:a16="http://schemas.microsoft.com/office/drawing/2014/main" id="{FFAE603E-3379-E3C7-C378-BF176FB25708}"/>
              </a:ext>
            </a:extLst>
          </p:cNvPr>
          <p:cNvSpPr txBox="1"/>
          <p:nvPr/>
        </p:nvSpPr>
        <p:spPr>
          <a:xfrm>
            <a:off x="4830393" y="3108777"/>
            <a:ext cx="2695822" cy="338554"/>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Dispose of lancet and strip </a:t>
            </a:r>
          </a:p>
        </p:txBody>
      </p:sp>
      <p:sp>
        <p:nvSpPr>
          <p:cNvPr id="16" name="TextBox 15">
            <a:extLst>
              <a:ext uri="{FF2B5EF4-FFF2-40B4-BE49-F238E27FC236}">
                <a16:creationId xmlns:a16="http://schemas.microsoft.com/office/drawing/2014/main" id="{75718FAD-BD30-C3EC-5357-CC1989EA5159}"/>
              </a:ext>
            </a:extLst>
          </p:cNvPr>
          <p:cNvSpPr txBox="1"/>
          <p:nvPr/>
        </p:nvSpPr>
        <p:spPr>
          <a:xfrm>
            <a:off x="8612069" y="3108777"/>
            <a:ext cx="2663814" cy="1077218"/>
          </a:xfrm>
          <a:prstGeom prst="rect">
            <a:avLst/>
          </a:prstGeom>
          <a:noFill/>
        </p:spPr>
        <p:txBody>
          <a:bodyPr wrap="square" rtlCol="0" anchor="t">
            <a:spAutoFit/>
          </a:bodyPr>
          <a:lstStyle/>
          <a:p>
            <a:pPr lvl="0" rtl="0"/>
            <a:r>
              <a:rPr lang="en-US" sz="1600" dirty="0">
                <a:solidFill>
                  <a:schemeClr val="bg1"/>
                </a:solidFill>
                <a:latin typeface="Arial" panose="020B0604020202020204" pitchFamily="34" charset="0"/>
                <a:cs typeface="Arial" panose="020B0604020202020204" pitchFamily="34" charset="0"/>
              </a:rPr>
              <a:t>Record blood glucose results, take action per DMMP (connected meters may data transfer)</a:t>
            </a:r>
          </a:p>
        </p:txBody>
      </p:sp>
      <p:sp>
        <p:nvSpPr>
          <p:cNvPr id="2" name="Oval 1">
            <a:extLst>
              <a:ext uri="{FF2B5EF4-FFF2-40B4-BE49-F238E27FC236}">
                <a16:creationId xmlns:a16="http://schemas.microsoft.com/office/drawing/2014/main" id="{BA2FEFB9-3580-74AE-15CB-2B21554FECED}"/>
              </a:ext>
            </a:extLst>
          </p:cNvPr>
          <p:cNvSpPr/>
          <p:nvPr/>
        </p:nvSpPr>
        <p:spPr>
          <a:xfrm>
            <a:off x="398864"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9</a:t>
            </a:r>
          </a:p>
        </p:txBody>
      </p:sp>
      <p:sp>
        <p:nvSpPr>
          <p:cNvPr id="3" name="Oval 2">
            <a:extLst>
              <a:ext uri="{FF2B5EF4-FFF2-40B4-BE49-F238E27FC236}">
                <a16:creationId xmlns:a16="http://schemas.microsoft.com/office/drawing/2014/main" id="{D006CDF3-9411-3E22-2188-91EA704E3D6B}"/>
              </a:ext>
            </a:extLst>
          </p:cNvPr>
          <p:cNvSpPr/>
          <p:nvPr/>
        </p:nvSpPr>
        <p:spPr>
          <a:xfrm>
            <a:off x="4189309"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10</a:t>
            </a:r>
          </a:p>
        </p:txBody>
      </p:sp>
      <p:sp>
        <p:nvSpPr>
          <p:cNvPr id="4" name="Oval 3">
            <a:extLst>
              <a:ext uri="{FF2B5EF4-FFF2-40B4-BE49-F238E27FC236}">
                <a16:creationId xmlns:a16="http://schemas.microsoft.com/office/drawing/2014/main" id="{A38D4C5B-F0F8-094E-39E8-A1A3F9774418}"/>
              </a:ext>
            </a:extLst>
          </p:cNvPr>
          <p:cNvSpPr/>
          <p:nvPr/>
        </p:nvSpPr>
        <p:spPr>
          <a:xfrm>
            <a:off x="7954300" y="2333365"/>
            <a:ext cx="743299" cy="743299"/>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11</a:t>
            </a:r>
          </a:p>
        </p:txBody>
      </p:sp>
      <p:pic>
        <p:nvPicPr>
          <p:cNvPr id="19" name="Picture 18">
            <a:extLst>
              <a:ext uri="{FF2B5EF4-FFF2-40B4-BE49-F238E27FC236}">
                <a16:creationId xmlns:a16="http://schemas.microsoft.com/office/drawing/2014/main" id="{7921881D-3DD9-CFDB-F72E-7AC1A0528C7F}"/>
              </a:ext>
            </a:extLst>
          </p:cNvPr>
          <p:cNvPicPr>
            <a:picLocks noChangeAspect="1"/>
          </p:cNvPicPr>
          <p:nvPr/>
        </p:nvPicPr>
        <p:blipFill>
          <a:blip r:embed="rId3"/>
          <a:stretch>
            <a:fillRect/>
          </a:stretch>
        </p:blipFill>
        <p:spPr>
          <a:xfrm>
            <a:off x="1963557" y="4401674"/>
            <a:ext cx="702965" cy="1148176"/>
          </a:xfrm>
          <a:prstGeom prst="rect">
            <a:avLst/>
          </a:prstGeom>
        </p:spPr>
      </p:pic>
      <p:pic>
        <p:nvPicPr>
          <p:cNvPr id="5" name="Picture 4">
            <a:extLst>
              <a:ext uri="{FF2B5EF4-FFF2-40B4-BE49-F238E27FC236}">
                <a16:creationId xmlns:a16="http://schemas.microsoft.com/office/drawing/2014/main" id="{84D815A0-2E96-2E8A-0908-E5424FF95296}"/>
              </a:ext>
            </a:extLst>
          </p:cNvPr>
          <p:cNvPicPr>
            <a:picLocks noChangeAspect="1"/>
          </p:cNvPicPr>
          <p:nvPr/>
        </p:nvPicPr>
        <p:blipFill>
          <a:blip r:embed="rId4"/>
          <a:stretch>
            <a:fillRect/>
          </a:stretch>
        </p:blipFill>
        <p:spPr>
          <a:xfrm>
            <a:off x="5874862" y="4524252"/>
            <a:ext cx="645739" cy="968609"/>
          </a:xfrm>
          <a:prstGeom prst="rect">
            <a:avLst/>
          </a:prstGeom>
        </p:spPr>
      </p:pic>
      <p:pic>
        <p:nvPicPr>
          <p:cNvPr id="6" name="Picture 5">
            <a:extLst>
              <a:ext uri="{FF2B5EF4-FFF2-40B4-BE49-F238E27FC236}">
                <a16:creationId xmlns:a16="http://schemas.microsoft.com/office/drawing/2014/main" id="{A1265B8B-8888-C094-BB2A-CB9E9EEA37F9}"/>
              </a:ext>
            </a:extLst>
          </p:cNvPr>
          <p:cNvPicPr>
            <a:picLocks noChangeAspect="1"/>
          </p:cNvPicPr>
          <p:nvPr/>
        </p:nvPicPr>
        <p:blipFill>
          <a:blip r:embed="rId5"/>
          <a:stretch>
            <a:fillRect/>
          </a:stretch>
        </p:blipFill>
        <p:spPr>
          <a:xfrm>
            <a:off x="9695042" y="4639833"/>
            <a:ext cx="853027" cy="853027"/>
          </a:xfrm>
          <a:prstGeom prst="rect">
            <a:avLst/>
          </a:prstGeom>
        </p:spPr>
      </p:pic>
    </p:spTree>
    <p:extLst>
      <p:ext uri="{BB962C8B-B14F-4D97-AF65-F5344CB8AC3E}">
        <p14:creationId xmlns:p14="http://schemas.microsoft.com/office/powerpoint/2010/main" val="311781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8EFCC-F5EB-DB4E-D105-D0DCD618A75F}"/>
              </a:ext>
            </a:extLst>
          </p:cNvPr>
          <p:cNvSpPr>
            <a:spLocks noGrp="1"/>
          </p:cNvSpPr>
          <p:nvPr>
            <p:ph type="body" sz="quarter" idx="10"/>
          </p:nvPr>
        </p:nvSpPr>
        <p:spPr>
          <a:xfrm>
            <a:off x="3342701" y="3246285"/>
            <a:ext cx="2499580" cy="804078"/>
          </a:xfrm>
        </p:spPr>
        <p:txBody>
          <a:bodyPr/>
          <a:lstStyle/>
          <a:p>
            <a:pPr>
              <a:lnSpc>
                <a:spcPct val="100000"/>
              </a:lnSpc>
            </a:pPr>
            <a:r>
              <a:rPr lang="en-US" dirty="0"/>
              <a:t>Blood glucose (blood sugar) monitoring is a vital piece of the Diabetes Medical Management Plan (DMMP).</a:t>
            </a:r>
          </a:p>
        </p:txBody>
      </p:sp>
      <p:sp>
        <p:nvSpPr>
          <p:cNvPr id="3" name="Title 2">
            <a:extLst>
              <a:ext uri="{FF2B5EF4-FFF2-40B4-BE49-F238E27FC236}">
                <a16:creationId xmlns:a16="http://schemas.microsoft.com/office/drawing/2014/main" id="{6AE63B9C-1507-21B6-E676-05A48808324E}"/>
              </a:ext>
            </a:extLst>
          </p:cNvPr>
          <p:cNvSpPr>
            <a:spLocks noGrp="1"/>
          </p:cNvSpPr>
          <p:nvPr>
            <p:ph type="title"/>
          </p:nvPr>
        </p:nvSpPr>
        <p:spPr>
          <a:xfrm>
            <a:off x="3342701" y="1755562"/>
            <a:ext cx="2571082" cy="1734064"/>
          </a:xfrm>
        </p:spPr>
        <p:txBody>
          <a:bodyPr/>
          <a:lstStyle/>
          <a:p>
            <a:r>
              <a:rPr lang="en-US" dirty="0"/>
              <a:t>Optimal Student Health </a:t>
            </a:r>
            <a:br>
              <a:rPr lang="en-US" dirty="0"/>
            </a:br>
            <a:r>
              <a:rPr lang="en-US" dirty="0"/>
              <a:t>and Learning</a:t>
            </a:r>
          </a:p>
        </p:txBody>
      </p:sp>
      <p:sp>
        <p:nvSpPr>
          <p:cNvPr id="4" name="Text Placeholder 3">
            <a:extLst>
              <a:ext uri="{FF2B5EF4-FFF2-40B4-BE49-F238E27FC236}">
                <a16:creationId xmlns:a16="http://schemas.microsoft.com/office/drawing/2014/main" id="{72AFBD42-E801-0E21-0903-3B1C21C52727}"/>
              </a:ext>
            </a:extLst>
          </p:cNvPr>
          <p:cNvSpPr>
            <a:spLocks noGrp="1"/>
          </p:cNvSpPr>
          <p:nvPr>
            <p:ph type="body" sz="quarter" idx="11"/>
          </p:nvPr>
        </p:nvSpPr>
        <p:spPr/>
        <p:txBody>
          <a:bodyPr/>
          <a:lstStyle/>
          <a:p>
            <a:r>
              <a:rPr lang="en-US" dirty="0"/>
              <a:t>GOAL: </a:t>
            </a:r>
          </a:p>
        </p:txBody>
      </p:sp>
    </p:spTree>
    <p:extLst>
      <p:ext uri="{BB962C8B-B14F-4D97-AF65-F5344CB8AC3E}">
        <p14:creationId xmlns:p14="http://schemas.microsoft.com/office/powerpoint/2010/main" val="307344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777883" y="2088369"/>
            <a:ext cx="8539691" cy="741357"/>
          </a:xfrm>
        </p:spPr>
        <p:txBody>
          <a:bodyPr/>
          <a:lstStyle/>
          <a:p>
            <a:r>
              <a:rPr lang="en-US" dirty="0"/>
              <a:t>Check manual </a:t>
            </a:r>
          </a:p>
          <a:p>
            <a:r>
              <a:rPr lang="en-US" dirty="0"/>
              <a:t>Contact manufacturer (1-800 or website)</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What Does the Display Mean?</a:t>
            </a:r>
          </a:p>
        </p:txBody>
      </p:sp>
      <p:pic>
        <p:nvPicPr>
          <p:cNvPr id="4" name="Picture 7" descr="onetouch readouts_0001">
            <a:extLst>
              <a:ext uri="{FF2B5EF4-FFF2-40B4-BE49-F238E27FC236}">
                <a16:creationId xmlns:a16="http://schemas.microsoft.com/office/drawing/2014/main" id="{89CD4B6F-2672-C3DB-2B26-F98080EFC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63" t="12788" r="11320" b="16179"/>
          <a:stretch>
            <a:fillRect/>
          </a:stretch>
        </p:blipFill>
        <p:spPr bwMode="auto">
          <a:xfrm>
            <a:off x="777883" y="3040690"/>
            <a:ext cx="68357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33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3270319"/>
          </a:xfrm>
        </p:spPr>
        <p:txBody>
          <a:bodyPr/>
          <a:lstStyle/>
          <a:p>
            <a:r>
              <a:rPr lang="en-US" dirty="0"/>
              <a:t>Reference student’s target range</a:t>
            </a:r>
          </a:p>
          <a:p>
            <a:pPr lvl="1">
              <a:buFont typeface="Wingdings" pitchFamily="2" charset="2"/>
              <a:buChar char="§"/>
            </a:pPr>
            <a:r>
              <a:rPr lang="en-US" sz="1870" dirty="0">
                <a:latin typeface="Arial" panose="020B0604020202020204" pitchFamily="34" charset="0"/>
                <a:cs typeface="Arial" panose="020B0604020202020204" pitchFamily="34" charset="0"/>
              </a:rPr>
              <a:t>Individualized for student</a:t>
            </a:r>
          </a:p>
          <a:p>
            <a:pPr lvl="1">
              <a:buFont typeface="Wingdings" pitchFamily="2" charset="2"/>
              <a:buChar char="§"/>
            </a:pPr>
            <a:r>
              <a:rPr lang="en-US" sz="1870" dirty="0">
                <a:latin typeface="Arial" panose="020B0604020202020204" pitchFamily="34" charset="0"/>
                <a:cs typeface="Arial" panose="020B0604020202020204" pitchFamily="34" charset="0"/>
              </a:rPr>
              <a:t>May vary throughout day</a:t>
            </a:r>
          </a:p>
          <a:p>
            <a:pPr lvl="1">
              <a:buFont typeface="Wingdings" pitchFamily="2" charset="2"/>
              <a:buChar char="§"/>
            </a:pPr>
            <a:r>
              <a:rPr lang="en-US" sz="1870" dirty="0">
                <a:latin typeface="Arial" panose="020B0604020202020204" pitchFamily="34" charset="0"/>
                <a:cs typeface="Arial" panose="020B0604020202020204" pitchFamily="34" charset="0"/>
              </a:rPr>
              <a:t>Take action per DMMP</a:t>
            </a:r>
          </a:p>
          <a:p>
            <a:r>
              <a:rPr lang="en-US" dirty="0"/>
              <a:t>Communicate sensitively-do not use “good” or “bad,” but rather communicate the actual value</a:t>
            </a:r>
          </a:p>
          <a:p>
            <a:r>
              <a:rPr lang="en-US" dirty="0"/>
              <a:t>Recognize value may vary according to time since </a:t>
            </a:r>
            <a:br>
              <a:rPr lang="en-US" dirty="0"/>
            </a:br>
            <a:r>
              <a:rPr lang="en-US" dirty="0"/>
              <a:t>eating, insulin, or physical activity</a:t>
            </a:r>
          </a:p>
          <a:p>
            <a:pPr marL="0" indent="0">
              <a:buNone/>
            </a:pPr>
            <a:endParaRPr lang="en-US" dirty="0"/>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What Does the Number Mean?</a:t>
            </a:r>
          </a:p>
        </p:txBody>
      </p:sp>
      <p:pic>
        <p:nvPicPr>
          <p:cNvPr id="5" name="Picture 4">
            <a:extLst>
              <a:ext uri="{FF2B5EF4-FFF2-40B4-BE49-F238E27FC236}">
                <a16:creationId xmlns:a16="http://schemas.microsoft.com/office/drawing/2014/main" id="{88356D2D-EEE9-AFC4-DBBA-CC143E05AA93}"/>
              </a:ext>
            </a:extLst>
          </p:cNvPr>
          <p:cNvPicPr>
            <a:picLocks noChangeAspect="1"/>
          </p:cNvPicPr>
          <p:nvPr/>
        </p:nvPicPr>
        <p:blipFill>
          <a:blip r:embed="rId3"/>
          <a:stretch>
            <a:fillRect/>
          </a:stretch>
        </p:blipFill>
        <p:spPr>
          <a:xfrm>
            <a:off x="781232" y="2250949"/>
            <a:ext cx="977900" cy="977900"/>
          </a:xfrm>
          <a:prstGeom prst="rect">
            <a:avLst/>
          </a:prstGeom>
        </p:spPr>
      </p:pic>
    </p:spTree>
    <p:extLst>
      <p:ext uri="{BB962C8B-B14F-4D97-AF65-F5344CB8AC3E}">
        <p14:creationId xmlns:p14="http://schemas.microsoft.com/office/powerpoint/2010/main" val="2847207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3977-5DF2-4BC0-C6E5-CABCD63C4801}"/>
              </a:ext>
            </a:extLst>
          </p:cNvPr>
          <p:cNvSpPr>
            <a:spLocks noGrp="1"/>
          </p:cNvSpPr>
          <p:nvPr>
            <p:ph type="title"/>
          </p:nvPr>
        </p:nvSpPr>
        <p:spPr>
          <a:xfrm>
            <a:off x="1612055" y="2544843"/>
            <a:ext cx="8967891" cy="332399"/>
          </a:xfrm>
        </p:spPr>
        <p:txBody>
          <a:bodyPr/>
          <a:lstStyle/>
          <a:p>
            <a:r>
              <a:rPr lang="en-US" sz="2400" dirty="0"/>
              <a:t>Module 4 Pre- and Post-Tests:</a:t>
            </a:r>
          </a:p>
        </p:txBody>
      </p:sp>
      <p:sp>
        <p:nvSpPr>
          <p:cNvPr id="3" name="Title 2">
            <a:extLst>
              <a:ext uri="{FF2B5EF4-FFF2-40B4-BE49-F238E27FC236}">
                <a16:creationId xmlns:a16="http://schemas.microsoft.com/office/drawing/2014/main" id="{90B1C8ED-65C9-8DD9-34DC-4733D081F373}"/>
              </a:ext>
            </a:extLst>
          </p:cNvPr>
          <p:cNvSpPr txBox="1">
            <a:spLocks/>
          </p:cNvSpPr>
          <p:nvPr/>
        </p:nvSpPr>
        <p:spPr>
          <a:xfrm>
            <a:off x="1612054" y="2950621"/>
            <a:ext cx="8324426" cy="1182760"/>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r>
              <a:rPr lang="en-US" sz="4270" dirty="0">
                <a:solidFill>
                  <a:schemeClr val="tx1"/>
                </a:solidFill>
              </a:rPr>
              <a:t>BLOOD GLUCOSE MONITORING</a:t>
            </a:r>
          </a:p>
        </p:txBody>
      </p:sp>
      <p:sp>
        <p:nvSpPr>
          <p:cNvPr id="4" name="Title 2">
            <a:extLst>
              <a:ext uri="{FF2B5EF4-FFF2-40B4-BE49-F238E27FC236}">
                <a16:creationId xmlns:a16="http://schemas.microsoft.com/office/drawing/2014/main" id="{CCF21B77-8771-AF8A-3C79-836228A252A9}"/>
              </a:ext>
            </a:extLst>
          </p:cNvPr>
          <p:cNvSpPr txBox="1">
            <a:spLocks/>
          </p:cNvSpPr>
          <p:nvPr/>
        </p:nvSpPr>
        <p:spPr>
          <a:xfrm>
            <a:off x="1612054" y="6244799"/>
            <a:ext cx="8324426" cy="221599"/>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r>
              <a:rPr lang="en-US" sz="1600" b="0" dirty="0"/>
              <a:t>This tool may be freely duplicated and distributed for training purposes</a:t>
            </a:r>
          </a:p>
        </p:txBody>
      </p:sp>
    </p:spTree>
    <p:extLst>
      <p:ext uri="{BB962C8B-B14F-4D97-AF65-F5344CB8AC3E}">
        <p14:creationId xmlns:p14="http://schemas.microsoft.com/office/powerpoint/2010/main" val="2442357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7D0AC1B-0A42-1FF7-2BDC-227ED19EEA84}"/>
              </a:ext>
            </a:extLst>
          </p:cNvPr>
          <p:cNvSpPr>
            <a:spLocks noChangeArrowheads="1"/>
          </p:cNvSpPr>
          <p:nvPr/>
        </p:nvSpPr>
        <p:spPr bwMode="auto">
          <a:xfrm>
            <a:off x="731520" y="1200467"/>
            <a:ext cx="47467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298450" algn="l"/>
              </a:tabLst>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tabLst>
                <a:tab pos="298450" algn="l"/>
              </a:tabLst>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tabLst>
                <a:tab pos="298450" algn="l"/>
              </a:tabLst>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tabLst>
                <a:tab pos="298450" algn="l"/>
              </a:tabLst>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tabLst>
                <a:tab pos="298450" algn="l"/>
              </a:tabLst>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9pPr>
          </a:lstStyle>
          <a:p>
            <a:pPr>
              <a:spcBef>
                <a:spcPct val="0"/>
              </a:spcBef>
              <a:buClr>
                <a:schemeClr val="accent1"/>
              </a:buClr>
              <a:buSzPct val="100000"/>
              <a:buFont typeface="Arial Black" panose="020B0A04020102020204" pitchFamily="34" charset="0"/>
              <a:buAutoNum type="arabicPeriod"/>
            </a:pPr>
            <a:r>
              <a:rPr lang="en-US" altLang="en-US" sz="1600" b="1" dirty="0">
                <a:solidFill>
                  <a:srgbClr val="231F20"/>
                </a:solidFill>
                <a:latin typeface="Arial" panose="020B0604020202020204" pitchFamily="34" charset="0"/>
                <a:cs typeface="Calibri" panose="020F0502020204030204" pitchFamily="34" charset="0"/>
              </a:rPr>
              <a:t>Which of the following can affect blood glucose levels?</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Insulin</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Food</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Physical Activity</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Stress/illness</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All the above</a:t>
            </a:r>
          </a:p>
          <a:p>
            <a:pPr marL="800100" lvl="1" indent="-342900">
              <a:spcBef>
                <a:spcPct val="0"/>
              </a:spcBef>
              <a:buClr>
                <a:schemeClr val="accent1"/>
              </a:buClr>
              <a:buSzPct val="100000"/>
              <a:buFont typeface="+mj-lt"/>
              <a:buAutoNum type="alphaLcPeriod"/>
            </a:pPr>
            <a:endParaRPr lang="en-US" altLang="en-US" sz="1600" dirty="0">
              <a:solidFill>
                <a:srgbClr val="231F20"/>
              </a:solidFill>
              <a:latin typeface="Arial" panose="020B0604020202020204" pitchFamily="34" charset="0"/>
              <a:cs typeface="Calibri" panose="020F0502020204030204" pitchFamily="34" charset="0"/>
            </a:endParaRPr>
          </a:p>
          <a:p>
            <a:pPr>
              <a:spcBef>
                <a:spcPct val="0"/>
              </a:spcBef>
              <a:buClr>
                <a:schemeClr val="accent1"/>
              </a:buClr>
              <a:buSzPct val="100000"/>
              <a:buFont typeface="+mj-lt"/>
              <a:buAutoNum type="arabicPeriod"/>
            </a:pPr>
            <a:r>
              <a:rPr lang="en-US" altLang="en-US" sz="1600" b="1" dirty="0">
                <a:solidFill>
                  <a:srgbClr val="231F20"/>
                </a:solidFill>
                <a:latin typeface="Arial" panose="020B0604020202020204" pitchFamily="34" charset="0"/>
                <a:cs typeface="Calibri" panose="020F0502020204030204" pitchFamily="34" charset="0"/>
              </a:rPr>
              <a:t>Blood glucose ranges are individualized for each student.</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True</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False</a:t>
            </a:r>
          </a:p>
          <a:p>
            <a:pPr marL="0" indent="0">
              <a:spcBef>
                <a:spcPct val="0"/>
              </a:spcBef>
              <a:buClr>
                <a:schemeClr val="accent1"/>
              </a:buClr>
              <a:buSzPct val="100000"/>
              <a:buNone/>
            </a:pPr>
            <a:endParaRPr lang="en-US" altLang="en-US" sz="1600" dirty="0">
              <a:solidFill>
                <a:srgbClr val="231F20"/>
              </a:solidFill>
              <a:latin typeface="Arial" panose="020B0604020202020204" pitchFamily="34" charset="0"/>
              <a:cs typeface="Calibri" panose="020F0502020204030204" pitchFamily="34" charset="0"/>
            </a:endParaRPr>
          </a:p>
          <a:p>
            <a:pPr>
              <a:spcBef>
                <a:spcPct val="0"/>
              </a:spcBef>
              <a:buClr>
                <a:schemeClr val="accent1"/>
              </a:buClr>
              <a:buSzPct val="100000"/>
              <a:buFont typeface="+mj-lt"/>
              <a:buAutoNum type="arabicPeriod" startAt="3"/>
            </a:pPr>
            <a:r>
              <a:rPr lang="en-US" altLang="en-US" sz="1600" b="1" dirty="0">
                <a:solidFill>
                  <a:srgbClr val="231F20"/>
                </a:solidFill>
                <a:latin typeface="Arial" panose="020B0604020202020204" pitchFamily="34" charset="0"/>
                <a:cs typeface="Calibri" panose="020F0502020204030204" pitchFamily="34" charset="0"/>
              </a:rPr>
              <a:t>Students who are able to self-manage should be able to check their blood glucose in the classroom.</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True</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False</a:t>
            </a:r>
          </a:p>
        </p:txBody>
      </p:sp>
      <p:sp>
        <p:nvSpPr>
          <p:cNvPr id="2" name="Rectangle 1">
            <a:extLst>
              <a:ext uri="{FF2B5EF4-FFF2-40B4-BE49-F238E27FC236}">
                <a16:creationId xmlns:a16="http://schemas.microsoft.com/office/drawing/2014/main" id="{4915FB58-7D2D-E7CC-B535-6142DA1C5779}"/>
              </a:ext>
            </a:extLst>
          </p:cNvPr>
          <p:cNvSpPr>
            <a:spLocks noChangeArrowheads="1"/>
          </p:cNvSpPr>
          <p:nvPr/>
        </p:nvSpPr>
        <p:spPr bwMode="auto">
          <a:xfrm>
            <a:off x="5837595" y="1200467"/>
            <a:ext cx="474678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298450" algn="l"/>
              </a:tabLst>
              <a:defRPr sz="3000">
                <a:solidFill>
                  <a:srgbClr val="5E5F5D"/>
                </a:solidFill>
                <a:latin typeface="Arial Regular"/>
                <a:ea typeface="Arial Regular"/>
                <a:cs typeface="Arial Regular"/>
              </a:defRPr>
            </a:lvl1pPr>
            <a:lvl2pPr marL="742950" indent="-285750">
              <a:spcBef>
                <a:spcPct val="20000"/>
              </a:spcBef>
              <a:buFont typeface="Arial" panose="020B0604020202020204" pitchFamily="34" charset="0"/>
              <a:buChar char="–"/>
              <a:tabLst>
                <a:tab pos="298450" algn="l"/>
              </a:tabLst>
              <a:defRPr sz="2400">
                <a:solidFill>
                  <a:srgbClr val="5E5F5D"/>
                </a:solidFill>
                <a:latin typeface="Arial Regular"/>
                <a:ea typeface="Arial Regular"/>
                <a:cs typeface="Arial Regular"/>
              </a:defRPr>
            </a:lvl2pPr>
            <a:lvl3pPr marL="1143000" indent="-228600">
              <a:spcBef>
                <a:spcPct val="20000"/>
              </a:spcBef>
              <a:buFont typeface="Arial" panose="020B0604020202020204" pitchFamily="34" charset="0"/>
              <a:buChar char="•"/>
              <a:tabLst>
                <a:tab pos="298450" algn="l"/>
              </a:tabLst>
              <a:defRPr sz="2200">
                <a:solidFill>
                  <a:srgbClr val="5E5F5D"/>
                </a:solidFill>
                <a:latin typeface="Arial Regular"/>
                <a:ea typeface="Arial Regular"/>
                <a:cs typeface="Arial Regular"/>
              </a:defRPr>
            </a:lvl3pPr>
            <a:lvl4pPr marL="1600200" indent="-228600">
              <a:spcBef>
                <a:spcPct val="20000"/>
              </a:spcBef>
              <a:buFont typeface="Arial" panose="020B0604020202020204" pitchFamily="34" charset="0"/>
              <a:buChar char="–"/>
              <a:tabLst>
                <a:tab pos="298450" algn="l"/>
              </a:tabLst>
              <a:defRPr sz="2000">
                <a:solidFill>
                  <a:srgbClr val="5E5F5D"/>
                </a:solidFill>
                <a:latin typeface="Arial Regular"/>
                <a:ea typeface="Arial Regular"/>
                <a:cs typeface="Arial Regular"/>
              </a:defRPr>
            </a:lvl4pPr>
            <a:lvl5pPr marL="2057400" indent="-228600">
              <a:spcBef>
                <a:spcPct val="20000"/>
              </a:spcBef>
              <a:buFont typeface="Arial" panose="020B0604020202020204" pitchFamily="34" charset="0"/>
              <a:buChar char="»"/>
              <a:tabLst>
                <a:tab pos="298450" algn="l"/>
              </a:tabLst>
              <a:defRPr>
                <a:solidFill>
                  <a:srgbClr val="5E5F5D"/>
                </a:solidFill>
                <a:latin typeface="Arial Regular"/>
                <a:ea typeface="Arial Regular"/>
                <a:cs typeface="Arial Regular"/>
              </a:defRPr>
            </a:lvl5pPr>
            <a:lvl6pPr marL="25146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6pPr>
            <a:lvl7pPr marL="29718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7pPr>
            <a:lvl8pPr marL="34290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8pPr>
            <a:lvl9pPr marL="3886200" indent="-228600" eaLnBrk="0" fontAlgn="base" hangingPunct="0">
              <a:spcBef>
                <a:spcPct val="20000"/>
              </a:spcBef>
              <a:spcAft>
                <a:spcPct val="0"/>
              </a:spcAft>
              <a:buFont typeface="Arial" panose="020B0604020202020204" pitchFamily="34" charset="0"/>
              <a:buChar char="»"/>
              <a:tabLst>
                <a:tab pos="298450" algn="l"/>
              </a:tabLst>
              <a:defRPr>
                <a:solidFill>
                  <a:srgbClr val="5E5F5D"/>
                </a:solidFill>
                <a:latin typeface="Arial Regular"/>
                <a:ea typeface="Arial Regular"/>
                <a:cs typeface="Arial Regular"/>
              </a:defRPr>
            </a:lvl9pPr>
          </a:lstStyle>
          <a:p>
            <a:pPr>
              <a:spcBef>
                <a:spcPct val="0"/>
              </a:spcBef>
              <a:buClr>
                <a:schemeClr val="accent1"/>
              </a:buClr>
              <a:buSzPct val="100000"/>
              <a:buFont typeface="+mj-lt"/>
              <a:buAutoNum type="arabicPeriod" startAt="4"/>
            </a:pPr>
            <a:r>
              <a:rPr lang="en-US" altLang="en-US" sz="1600" b="1" dirty="0">
                <a:solidFill>
                  <a:srgbClr val="231F20"/>
                </a:solidFill>
                <a:latin typeface="Arial" panose="020B0604020202020204" pitchFamily="34" charset="0"/>
                <a:cs typeface="Calibri" panose="020F0502020204030204" pitchFamily="34" charset="0"/>
              </a:rPr>
              <a:t>When should blood glucose levels be routinely checked?</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Every hour</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Before meals and snacks</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Every time student comes to the clinic</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According to the schedule in the student’s DMMP</a:t>
            </a:r>
          </a:p>
          <a:p>
            <a:pPr marL="800100" lvl="1" indent="-342900">
              <a:spcBef>
                <a:spcPct val="0"/>
              </a:spcBef>
              <a:buClr>
                <a:schemeClr val="accent1"/>
              </a:buClr>
              <a:buSzPct val="100000"/>
              <a:buFont typeface="+mj-lt"/>
              <a:buAutoNum type="alphaLcPeriod"/>
            </a:pPr>
            <a:r>
              <a:rPr lang="en-US" altLang="en-US" sz="1600" dirty="0">
                <a:solidFill>
                  <a:srgbClr val="231F20"/>
                </a:solidFill>
                <a:latin typeface="Arial" panose="020B0604020202020204" pitchFamily="34" charset="0"/>
                <a:cs typeface="Calibri" panose="020F0502020204030204" pitchFamily="34" charset="0"/>
              </a:rPr>
              <a:t>Never at school</a:t>
            </a:r>
          </a:p>
          <a:p>
            <a:pPr marL="800100" lvl="1" indent="-342900">
              <a:spcBef>
                <a:spcPct val="0"/>
              </a:spcBef>
              <a:buClr>
                <a:schemeClr val="accent1"/>
              </a:buClr>
              <a:buSzPct val="100000"/>
              <a:buFont typeface="+mj-lt"/>
              <a:buAutoNum type="alphaLcPeriod"/>
            </a:pPr>
            <a:endParaRPr lang="en-US" altLang="en-US" sz="1600" dirty="0">
              <a:solidFill>
                <a:srgbClr val="231F20"/>
              </a:solidFill>
              <a:latin typeface="Arial" panose="020B0604020202020204" pitchFamily="34" charset="0"/>
              <a:cs typeface="Calibri" panose="020F0502020204030204" pitchFamily="34" charset="0"/>
            </a:endParaRPr>
          </a:p>
          <a:p>
            <a:pPr marL="342900" indent="-342900">
              <a:spcBef>
                <a:spcPts val="0"/>
              </a:spcBef>
              <a:spcAft>
                <a:spcPts val="0"/>
              </a:spcAft>
              <a:buClr>
                <a:schemeClr val="accent1"/>
              </a:buClr>
              <a:buSzPct val="100000"/>
              <a:buFont typeface="+mj-lt"/>
              <a:buAutoNum type="arabicPeriod" startAt="5"/>
              <a:tabLst>
                <a:tab pos="298450" algn="l"/>
              </a:tabLst>
              <a:defRPr/>
            </a:pPr>
            <a:r>
              <a:rPr lang="en-US" sz="1600" b="1" i="0" spc="20" dirty="0">
                <a:solidFill>
                  <a:srgbClr val="231F20"/>
                </a:solidFill>
                <a:latin typeface="Arial" panose="020B0604020202020204" pitchFamily="34" charset="0"/>
                <a:ea typeface="Calibri" panose="020F0502020204030204" pitchFamily="34" charset="0"/>
                <a:cs typeface="Times New Roman" panose="02020603050405020304" pitchFamily="18" charset="0"/>
              </a:rPr>
              <a:t>Blood glucose levels are monitored using:</a:t>
            </a:r>
            <a:endParaRPr lang="en-US" sz="2000" spc="-10" dirty="0">
              <a:latin typeface="Calibri" panose="020F0502020204030204" pitchFamily="34" charset="0"/>
              <a:ea typeface="Verdana" panose="020B0604030504040204" pitchFamily="34" charset="0"/>
              <a:cs typeface="Times New Roman" panose="02020603050405020304" pitchFamily="18" charset="0"/>
            </a:endParaRPr>
          </a:p>
          <a:p>
            <a:pPr marL="804672">
              <a:spcBef>
                <a:spcPts val="0"/>
              </a:spcBef>
              <a:spcAft>
                <a:spcPts val="0"/>
              </a:spcAft>
              <a:buClr>
                <a:schemeClr val="accent1"/>
              </a:buClr>
              <a:buFont typeface="+mj-lt"/>
              <a:buAutoNum type="alphaLcPeriod"/>
              <a:tabLst>
                <a:tab pos="450850" algn="l"/>
              </a:tabLst>
              <a:defRPr/>
            </a:pPr>
            <a:r>
              <a:rPr lang="en-US" sz="1600" dirty="0">
                <a:solidFill>
                  <a:schemeClr val="tx1"/>
                </a:solidFill>
                <a:latin typeface="Arial" panose="020B0604020202020204" pitchFamily="34" charset="0"/>
                <a:ea typeface="Verdana" panose="020B0604030504040204" pitchFamily="34" charset="0"/>
                <a:cs typeface="Times New Roman" panose="02020603050405020304" pitchFamily="18" charset="0"/>
              </a:rPr>
              <a:t>Urine test strip</a:t>
            </a:r>
          </a:p>
          <a:p>
            <a:pPr marL="804672">
              <a:spcBef>
                <a:spcPts val="0"/>
              </a:spcBef>
              <a:spcAft>
                <a:spcPts val="0"/>
              </a:spcAft>
              <a:buClr>
                <a:schemeClr val="accent1"/>
              </a:buClr>
              <a:buFont typeface="+mj-lt"/>
              <a:buAutoNum type="alphaLcPeriod"/>
              <a:tabLst>
                <a:tab pos="450850" algn="l"/>
              </a:tabLst>
              <a:defRPr/>
            </a:pPr>
            <a:r>
              <a:rPr lang="en-US" sz="1600" dirty="0">
                <a:solidFill>
                  <a:schemeClr val="tx1"/>
                </a:solidFill>
                <a:latin typeface="Arial" panose="020B0604020202020204" pitchFamily="34" charset="0"/>
                <a:ea typeface="Verdana" panose="020B0604030504040204" pitchFamily="34" charset="0"/>
                <a:cs typeface="Times New Roman" panose="02020603050405020304" pitchFamily="18" charset="0"/>
              </a:rPr>
              <a:t>Continuous glucose monitor</a:t>
            </a:r>
          </a:p>
          <a:p>
            <a:pPr marL="804672">
              <a:spcBef>
                <a:spcPts val="0"/>
              </a:spcBef>
              <a:spcAft>
                <a:spcPts val="0"/>
              </a:spcAft>
              <a:buClr>
                <a:schemeClr val="accent1"/>
              </a:buClr>
              <a:buFont typeface="+mj-lt"/>
              <a:buAutoNum type="alphaLcPeriod"/>
              <a:tabLst>
                <a:tab pos="450850" algn="l"/>
              </a:tabLst>
              <a:defRPr/>
            </a:pPr>
            <a:r>
              <a:rPr lang="en-US" sz="1600" dirty="0">
                <a:solidFill>
                  <a:schemeClr val="tx1"/>
                </a:solidFill>
                <a:latin typeface="Arial" panose="020B0604020202020204" pitchFamily="34" charset="0"/>
                <a:ea typeface="Verdana" panose="020B0604030504040204" pitchFamily="34" charset="0"/>
                <a:cs typeface="Times New Roman" panose="02020603050405020304" pitchFamily="18" charset="0"/>
              </a:rPr>
              <a:t>Glucose Meter</a:t>
            </a:r>
          </a:p>
          <a:p>
            <a:pPr marL="804672">
              <a:spcBef>
                <a:spcPts val="0"/>
              </a:spcBef>
              <a:spcAft>
                <a:spcPts val="0"/>
              </a:spcAft>
              <a:buClr>
                <a:schemeClr val="accent1"/>
              </a:buClr>
              <a:buFont typeface="+mj-lt"/>
              <a:buAutoNum type="alphaLcPeriod"/>
              <a:tabLst>
                <a:tab pos="450850" algn="l"/>
              </a:tabLst>
              <a:defRPr/>
            </a:pPr>
            <a:r>
              <a:rPr lang="en-US" sz="1600" dirty="0">
                <a:solidFill>
                  <a:schemeClr val="tx1"/>
                </a:solidFill>
                <a:latin typeface="Arial" panose="020B0604020202020204" pitchFamily="34" charset="0"/>
                <a:ea typeface="Verdana" panose="020B0604030504040204" pitchFamily="34" charset="0"/>
                <a:cs typeface="Times New Roman" panose="02020603050405020304" pitchFamily="18" charset="0"/>
              </a:rPr>
              <a:t>a and c</a:t>
            </a:r>
          </a:p>
          <a:p>
            <a:pPr marL="804672">
              <a:spcBef>
                <a:spcPts val="0"/>
              </a:spcBef>
              <a:spcAft>
                <a:spcPts val="0"/>
              </a:spcAft>
              <a:buClr>
                <a:schemeClr val="accent1"/>
              </a:buClr>
              <a:buFont typeface="+mj-lt"/>
              <a:buAutoNum type="alphaLcPeriod"/>
              <a:tabLst>
                <a:tab pos="450850" algn="l"/>
              </a:tabLst>
              <a:defRPr/>
            </a:pPr>
            <a:r>
              <a:rPr lang="en-US" sz="1600" dirty="0">
                <a:solidFill>
                  <a:schemeClr val="tx1"/>
                </a:solidFill>
                <a:latin typeface="Arial" panose="020B0604020202020204" pitchFamily="34" charset="0"/>
                <a:ea typeface="Verdana" panose="020B0604030504040204" pitchFamily="34" charset="0"/>
                <a:cs typeface="Times New Roman" panose="02020603050405020304" pitchFamily="18" charset="0"/>
              </a:rPr>
              <a:t>b and c</a:t>
            </a:r>
            <a:endParaRPr lang="en-US" altLang="en-US" sz="1600" dirty="0">
              <a:solidFill>
                <a:schemeClr val="tx1"/>
              </a:solidFill>
              <a:latin typeface="Arial" panose="020B0604020202020204" pitchFamily="34" charset="0"/>
              <a:cs typeface="Arial" panose="020B0604020202020204" pitchFamily="34" charset="0"/>
            </a:endParaRPr>
          </a:p>
          <a:p>
            <a:pPr>
              <a:spcBef>
                <a:spcPct val="0"/>
              </a:spcBef>
              <a:buClr>
                <a:schemeClr val="accent1"/>
              </a:buClr>
              <a:buSzPct val="100000"/>
              <a:buFont typeface="Arial Black" panose="020B0A04020102020204" pitchFamily="34" charset="0"/>
              <a:buAutoNum type="arabicPeriod" startAt="4"/>
            </a:pPr>
            <a:endParaRPr lang="en-US" altLang="en-US" sz="1600" dirty="0">
              <a:solidFill>
                <a:srgbClr val="231F20"/>
              </a:solidFill>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32965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710F-8D33-BBC3-3981-C0773C88A77D}"/>
              </a:ext>
            </a:extLst>
          </p:cNvPr>
          <p:cNvSpPr>
            <a:spLocks noGrp="1"/>
          </p:cNvSpPr>
          <p:nvPr>
            <p:ph type="title"/>
          </p:nvPr>
        </p:nvSpPr>
        <p:spPr/>
        <p:txBody>
          <a:bodyPr/>
          <a:lstStyle/>
          <a:p>
            <a:r>
              <a:rPr lang="en-US" dirty="0"/>
              <a:t>Disclaimer</a:t>
            </a:r>
          </a:p>
        </p:txBody>
      </p:sp>
      <p:sp>
        <p:nvSpPr>
          <p:cNvPr id="3" name="Title 1">
            <a:extLst>
              <a:ext uri="{FF2B5EF4-FFF2-40B4-BE49-F238E27FC236}">
                <a16:creationId xmlns:a16="http://schemas.microsoft.com/office/drawing/2014/main" id="{49ED2972-DAE9-AFBD-AC85-179D15C5B864}"/>
              </a:ext>
            </a:extLst>
          </p:cNvPr>
          <p:cNvSpPr txBox="1">
            <a:spLocks/>
          </p:cNvSpPr>
          <p:nvPr/>
        </p:nvSpPr>
        <p:spPr>
          <a:xfrm>
            <a:off x="1612055" y="3215403"/>
            <a:ext cx="8967891" cy="997196"/>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tx1"/>
                </a:solidFill>
                <a:latin typeface="Arial" panose="020B0604020202020204" pitchFamily="34" charset="0"/>
                <a:ea typeface="+mj-ea"/>
                <a:cs typeface="Arial" panose="020B0604020202020204" pitchFamily="34" charset="0"/>
              </a:defRPr>
            </a:lvl1pPr>
          </a:lstStyle>
          <a:p>
            <a:r>
              <a:rPr lang="en-US" sz="2400" b="0" dirty="0"/>
              <a:t>This presentation is not intended to provide legal or health care advice. Please consult with a legal or health care professional regarding your specific questions or needs.</a:t>
            </a:r>
          </a:p>
        </p:txBody>
      </p:sp>
    </p:spTree>
    <p:extLst>
      <p:ext uri="{BB962C8B-B14F-4D97-AF65-F5344CB8AC3E}">
        <p14:creationId xmlns:p14="http://schemas.microsoft.com/office/powerpoint/2010/main" val="1019280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5A9F4-4EF5-D8F9-CFE7-498E0CD8142C}"/>
              </a:ext>
            </a:extLst>
          </p:cNvPr>
          <p:cNvSpPr>
            <a:spLocks noGrp="1"/>
          </p:cNvSpPr>
          <p:nvPr>
            <p:ph type="title"/>
          </p:nvPr>
        </p:nvSpPr>
        <p:spPr/>
        <p:txBody>
          <a:bodyPr/>
          <a:lstStyle/>
          <a:p>
            <a:r>
              <a:rPr lang="en-US" dirty="0"/>
              <a:t>Where to Get More Information</a:t>
            </a:r>
          </a:p>
        </p:txBody>
      </p:sp>
      <p:sp>
        <p:nvSpPr>
          <p:cNvPr id="3" name="Title 1">
            <a:extLst>
              <a:ext uri="{FF2B5EF4-FFF2-40B4-BE49-F238E27FC236}">
                <a16:creationId xmlns:a16="http://schemas.microsoft.com/office/drawing/2014/main" id="{F537BA72-30D1-A34B-CD15-3A0FAC9E1915}"/>
              </a:ext>
            </a:extLst>
          </p:cNvPr>
          <p:cNvSpPr txBox="1">
            <a:spLocks/>
          </p:cNvSpPr>
          <p:nvPr/>
        </p:nvSpPr>
        <p:spPr>
          <a:xfrm>
            <a:off x="5567680" y="3800692"/>
            <a:ext cx="4937760" cy="1717393"/>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267" b="1"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sz="2000" dirty="0"/>
              <a:t>AMERICAN DIABETES ASSOCIATION</a:t>
            </a:r>
          </a:p>
          <a:p>
            <a:pPr>
              <a:lnSpc>
                <a:spcPct val="150000"/>
              </a:lnSpc>
            </a:pPr>
            <a:r>
              <a:rPr lang="en-US" sz="2000" b="0" dirty="0"/>
              <a:t>1-800-DIABETES (342-2383)</a:t>
            </a:r>
          </a:p>
          <a:p>
            <a:pPr>
              <a:lnSpc>
                <a:spcPct val="150000"/>
              </a:lnSpc>
            </a:pPr>
            <a:r>
              <a:rPr lang="en-US" sz="2000" b="0" dirty="0"/>
              <a:t>DIABETES.ORG/SAFEATSCHOOL</a:t>
            </a:r>
          </a:p>
          <a:p>
            <a:endParaRPr lang="en-US" sz="2400" dirty="0"/>
          </a:p>
        </p:txBody>
      </p:sp>
      <p:pic>
        <p:nvPicPr>
          <p:cNvPr id="4" name="Picture 3">
            <a:extLst>
              <a:ext uri="{FF2B5EF4-FFF2-40B4-BE49-F238E27FC236}">
                <a16:creationId xmlns:a16="http://schemas.microsoft.com/office/drawing/2014/main" id="{88CB429D-4237-1AC0-D7B9-04BAB81B96F7}"/>
              </a:ext>
            </a:extLst>
          </p:cNvPr>
          <p:cNvPicPr>
            <a:picLocks noChangeAspect="1"/>
          </p:cNvPicPr>
          <p:nvPr/>
        </p:nvPicPr>
        <p:blipFill>
          <a:blip r:embed="rId3"/>
          <a:stretch>
            <a:fillRect/>
          </a:stretch>
        </p:blipFill>
        <p:spPr>
          <a:xfrm>
            <a:off x="1612055" y="3929070"/>
            <a:ext cx="2949785" cy="1124606"/>
          </a:xfrm>
          <a:prstGeom prst="rect">
            <a:avLst/>
          </a:prstGeom>
        </p:spPr>
      </p:pic>
      <p:cxnSp>
        <p:nvCxnSpPr>
          <p:cNvPr id="6" name="Straight Connector 5">
            <a:extLst>
              <a:ext uri="{FF2B5EF4-FFF2-40B4-BE49-F238E27FC236}">
                <a16:creationId xmlns:a16="http://schemas.microsoft.com/office/drawing/2014/main" id="{F16FF037-48AF-90D4-AFBA-39A9FA5319CB}"/>
              </a:ext>
            </a:extLst>
          </p:cNvPr>
          <p:cNvCxnSpPr/>
          <p:nvPr/>
        </p:nvCxnSpPr>
        <p:spPr>
          <a:xfrm>
            <a:off x="4693920" y="3726706"/>
            <a:ext cx="0" cy="1993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E9E9AD-3D92-86AA-7A62-94BD28289473}"/>
              </a:ext>
            </a:extLst>
          </p:cNvPr>
          <p:cNvCxnSpPr>
            <a:cxnSpLocks/>
          </p:cNvCxnSpPr>
          <p:nvPr/>
        </p:nvCxnSpPr>
        <p:spPr>
          <a:xfrm flipV="1">
            <a:off x="5069840" y="3908750"/>
            <a:ext cx="0" cy="120173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19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A8AF9D-DE70-07E3-8B3E-B146EC3D7F5A}"/>
              </a:ext>
            </a:extLst>
          </p:cNvPr>
          <p:cNvSpPr>
            <a:spLocks noGrp="1"/>
          </p:cNvSpPr>
          <p:nvPr>
            <p:ph type="body" sz="quarter" idx="22"/>
          </p:nvPr>
        </p:nvSpPr>
        <p:spPr>
          <a:xfrm>
            <a:off x="6829357" y="2041309"/>
            <a:ext cx="4216596" cy="1060034"/>
          </a:xfrm>
        </p:spPr>
        <p:txBody>
          <a:bodyPr/>
          <a:lstStyle/>
          <a:p>
            <a:r>
              <a:rPr lang="en-US" b="1" dirty="0">
                <a:solidFill>
                  <a:schemeClr val="accent1"/>
                </a:solidFill>
              </a:rPr>
              <a:t>PARTICIPANTS WILL BE </a:t>
            </a:r>
            <a:br>
              <a:rPr lang="en-US" b="1" dirty="0">
                <a:solidFill>
                  <a:schemeClr val="accent1"/>
                </a:solidFill>
              </a:rPr>
            </a:br>
            <a:r>
              <a:rPr lang="en-US" b="1" dirty="0">
                <a:solidFill>
                  <a:schemeClr val="accent1"/>
                </a:solidFill>
              </a:rPr>
              <a:t>ABLE TO UNDERSTAND:</a:t>
            </a:r>
          </a:p>
          <a:p>
            <a:endParaRPr lang="en-US" dirty="0"/>
          </a:p>
          <a:p>
            <a:endParaRPr lang="en-US" dirty="0"/>
          </a:p>
        </p:txBody>
      </p:sp>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prstGeom prst="rect">
            <a:avLst/>
          </a:prstGeom>
        </p:spPr>
        <p:txBody>
          <a:bodyPr/>
          <a:lstStyle/>
          <a:p>
            <a:r>
              <a:rPr lang="en-US" dirty="0"/>
              <a:t>Learning Objectives</a:t>
            </a:r>
          </a:p>
        </p:txBody>
      </p:sp>
      <p:sp>
        <p:nvSpPr>
          <p:cNvPr id="11" name="Text Placeholder 4">
            <a:extLst>
              <a:ext uri="{FF2B5EF4-FFF2-40B4-BE49-F238E27FC236}">
                <a16:creationId xmlns:a16="http://schemas.microsoft.com/office/drawing/2014/main" id="{0A6300DF-F3B1-6147-9C1E-CCE95635866C}"/>
              </a:ext>
            </a:extLst>
          </p:cNvPr>
          <p:cNvSpPr txBox="1">
            <a:spLocks/>
          </p:cNvSpPr>
          <p:nvPr/>
        </p:nvSpPr>
        <p:spPr>
          <a:xfrm>
            <a:off x="6829357" y="2872079"/>
            <a:ext cx="4216596" cy="2417137"/>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dirty="0"/>
              <a:t>Why blood glucose is monitored</a:t>
            </a:r>
          </a:p>
          <a:p>
            <a:endParaRPr lang="en-US" sz="1867" dirty="0"/>
          </a:p>
          <a:p>
            <a:r>
              <a:rPr lang="en-US" sz="1867" dirty="0"/>
              <a:t>When blood glucose should be monitored</a:t>
            </a:r>
          </a:p>
          <a:p>
            <a:endParaRPr lang="en-US" sz="1867" dirty="0"/>
          </a:p>
          <a:p>
            <a:r>
              <a:rPr lang="en-US" sz="1867" dirty="0"/>
              <a:t>How to perform a blood glucose check</a:t>
            </a:r>
          </a:p>
          <a:p>
            <a:endParaRPr lang="en-US" sz="1867" dirty="0"/>
          </a:p>
          <a:p>
            <a:r>
              <a:rPr lang="en-US" sz="1867" dirty="0"/>
              <a:t>Required equipment</a:t>
            </a:r>
          </a:p>
          <a:p>
            <a:endParaRPr lang="en-US" sz="1867" dirty="0"/>
          </a:p>
        </p:txBody>
      </p:sp>
      <p:cxnSp>
        <p:nvCxnSpPr>
          <p:cNvPr id="7" name="Straight Connector 6">
            <a:extLst>
              <a:ext uri="{FF2B5EF4-FFF2-40B4-BE49-F238E27FC236}">
                <a16:creationId xmlns:a16="http://schemas.microsoft.com/office/drawing/2014/main" id="{3818C405-CB6D-D1F5-632D-5E4EEA6815F2}"/>
              </a:ext>
            </a:extLst>
          </p:cNvPr>
          <p:cNvCxnSpPr>
            <a:cxnSpLocks/>
          </p:cNvCxnSpPr>
          <p:nvPr/>
        </p:nvCxnSpPr>
        <p:spPr>
          <a:xfrm>
            <a:off x="6829357" y="2720342"/>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5F58DD-A424-E935-8EF7-FBEE47C42704}"/>
              </a:ext>
            </a:extLst>
          </p:cNvPr>
          <p:cNvCxnSpPr>
            <a:cxnSpLocks/>
          </p:cNvCxnSpPr>
          <p:nvPr/>
        </p:nvCxnSpPr>
        <p:spPr>
          <a:xfrm>
            <a:off x="6829357" y="3259901"/>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35CC7C-95D6-1411-4A96-FE1EEBC1D966}"/>
              </a:ext>
            </a:extLst>
          </p:cNvPr>
          <p:cNvCxnSpPr>
            <a:cxnSpLocks/>
          </p:cNvCxnSpPr>
          <p:nvPr/>
        </p:nvCxnSpPr>
        <p:spPr>
          <a:xfrm>
            <a:off x="6829357" y="4038265"/>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8E91F20-F6A2-A01D-DEDB-A89249065A37}"/>
              </a:ext>
            </a:extLst>
          </p:cNvPr>
          <p:cNvCxnSpPr>
            <a:cxnSpLocks/>
          </p:cNvCxnSpPr>
          <p:nvPr/>
        </p:nvCxnSpPr>
        <p:spPr>
          <a:xfrm>
            <a:off x="6829357" y="4588523"/>
            <a:ext cx="421659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16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3627BF-C7F3-312B-B8AD-777ADEA12F5F}"/>
              </a:ext>
            </a:extLst>
          </p:cNvPr>
          <p:cNvSpPr>
            <a:spLocks noGrp="1"/>
          </p:cNvSpPr>
          <p:nvPr>
            <p:ph type="body" sz="quarter" idx="10"/>
          </p:nvPr>
        </p:nvSpPr>
        <p:spPr/>
        <p:txBody>
          <a:bodyPr/>
          <a:lstStyle/>
          <a:p>
            <a:r>
              <a:rPr lang="en-US" dirty="0"/>
              <a:t>Blood Glucose Monitoring</a:t>
            </a:r>
          </a:p>
        </p:txBody>
      </p:sp>
      <p:sp>
        <p:nvSpPr>
          <p:cNvPr id="8" name="Rectangle 7">
            <a:extLst>
              <a:ext uri="{FF2B5EF4-FFF2-40B4-BE49-F238E27FC236}">
                <a16:creationId xmlns:a16="http://schemas.microsoft.com/office/drawing/2014/main" id="{6D0A3C71-D313-8DFF-97F8-C2D43DD5265C}"/>
              </a:ext>
            </a:extLst>
          </p:cNvPr>
          <p:cNvSpPr/>
          <p:nvPr/>
        </p:nvSpPr>
        <p:spPr>
          <a:xfrm>
            <a:off x="670106" y="2441611"/>
            <a:ext cx="3163663" cy="3783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FAA45E79-4DCF-4E09-3855-11CB5B54DBC0}"/>
              </a:ext>
            </a:extLst>
          </p:cNvPr>
          <p:cNvSpPr txBox="1">
            <a:spLocks/>
          </p:cNvSpPr>
          <p:nvPr/>
        </p:nvSpPr>
        <p:spPr>
          <a:xfrm>
            <a:off x="924195" y="3533845"/>
            <a:ext cx="2432051" cy="84031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Maintain blood glucose within target range</a:t>
            </a:r>
          </a:p>
        </p:txBody>
      </p:sp>
      <p:sp>
        <p:nvSpPr>
          <p:cNvPr id="3" name="Text Placeholder 20">
            <a:extLst>
              <a:ext uri="{FF2B5EF4-FFF2-40B4-BE49-F238E27FC236}">
                <a16:creationId xmlns:a16="http://schemas.microsoft.com/office/drawing/2014/main" id="{98F381CF-CBDE-BCE3-392D-0FECECD9FEA0}"/>
              </a:ext>
            </a:extLst>
          </p:cNvPr>
          <p:cNvSpPr txBox="1">
            <a:spLocks/>
          </p:cNvSpPr>
          <p:nvPr/>
        </p:nvSpPr>
        <p:spPr>
          <a:xfrm>
            <a:off x="4250382" y="2441612"/>
            <a:ext cx="6410920" cy="1974710"/>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000" b="1" dirty="0">
                <a:solidFill>
                  <a:schemeClr val="accent1"/>
                </a:solidFill>
                <a:latin typeface="Arial" panose="020B0604020202020204" pitchFamily="34" charset="0"/>
                <a:cs typeface="Arial" panose="020B0604020202020204" pitchFamily="34" charset="0"/>
              </a:rPr>
              <a:t>IMMEDIATE BENEFIT:</a:t>
            </a:r>
          </a:p>
          <a:p>
            <a:pPr>
              <a:buFont typeface="Wingdings" pitchFamily="2" charset="2"/>
              <a:buChar char="§"/>
            </a:pPr>
            <a:r>
              <a:rPr lang="en-US" sz="2000" dirty="0">
                <a:latin typeface="Arial" panose="020B0604020202020204" pitchFamily="34" charset="0"/>
                <a:cs typeface="Arial" panose="020B0604020202020204" pitchFamily="34" charset="0"/>
              </a:rPr>
              <a:t>Maximize learning and participation</a:t>
            </a:r>
          </a:p>
          <a:p>
            <a:pPr>
              <a:buFont typeface="Wingdings" pitchFamily="2" charset="2"/>
              <a:buChar char="§"/>
            </a:pPr>
            <a:r>
              <a:rPr lang="en-US" sz="2000" dirty="0">
                <a:latin typeface="Arial" panose="020B0604020202020204" pitchFamily="34" charset="0"/>
                <a:cs typeface="Arial" panose="020B0604020202020204" pitchFamily="34" charset="0"/>
              </a:rPr>
              <a:t>Identification, treatment, and prevention of lows and highs</a:t>
            </a:r>
          </a:p>
          <a:p>
            <a:pPr marL="0" indent="0">
              <a:buNone/>
            </a:pPr>
            <a:r>
              <a:rPr lang="en-US" sz="2000" b="1" dirty="0">
                <a:solidFill>
                  <a:schemeClr val="accent1"/>
                </a:solidFill>
                <a:latin typeface="Arial" panose="020B0604020202020204" pitchFamily="34" charset="0"/>
                <a:cs typeface="Arial" panose="020B0604020202020204" pitchFamily="34" charset="0"/>
              </a:rPr>
              <a:t>LONG-TERM BENEFIT:</a:t>
            </a:r>
          </a:p>
          <a:p>
            <a:pPr>
              <a:buFont typeface="Wingdings" pitchFamily="2" charset="2"/>
              <a:buChar char="§"/>
            </a:pPr>
            <a:r>
              <a:rPr lang="en-US" sz="2000" dirty="0">
                <a:latin typeface="Arial" panose="020B0604020202020204" pitchFamily="34" charset="0"/>
                <a:cs typeface="Arial" panose="020B0604020202020204" pitchFamily="34" charset="0"/>
              </a:rPr>
              <a:t>Decrease risk of long-term complications</a:t>
            </a:r>
          </a:p>
          <a:p>
            <a:pPr>
              <a:buFont typeface="Wingdings" pitchFamily="2" charset="2"/>
              <a:buChar char="§"/>
            </a:pPr>
            <a:r>
              <a:rPr lang="en-US" sz="2000" dirty="0">
                <a:latin typeface="Arial" panose="020B0604020202020204" pitchFamily="34" charset="0"/>
                <a:cs typeface="Arial" panose="020B0604020202020204" pitchFamily="34" charset="0"/>
              </a:rPr>
              <a:t>Maximize health</a:t>
            </a:r>
          </a:p>
          <a:p>
            <a:pPr marL="0" indent="0">
              <a:buNone/>
            </a:pPr>
            <a:r>
              <a:rPr lang="en-US" sz="2000" b="1" dirty="0">
                <a:solidFill>
                  <a:schemeClr val="accent1"/>
                </a:solidFill>
                <a:latin typeface="Arial" panose="020B0604020202020204" pitchFamily="34" charset="0"/>
                <a:cs typeface="Arial" panose="020B0604020202020204" pitchFamily="34" charset="0"/>
              </a:rPr>
              <a:t>CHALLENGE:</a:t>
            </a:r>
          </a:p>
          <a:p>
            <a:pPr>
              <a:buFont typeface="Wingdings" pitchFamily="2" charset="2"/>
              <a:buChar char="§"/>
            </a:pPr>
            <a:r>
              <a:rPr lang="en-US" sz="2000" dirty="0">
                <a:latin typeface="Arial" panose="020B0604020202020204" pitchFamily="34" charset="0"/>
                <a:cs typeface="Arial" panose="020B0604020202020204" pitchFamily="34" charset="0"/>
              </a:rPr>
              <a:t>Many variables impact blood glucose</a:t>
            </a:r>
          </a:p>
        </p:txBody>
      </p:sp>
      <p:sp>
        <p:nvSpPr>
          <p:cNvPr id="5" name="Text Placeholder 19">
            <a:extLst>
              <a:ext uri="{FF2B5EF4-FFF2-40B4-BE49-F238E27FC236}">
                <a16:creationId xmlns:a16="http://schemas.microsoft.com/office/drawing/2014/main" id="{54F6584E-5CB3-2449-9398-F555A7572B52}"/>
              </a:ext>
            </a:extLst>
          </p:cNvPr>
          <p:cNvSpPr txBox="1">
            <a:spLocks/>
          </p:cNvSpPr>
          <p:nvPr/>
        </p:nvSpPr>
        <p:spPr>
          <a:xfrm>
            <a:off x="948830" y="2859277"/>
            <a:ext cx="2432051" cy="84031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GOAL</a:t>
            </a:r>
          </a:p>
        </p:txBody>
      </p:sp>
      <p:cxnSp>
        <p:nvCxnSpPr>
          <p:cNvPr id="7" name="Straight Connector 6">
            <a:extLst>
              <a:ext uri="{FF2B5EF4-FFF2-40B4-BE49-F238E27FC236}">
                <a16:creationId xmlns:a16="http://schemas.microsoft.com/office/drawing/2014/main" id="{BD9839EB-03F7-F901-9168-CFFC604AD03E}"/>
              </a:ext>
            </a:extLst>
          </p:cNvPr>
          <p:cNvCxnSpPr>
            <a:cxnSpLocks/>
          </p:cNvCxnSpPr>
          <p:nvPr/>
        </p:nvCxnSpPr>
        <p:spPr>
          <a:xfrm>
            <a:off x="1025742" y="3429000"/>
            <a:ext cx="25213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700AE1A-F71E-5F97-169A-5626610AC78F}"/>
              </a:ext>
            </a:extLst>
          </p:cNvPr>
          <p:cNvPicPr>
            <a:picLocks noChangeAspect="1"/>
          </p:cNvPicPr>
          <p:nvPr/>
        </p:nvPicPr>
        <p:blipFill>
          <a:blip r:embed="rId3"/>
          <a:stretch>
            <a:fillRect/>
          </a:stretch>
        </p:blipFill>
        <p:spPr>
          <a:xfrm>
            <a:off x="1743619" y="4888188"/>
            <a:ext cx="1085571" cy="1085571"/>
          </a:xfrm>
          <a:prstGeom prst="rect">
            <a:avLst/>
          </a:prstGeom>
        </p:spPr>
      </p:pic>
    </p:spTree>
    <p:extLst>
      <p:ext uri="{BB962C8B-B14F-4D97-AF65-F5344CB8AC3E}">
        <p14:creationId xmlns:p14="http://schemas.microsoft.com/office/powerpoint/2010/main" val="141866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951C45-E6F9-711A-63C5-DC1730E8B9B4}"/>
              </a:ext>
            </a:extLst>
          </p:cNvPr>
          <p:cNvSpPr>
            <a:spLocks noGrp="1"/>
          </p:cNvSpPr>
          <p:nvPr>
            <p:ph type="body" sz="quarter" idx="10"/>
          </p:nvPr>
        </p:nvSpPr>
        <p:spPr>
          <a:xfrm>
            <a:off x="670106" y="1253016"/>
            <a:ext cx="10556694" cy="726509"/>
          </a:xfrm>
        </p:spPr>
        <p:txBody>
          <a:bodyPr/>
          <a:lstStyle/>
          <a:p>
            <a:r>
              <a:rPr lang="en-US" dirty="0"/>
              <a:t>Role of the School</a:t>
            </a:r>
          </a:p>
        </p:txBody>
      </p:sp>
      <p:sp>
        <p:nvSpPr>
          <p:cNvPr id="10" name="Rectangle 9">
            <a:extLst>
              <a:ext uri="{FF2B5EF4-FFF2-40B4-BE49-F238E27FC236}">
                <a16:creationId xmlns:a16="http://schemas.microsoft.com/office/drawing/2014/main" id="{85E48778-CD49-C7A3-FC26-90AB04DFE667}"/>
              </a:ext>
            </a:extLst>
          </p:cNvPr>
          <p:cNvSpPr/>
          <p:nvPr/>
        </p:nvSpPr>
        <p:spPr>
          <a:xfrm>
            <a:off x="801189" y="2864552"/>
            <a:ext cx="5295779" cy="11885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FA04A7-7007-C5C7-0DA9-829EFB516B0D}"/>
              </a:ext>
            </a:extLst>
          </p:cNvPr>
          <p:cNvSpPr/>
          <p:nvPr/>
        </p:nvSpPr>
        <p:spPr>
          <a:xfrm>
            <a:off x="801189" y="4184373"/>
            <a:ext cx="5295779" cy="11885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5BFD8A-8247-1509-F009-B98803E3F060}"/>
              </a:ext>
            </a:extLst>
          </p:cNvPr>
          <p:cNvSpPr/>
          <p:nvPr/>
        </p:nvSpPr>
        <p:spPr>
          <a:xfrm>
            <a:off x="6228051" y="2864552"/>
            <a:ext cx="5295779" cy="11885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BDC6E4-6276-69F9-14C3-3D3FEF150CE7}"/>
              </a:ext>
            </a:extLst>
          </p:cNvPr>
          <p:cNvSpPr/>
          <p:nvPr/>
        </p:nvSpPr>
        <p:spPr>
          <a:xfrm>
            <a:off x="6228051" y="4184373"/>
            <a:ext cx="5295779" cy="11885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E9A3606-81E4-29F1-92A6-387FCF22A7CA}"/>
              </a:ext>
            </a:extLst>
          </p:cNvPr>
          <p:cNvSpPr txBox="1"/>
          <p:nvPr/>
        </p:nvSpPr>
        <p:spPr>
          <a:xfrm>
            <a:off x="1053737" y="3289572"/>
            <a:ext cx="4740890" cy="338554"/>
          </a:xfrm>
          <a:prstGeom prst="rect">
            <a:avLst/>
          </a:prstGeom>
          <a:noFill/>
        </p:spPr>
        <p:txBody>
          <a:bodyPr wrap="square" rtlCol="0" anchor="ctr">
            <a:spAutoFit/>
          </a:bodyPr>
          <a:lstStyle/>
          <a:p>
            <a:pPr lvl="0" rtl="0"/>
            <a:r>
              <a:rPr lang="en-US" sz="1600" dirty="0">
                <a:solidFill>
                  <a:schemeClr val="bg1"/>
                </a:solidFill>
                <a:latin typeface="Arial" panose="020B0604020202020204" pitchFamily="34" charset="0"/>
                <a:cs typeface="Arial" panose="020B0604020202020204" pitchFamily="34" charset="0"/>
              </a:rPr>
              <a:t>Facilitate blood glucose monitoring (BGM)</a:t>
            </a:r>
          </a:p>
        </p:txBody>
      </p:sp>
      <p:sp>
        <p:nvSpPr>
          <p:cNvPr id="15" name="TextBox 14">
            <a:extLst>
              <a:ext uri="{FF2B5EF4-FFF2-40B4-BE49-F238E27FC236}">
                <a16:creationId xmlns:a16="http://schemas.microsoft.com/office/drawing/2014/main" id="{FFAE603E-3379-E3C7-C378-BF176FB25708}"/>
              </a:ext>
            </a:extLst>
          </p:cNvPr>
          <p:cNvSpPr txBox="1"/>
          <p:nvPr/>
        </p:nvSpPr>
        <p:spPr>
          <a:xfrm>
            <a:off x="1053737" y="4486283"/>
            <a:ext cx="4740890" cy="584775"/>
          </a:xfrm>
          <a:prstGeom prst="rect">
            <a:avLst/>
          </a:prstGeom>
          <a:noFill/>
        </p:spPr>
        <p:txBody>
          <a:bodyPr wrap="square" rtlCol="0" anchor="ctr">
            <a:spAutoFit/>
          </a:bodyPr>
          <a:lstStyle/>
          <a:p>
            <a:pPr lvl="0" rtl="0"/>
            <a:r>
              <a:rPr lang="en-US" sz="1600" dirty="0">
                <a:solidFill>
                  <a:schemeClr val="bg1"/>
                </a:solidFill>
                <a:latin typeface="Arial" panose="020B0604020202020204" pitchFamily="34" charset="0"/>
                <a:cs typeface="Arial" panose="020B0604020202020204" pitchFamily="34" charset="0"/>
              </a:rPr>
              <a:t>Document results of BGM when assistance or supervision is provided </a:t>
            </a:r>
          </a:p>
        </p:txBody>
      </p:sp>
      <p:sp>
        <p:nvSpPr>
          <p:cNvPr id="16" name="TextBox 15">
            <a:extLst>
              <a:ext uri="{FF2B5EF4-FFF2-40B4-BE49-F238E27FC236}">
                <a16:creationId xmlns:a16="http://schemas.microsoft.com/office/drawing/2014/main" id="{75718FAD-BD30-C3EC-5357-CC1989EA5159}"/>
              </a:ext>
            </a:extLst>
          </p:cNvPr>
          <p:cNvSpPr txBox="1"/>
          <p:nvPr/>
        </p:nvSpPr>
        <p:spPr>
          <a:xfrm>
            <a:off x="6467053" y="3289572"/>
            <a:ext cx="4682481" cy="338554"/>
          </a:xfrm>
          <a:prstGeom prst="rect">
            <a:avLst/>
          </a:prstGeom>
          <a:noFill/>
        </p:spPr>
        <p:txBody>
          <a:bodyPr wrap="square" rtlCol="0" anchor="ctr">
            <a:spAutoFit/>
          </a:bodyPr>
          <a:lstStyle/>
          <a:p>
            <a:pPr lvl="0" rtl="0"/>
            <a:r>
              <a:rPr lang="en-US" sz="1600" dirty="0">
                <a:solidFill>
                  <a:schemeClr val="bg1"/>
                </a:solidFill>
                <a:latin typeface="Arial" panose="020B0604020202020204" pitchFamily="34" charset="0"/>
                <a:cs typeface="Arial" panose="020B0604020202020204" pitchFamily="34" charset="0"/>
              </a:rPr>
              <a:t>Act on blood glucose check results</a:t>
            </a:r>
          </a:p>
        </p:txBody>
      </p:sp>
      <p:sp>
        <p:nvSpPr>
          <p:cNvPr id="17" name="TextBox 16">
            <a:extLst>
              <a:ext uri="{FF2B5EF4-FFF2-40B4-BE49-F238E27FC236}">
                <a16:creationId xmlns:a16="http://schemas.microsoft.com/office/drawing/2014/main" id="{3B3B3A9D-BD90-9598-BAD7-0A1537C7BC04}"/>
              </a:ext>
            </a:extLst>
          </p:cNvPr>
          <p:cNvSpPr txBox="1"/>
          <p:nvPr/>
        </p:nvSpPr>
        <p:spPr>
          <a:xfrm>
            <a:off x="6467053" y="4486283"/>
            <a:ext cx="4682481" cy="584775"/>
          </a:xfrm>
          <a:prstGeom prst="rect">
            <a:avLst/>
          </a:prstGeom>
          <a:noFill/>
        </p:spPr>
        <p:txBody>
          <a:bodyPr wrap="square" rtlCol="0" anchor="ctr">
            <a:spAutoFit/>
          </a:bodyPr>
          <a:lstStyle/>
          <a:p>
            <a:pPr lvl="0" rtl="0"/>
            <a:r>
              <a:rPr lang="en-US" sz="1600" dirty="0">
                <a:solidFill>
                  <a:schemeClr val="bg1"/>
                </a:solidFill>
                <a:latin typeface="Arial" panose="020B0604020202020204" pitchFamily="34" charset="0"/>
                <a:cs typeface="Arial" panose="020B0604020202020204" pitchFamily="34" charset="0"/>
              </a:rPr>
              <a:t>Communicate BGM results to parent/guardian or school nurse to monitor for trends</a:t>
            </a:r>
          </a:p>
        </p:txBody>
      </p:sp>
      <p:sp>
        <p:nvSpPr>
          <p:cNvPr id="2" name="TextBox 1">
            <a:extLst>
              <a:ext uri="{FF2B5EF4-FFF2-40B4-BE49-F238E27FC236}">
                <a16:creationId xmlns:a16="http://schemas.microsoft.com/office/drawing/2014/main" id="{8094FD25-D65F-DF58-3B2C-7DE3A0E95D02}"/>
              </a:ext>
            </a:extLst>
          </p:cNvPr>
          <p:cNvSpPr txBox="1"/>
          <p:nvPr/>
        </p:nvSpPr>
        <p:spPr>
          <a:xfrm>
            <a:off x="673240" y="2140299"/>
            <a:ext cx="10850590" cy="461665"/>
          </a:xfrm>
          <a:prstGeom prst="rect">
            <a:avLst/>
          </a:prstGeom>
          <a:noFill/>
        </p:spPr>
        <p:txBody>
          <a:bodyPr wrap="square" rtlCol="0">
            <a:spAutoFit/>
          </a:bodyPr>
          <a:lstStyle/>
          <a:p>
            <a:r>
              <a:rPr lang="en-US" altLang="en-US" sz="2400" dirty="0">
                <a:solidFill>
                  <a:schemeClr val="tx1"/>
                </a:solidFill>
                <a:latin typeface="Arial" panose="020B0604020202020204" pitchFamily="34" charset="0"/>
                <a:cs typeface="Arial" panose="020B0604020202020204" pitchFamily="34" charset="0"/>
              </a:rPr>
              <a:t>In accordance with Diabetes Medical Management Plan (DMMP):</a:t>
            </a:r>
          </a:p>
        </p:txBody>
      </p:sp>
    </p:spTree>
    <p:extLst>
      <p:ext uri="{BB962C8B-B14F-4D97-AF65-F5344CB8AC3E}">
        <p14:creationId xmlns:p14="http://schemas.microsoft.com/office/powerpoint/2010/main" val="123183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3465564"/>
          </a:xfrm>
        </p:spPr>
        <p:txBody>
          <a:bodyPr/>
          <a:lstStyle/>
          <a:p>
            <a:pPr marL="0" indent="0">
              <a:buNone/>
            </a:pPr>
            <a:r>
              <a:rPr lang="en-US" b="1" dirty="0">
                <a:solidFill>
                  <a:schemeClr val="accent1"/>
                </a:solidFill>
              </a:rPr>
              <a:t>Benefits of diabetes self-management for capable students:</a:t>
            </a:r>
          </a:p>
          <a:p>
            <a:r>
              <a:rPr lang="en-US" dirty="0"/>
              <a:t>Improved blood glucose control </a:t>
            </a:r>
          </a:p>
          <a:p>
            <a:r>
              <a:rPr lang="en-US" dirty="0"/>
              <a:t>Safer for students</a:t>
            </a:r>
          </a:p>
          <a:p>
            <a:r>
              <a:rPr lang="en-US" dirty="0"/>
              <a:t>Students gain independence</a:t>
            </a:r>
          </a:p>
          <a:p>
            <a:r>
              <a:rPr lang="en-US" dirty="0"/>
              <a:t>Less stigma</a:t>
            </a:r>
          </a:p>
          <a:p>
            <a:r>
              <a:rPr lang="en-US" dirty="0"/>
              <a:t>Less time out of class</a:t>
            </a:r>
          </a:p>
          <a:p>
            <a:r>
              <a:rPr lang="en-US" dirty="0"/>
              <a:t>Assists decision making in response to blood glucose result</a:t>
            </a:r>
          </a:p>
          <a:p>
            <a:r>
              <a:rPr lang="en-US" dirty="0"/>
              <a:t>Test and treat anywhere/anytime. Does not need to go to the nurse.</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p:txBody>
          <a:bodyPr/>
          <a:lstStyle/>
          <a:p>
            <a:r>
              <a:rPr lang="en-US" dirty="0"/>
              <a:t>Any Time, Any Place Monitoring</a:t>
            </a:r>
          </a:p>
        </p:txBody>
      </p:sp>
      <p:pic>
        <p:nvPicPr>
          <p:cNvPr id="5" name="Picture 4">
            <a:extLst>
              <a:ext uri="{FF2B5EF4-FFF2-40B4-BE49-F238E27FC236}">
                <a16:creationId xmlns:a16="http://schemas.microsoft.com/office/drawing/2014/main" id="{88356D2D-EEE9-AFC4-DBBA-CC143E05AA93}"/>
              </a:ext>
            </a:extLst>
          </p:cNvPr>
          <p:cNvPicPr>
            <a:picLocks noChangeAspect="1"/>
          </p:cNvPicPr>
          <p:nvPr/>
        </p:nvPicPr>
        <p:blipFill>
          <a:blip r:embed="rId3"/>
          <a:stretch>
            <a:fillRect/>
          </a:stretch>
        </p:blipFill>
        <p:spPr>
          <a:xfrm>
            <a:off x="781232" y="2250949"/>
            <a:ext cx="977900" cy="977900"/>
          </a:xfrm>
          <a:prstGeom prst="rect">
            <a:avLst/>
          </a:prstGeom>
        </p:spPr>
      </p:pic>
    </p:spTree>
    <p:extLst>
      <p:ext uri="{BB962C8B-B14F-4D97-AF65-F5344CB8AC3E}">
        <p14:creationId xmlns:p14="http://schemas.microsoft.com/office/powerpoint/2010/main" val="93726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4206921"/>
          </a:xfrm>
        </p:spPr>
        <p:txBody>
          <a:bodyPr/>
          <a:lstStyle/>
          <a:p>
            <a:r>
              <a:rPr lang="en-US" dirty="0"/>
              <a:t>Simply, easy to use </a:t>
            </a:r>
          </a:p>
          <a:p>
            <a:r>
              <a:rPr lang="en-US" dirty="0"/>
              <a:t>Small meters</a:t>
            </a:r>
          </a:p>
          <a:p>
            <a:r>
              <a:rPr lang="en-US" dirty="0"/>
              <a:t>Reliable results (with smaller samples)</a:t>
            </a:r>
          </a:p>
          <a:p>
            <a:r>
              <a:rPr lang="en-US" dirty="0"/>
              <a:t>Options for alternate (to finger stick) site testing</a:t>
            </a:r>
          </a:p>
          <a:p>
            <a:r>
              <a:rPr lang="en-US" dirty="0"/>
              <a:t>Enhanced electronic functions to record, share, and analyze data</a:t>
            </a:r>
          </a:p>
          <a:p>
            <a:endParaRPr lang="en-US" dirty="0"/>
          </a:p>
          <a:p>
            <a:pPr marL="0" indent="0" algn="ctr">
              <a:buNone/>
            </a:pPr>
            <a:r>
              <a:rPr lang="en-US" dirty="0"/>
              <a:t>Many students use Continuous Glucose Monitoring (CGM) – see CGM module for specific information</a:t>
            </a:r>
          </a:p>
          <a:p>
            <a:pPr marL="0" indent="0">
              <a:buNone/>
            </a:pPr>
            <a:endParaRPr lang="en-US" dirty="0">
              <a:solidFill>
                <a:schemeClr val="accent1"/>
              </a:solidFill>
            </a:endParaRPr>
          </a:p>
          <a:p>
            <a:pPr marL="0" indent="0">
              <a:buNone/>
            </a:pPr>
            <a:r>
              <a:rPr lang="en-US" b="1" dirty="0">
                <a:solidFill>
                  <a:schemeClr val="accent1"/>
                </a:solidFill>
              </a:rPr>
              <a:t>Limitation of using meters: </a:t>
            </a:r>
            <a:r>
              <a:rPr lang="en-US" dirty="0">
                <a:solidFill>
                  <a:schemeClr val="accent1"/>
                </a:solidFill>
              </a:rPr>
              <a:t>Unknown blood glucose between checks</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Blood Glucose Monitoring Technology</a:t>
            </a:r>
          </a:p>
        </p:txBody>
      </p:sp>
      <p:pic>
        <p:nvPicPr>
          <p:cNvPr id="5" name="Picture 4">
            <a:extLst>
              <a:ext uri="{FF2B5EF4-FFF2-40B4-BE49-F238E27FC236}">
                <a16:creationId xmlns:a16="http://schemas.microsoft.com/office/drawing/2014/main" id="{88356D2D-EEE9-AFC4-DBBA-CC143E05AA93}"/>
              </a:ext>
            </a:extLst>
          </p:cNvPr>
          <p:cNvPicPr>
            <a:picLocks noChangeAspect="1"/>
          </p:cNvPicPr>
          <p:nvPr/>
        </p:nvPicPr>
        <p:blipFill>
          <a:blip r:embed="rId3"/>
          <a:stretch>
            <a:fillRect/>
          </a:stretch>
        </p:blipFill>
        <p:spPr>
          <a:xfrm>
            <a:off x="781232" y="2250949"/>
            <a:ext cx="977900" cy="977900"/>
          </a:xfrm>
          <a:prstGeom prst="rect">
            <a:avLst/>
          </a:prstGeom>
        </p:spPr>
      </p:pic>
    </p:spTree>
    <p:extLst>
      <p:ext uri="{BB962C8B-B14F-4D97-AF65-F5344CB8AC3E}">
        <p14:creationId xmlns:p14="http://schemas.microsoft.com/office/powerpoint/2010/main" val="171564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677609"/>
            <a:ext cx="8539691" cy="3132139"/>
          </a:xfrm>
        </p:spPr>
        <p:txBody>
          <a:bodyPr/>
          <a:lstStyle/>
          <a:p>
            <a:pPr marL="0" indent="0">
              <a:buNone/>
            </a:pPr>
            <a:r>
              <a:rPr lang="en-US" b="1" dirty="0">
                <a:solidFill>
                  <a:schemeClr val="accent1"/>
                </a:solidFill>
              </a:rPr>
              <a:t>How it works:</a:t>
            </a:r>
          </a:p>
          <a:p>
            <a:r>
              <a:rPr lang="en-US" dirty="0"/>
              <a:t>A tiny glucose-sensing device called a "sensor" is inserted just under the skin and remains for 7–14 days</a:t>
            </a:r>
          </a:p>
          <a:p>
            <a:r>
              <a:rPr lang="en-US" dirty="0"/>
              <a:t>The sensor measures glucose in the tissue and sends the information to a receiver </a:t>
            </a:r>
          </a:p>
          <a:p>
            <a:r>
              <a:rPr lang="en-US" dirty="0"/>
              <a:t>Receiver = Manufacturer-issued display device, smart device, or insulin pump</a:t>
            </a:r>
          </a:p>
          <a:p>
            <a:r>
              <a:rPr lang="en-US" dirty="0"/>
              <a:t>The system automatically records a glucose value every 1–5 minutes</a:t>
            </a:r>
          </a:p>
          <a:p>
            <a:r>
              <a:rPr lang="en-US" dirty="0"/>
              <a:t>Some CGMs provide alarms to signal when glucose is out of target range</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What is a Continuous </a:t>
            </a:r>
            <a:br>
              <a:rPr lang="en-US" dirty="0"/>
            </a:br>
            <a:r>
              <a:rPr lang="en-US" dirty="0"/>
              <a:t>Glucose Monitor (CGM)?</a:t>
            </a:r>
          </a:p>
        </p:txBody>
      </p:sp>
      <p:pic>
        <p:nvPicPr>
          <p:cNvPr id="5" name="Picture 4">
            <a:extLst>
              <a:ext uri="{FF2B5EF4-FFF2-40B4-BE49-F238E27FC236}">
                <a16:creationId xmlns:a16="http://schemas.microsoft.com/office/drawing/2014/main" id="{88356D2D-EEE9-AFC4-DBBA-CC143E05AA93}"/>
              </a:ext>
            </a:extLst>
          </p:cNvPr>
          <p:cNvPicPr>
            <a:picLocks noChangeAspect="1"/>
          </p:cNvPicPr>
          <p:nvPr/>
        </p:nvPicPr>
        <p:blipFill>
          <a:blip r:embed="rId3"/>
          <a:stretch>
            <a:fillRect/>
          </a:stretch>
        </p:blipFill>
        <p:spPr>
          <a:xfrm>
            <a:off x="781232" y="2723221"/>
            <a:ext cx="977900" cy="977900"/>
          </a:xfrm>
          <a:prstGeom prst="rect">
            <a:avLst/>
          </a:prstGeom>
        </p:spPr>
      </p:pic>
    </p:spTree>
    <p:extLst>
      <p:ext uri="{BB962C8B-B14F-4D97-AF65-F5344CB8AC3E}">
        <p14:creationId xmlns:p14="http://schemas.microsoft.com/office/powerpoint/2010/main" val="1791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6C108-DA2A-0184-785E-8C59C72C5C5A}"/>
              </a:ext>
            </a:extLst>
          </p:cNvPr>
          <p:cNvSpPr>
            <a:spLocks noGrp="1"/>
          </p:cNvSpPr>
          <p:nvPr>
            <p:ph type="body" sz="quarter" idx="11"/>
          </p:nvPr>
        </p:nvSpPr>
        <p:spPr>
          <a:xfrm>
            <a:off x="1986069" y="2205337"/>
            <a:ext cx="8539691" cy="1028680"/>
          </a:xfrm>
        </p:spPr>
        <p:txBody>
          <a:bodyPr/>
          <a:lstStyle/>
          <a:p>
            <a:r>
              <a:rPr lang="en-US" dirty="0"/>
              <a:t>Some CGMs are indicated for treatment decisions—but not all</a:t>
            </a:r>
          </a:p>
          <a:p>
            <a:r>
              <a:rPr lang="en-US" dirty="0"/>
              <a:t>Blood glucose levels should be monitored with a blood glucose meter in accordance with the student’s DMMP</a:t>
            </a:r>
          </a:p>
        </p:txBody>
      </p:sp>
      <p:sp>
        <p:nvSpPr>
          <p:cNvPr id="3" name="Text Placeholder 2">
            <a:extLst>
              <a:ext uri="{FF2B5EF4-FFF2-40B4-BE49-F238E27FC236}">
                <a16:creationId xmlns:a16="http://schemas.microsoft.com/office/drawing/2014/main" id="{97E729E9-C047-0A65-62EB-8E078CBAC4D1}"/>
              </a:ext>
            </a:extLst>
          </p:cNvPr>
          <p:cNvSpPr>
            <a:spLocks noGrp="1"/>
          </p:cNvSpPr>
          <p:nvPr>
            <p:ph type="body" sz="quarter" idx="10"/>
          </p:nvPr>
        </p:nvSpPr>
        <p:spPr>
          <a:xfrm>
            <a:off x="670105" y="1253016"/>
            <a:ext cx="10604145" cy="952321"/>
          </a:xfrm>
        </p:spPr>
        <p:txBody>
          <a:bodyPr/>
          <a:lstStyle/>
          <a:p>
            <a:r>
              <a:rPr lang="en-US" dirty="0"/>
              <a:t>Use fingerstick or CGM?</a:t>
            </a:r>
          </a:p>
        </p:txBody>
      </p:sp>
      <p:pic>
        <p:nvPicPr>
          <p:cNvPr id="5" name="Picture 4">
            <a:extLst>
              <a:ext uri="{FF2B5EF4-FFF2-40B4-BE49-F238E27FC236}">
                <a16:creationId xmlns:a16="http://schemas.microsoft.com/office/drawing/2014/main" id="{88356D2D-EEE9-AFC4-DBBA-CC143E05AA93}"/>
              </a:ext>
            </a:extLst>
          </p:cNvPr>
          <p:cNvPicPr>
            <a:picLocks noChangeAspect="1"/>
          </p:cNvPicPr>
          <p:nvPr/>
        </p:nvPicPr>
        <p:blipFill>
          <a:blip r:embed="rId3"/>
          <a:stretch>
            <a:fillRect/>
          </a:stretch>
        </p:blipFill>
        <p:spPr>
          <a:xfrm>
            <a:off x="781232" y="2250949"/>
            <a:ext cx="977900" cy="977900"/>
          </a:xfrm>
          <a:prstGeom prst="rect">
            <a:avLst/>
          </a:prstGeom>
        </p:spPr>
      </p:pic>
    </p:spTree>
    <p:extLst>
      <p:ext uri="{BB962C8B-B14F-4D97-AF65-F5344CB8AC3E}">
        <p14:creationId xmlns:p14="http://schemas.microsoft.com/office/powerpoint/2010/main" val="342427280"/>
      </p:ext>
    </p:extLst>
  </p:cSld>
  <p:clrMapOvr>
    <a:masterClrMapping/>
  </p:clrMapOvr>
</p:sld>
</file>

<file path=ppt/theme/theme1.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1629</TotalTime>
  <Words>3890</Words>
  <Application>Microsoft Office PowerPoint</Application>
  <PresentationFormat>Widescreen</PresentationFormat>
  <Paragraphs>385</Paragraphs>
  <Slides>25</Slides>
  <Notes>25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Arial</vt:lpstr>
      <vt:lpstr>Arial Black</vt:lpstr>
      <vt:lpstr>Calibri</vt:lpstr>
      <vt:lpstr>Wingdings</vt:lpstr>
      <vt:lpstr>4_Custom Design</vt:lpstr>
      <vt:lpstr>Custom Design</vt:lpstr>
      <vt:lpstr>2_Custom Design</vt:lpstr>
      <vt:lpstr>5_Custom Design</vt:lpstr>
      <vt:lpstr>6_Custom Design</vt:lpstr>
      <vt:lpstr>GLUCOSE MONITORING  WITH A METER</vt:lpstr>
      <vt:lpstr>Optimal Student Health  and Learning</vt:lpstr>
      <vt:lpstr>Learning Objectives</vt:lpstr>
      <vt:lpstr>PowerPoint Presentation</vt:lpstr>
      <vt:lpstr>PowerPoint Presentation</vt:lpstr>
      <vt:lpstr>PowerPoint Presentation</vt:lpstr>
      <vt:lpstr>PowerPoint Presentation</vt:lpstr>
      <vt:lpstr>PowerPoint Presentation</vt:lpstr>
      <vt:lpstr>PowerPoint Presentation</vt:lpstr>
      <vt:lpstr>Basic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4 Pre- and Post-Tests:</vt:lpstr>
      <vt:lpstr>PowerPoint Presentation</vt:lpstr>
      <vt:lpstr>Disclaimer</vt:lpstr>
      <vt:lpstr>Where to Get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CONSIDERATIONS</dc:title>
  <dc:creator>Brian Adams</dc:creator>
  <cp:lastModifiedBy>Crystal Woodward</cp:lastModifiedBy>
  <cp:revision>34</cp:revision>
  <dcterms:created xsi:type="dcterms:W3CDTF">2022-11-30T20:13:39Z</dcterms:created>
  <dcterms:modified xsi:type="dcterms:W3CDTF">2023-01-25T17:57:37Z</dcterms:modified>
</cp:coreProperties>
</file>