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7"/>
  </p:notesMasterIdLst>
  <p:sldIdLst>
    <p:sldId id="264" r:id="rId6"/>
    <p:sldId id="258" r:id="rId7"/>
    <p:sldId id="325" r:id="rId8"/>
    <p:sldId id="326" r:id="rId9"/>
    <p:sldId id="266" r:id="rId10"/>
    <p:sldId id="332" r:id="rId11"/>
    <p:sldId id="333" r:id="rId12"/>
    <p:sldId id="268" r:id="rId13"/>
    <p:sldId id="329" r:id="rId14"/>
    <p:sldId id="334" r:id="rId15"/>
    <p:sldId id="330" r:id="rId16"/>
    <p:sldId id="336" r:id="rId17"/>
    <p:sldId id="337" r:id="rId18"/>
    <p:sldId id="338" r:id="rId19"/>
    <p:sldId id="339" r:id="rId20"/>
    <p:sldId id="327" r:id="rId21"/>
    <p:sldId id="328" r:id="rId22"/>
    <p:sldId id="269"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9"/>
    <p:restoredTop sz="96327"/>
  </p:normalViewPr>
  <p:slideViewPr>
    <p:cSldViewPr snapToGrid="0">
      <p:cViewPr varScale="1">
        <p:scale>
          <a:sx n="67" d="100"/>
          <a:sy n="67" d="100"/>
        </p:scale>
        <p:origin x="864" y="44"/>
      </p:cViewPr>
      <p:guideLst/>
    </p:cSldViewPr>
  </p:slideViewPr>
  <p:notesTextViewPr>
    <p:cViewPr>
      <p:scale>
        <a:sx n="1" d="1"/>
        <a:sy n="1" d="1"/>
      </p:scale>
      <p:origin x="0" y="0"/>
    </p:cViewPr>
  </p:notesTextViewPr>
  <p:notesViewPr>
    <p:cSldViewPr snapToGrid="0">
      <p:cViewPr varScale="1">
        <p:scale>
          <a:sx n="120" d="100"/>
          <a:sy n="120" d="100"/>
        </p:scale>
        <p:origin x="46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1C8AD-2BD6-4622-9333-DBD60A322A8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EC86A77-94B4-4156-B66F-C31291D032BF}">
      <dgm:prSet custT="1"/>
      <dgm:spPr/>
      <dgm:t>
        <a:bodyPr lIns="274320" rIns="274320"/>
        <a:lstStyle/>
        <a:p>
          <a:pPr algn="l" rtl="0"/>
          <a:r>
            <a:rPr lang="en-US" sz="1800" b="0" i="0" dirty="0">
              <a:latin typeface="Arial" panose="020B0604020202020204" pitchFamily="34" charset="0"/>
              <a:cs typeface="Arial" panose="020B0604020202020204" pitchFamily="34" charset="0"/>
            </a:rPr>
            <a:t>Have student eat or drink fast acting carbs (15g)</a:t>
          </a:r>
        </a:p>
      </dgm:t>
    </dgm:pt>
    <dgm:pt modelId="{015B876D-FB5E-482E-B120-43106BFA87C0}" type="parTrans" cxnId="{056BE4BE-D362-4288-82F3-8F085E38F926}">
      <dgm:prSet/>
      <dgm:spPr/>
      <dgm:t>
        <a:bodyPr/>
        <a:lstStyle/>
        <a:p>
          <a:endParaRPr lang="en-US" b="0" i="0">
            <a:latin typeface="Arial" panose="020B0604020202020204" pitchFamily="34" charset="0"/>
            <a:cs typeface="Arial" panose="020B0604020202020204" pitchFamily="34" charset="0"/>
          </a:endParaRPr>
        </a:p>
      </dgm:t>
    </dgm:pt>
    <dgm:pt modelId="{5CA7118A-6EA9-4FB9-9971-DA127E6BDBA8}" type="sibTrans" cxnId="{056BE4BE-D362-4288-82F3-8F085E38F926}">
      <dgm:prSet/>
      <dgm:spPr/>
      <dgm:t>
        <a:bodyPr/>
        <a:lstStyle/>
        <a:p>
          <a:endParaRPr lang="en-US" b="0" i="0">
            <a:latin typeface="Arial" panose="020B0604020202020204" pitchFamily="34" charset="0"/>
            <a:cs typeface="Arial" panose="020B0604020202020204" pitchFamily="34" charset="0"/>
          </a:endParaRPr>
        </a:p>
      </dgm:t>
    </dgm:pt>
    <dgm:pt modelId="{09A9F4D6-B088-496D-B7DC-7CC6768EF57C}">
      <dgm:prSet custT="1"/>
      <dgm:spPr/>
      <dgm:t>
        <a:bodyPr lIns="274320" rIns="274320"/>
        <a:lstStyle/>
        <a:p>
          <a:pPr algn="l" rtl="0"/>
          <a:r>
            <a:rPr lang="en-US" sz="1800" b="0" i="0" dirty="0">
              <a:latin typeface="Arial" panose="020B0604020202020204" pitchFamily="34" charset="0"/>
              <a:cs typeface="Arial" panose="020B0604020202020204" pitchFamily="34" charset="0"/>
            </a:rPr>
            <a:t>Re-check blood glucose 15 minutes after treatment</a:t>
          </a:r>
        </a:p>
      </dgm:t>
    </dgm:pt>
    <dgm:pt modelId="{B2900553-C016-4993-9F66-56212D7D91F3}" type="parTrans" cxnId="{CC67077A-B1DF-4781-8C44-ADDDA2C5CD2F}">
      <dgm:prSet/>
      <dgm:spPr/>
      <dgm:t>
        <a:bodyPr/>
        <a:lstStyle/>
        <a:p>
          <a:endParaRPr lang="en-US" b="0" i="0">
            <a:latin typeface="Arial" panose="020B0604020202020204" pitchFamily="34" charset="0"/>
            <a:cs typeface="Arial" panose="020B0604020202020204" pitchFamily="34" charset="0"/>
          </a:endParaRPr>
        </a:p>
      </dgm:t>
    </dgm:pt>
    <dgm:pt modelId="{3B12646F-6734-4146-A628-2CCE116E0BF4}" type="sibTrans" cxnId="{CC67077A-B1DF-4781-8C44-ADDDA2C5CD2F}">
      <dgm:prSet/>
      <dgm:spPr/>
      <dgm:t>
        <a:bodyPr/>
        <a:lstStyle/>
        <a:p>
          <a:endParaRPr lang="en-US" b="0" i="0">
            <a:latin typeface="Arial" panose="020B0604020202020204" pitchFamily="34" charset="0"/>
            <a:cs typeface="Arial" panose="020B0604020202020204" pitchFamily="34" charset="0"/>
          </a:endParaRPr>
        </a:p>
      </dgm:t>
    </dgm:pt>
    <dgm:pt modelId="{E043B567-94FC-4ED8-A2AD-76216C10F51B}">
      <dgm:prSet custT="1"/>
      <dgm:spPr/>
      <dgm:t>
        <a:bodyPr lIns="274320" rIns="274320"/>
        <a:lstStyle/>
        <a:p>
          <a:pPr algn="l" rtl="0"/>
          <a:r>
            <a:rPr lang="en-US" sz="1800" b="0" i="0" dirty="0">
              <a:latin typeface="Arial" panose="020B0604020202020204" pitchFamily="34" charset="0"/>
              <a:cs typeface="Arial" panose="020B0604020202020204" pitchFamily="34" charset="0"/>
            </a:rPr>
            <a:t>Repeat treatment if blood glucose level remains low or if symptoms persist</a:t>
          </a:r>
        </a:p>
      </dgm:t>
    </dgm:pt>
    <dgm:pt modelId="{4606967B-9C01-4804-8695-D84324542F93}" type="parTrans" cxnId="{C83C084C-5F8C-42BC-81F6-C11646829131}">
      <dgm:prSet/>
      <dgm:spPr/>
      <dgm:t>
        <a:bodyPr/>
        <a:lstStyle/>
        <a:p>
          <a:endParaRPr lang="en-US" b="0" i="0">
            <a:latin typeface="Arial" panose="020B0604020202020204" pitchFamily="34" charset="0"/>
            <a:cs typeface="Arial" panose="020B0604020202020204" pitchFamily="34" charset="0"/>
          </a:endParaRPr>
        </a:p>
      </dgm:t>
    </dgm:pt>
    <dgm:pt modelId="{0DCC9666-4384-42FF-A1B3-DEC0B984660A}" type="sibTrans" cxnId="{C83C084C-5F8C-42BC-81F6-C11646829131}">
      <dgm:prSet/>
      <dgm:spPr/>
      <dgm:t>
        <a:bodyPr/>
        <a:lstStyle/>
        <a:p>
          <a:endParaRPr lang="en-US" b="0" i="0">
            <a:latin typeface="Arial" panose="020B0604020202020204" pitchFamily="34" charset="0"/>
            <a:cs typeface="Arial" panose="020B0604020202020204" pitchFamily="34" charset="0"/>
          </a:endParaRPr>
        </a:p>
      </dgm:t>
    </dgm:pt>
    <dgm:pt modelId="{68DECD4F-696C-4985-9C17-D56BF8865E6E}">
      <dgm:prSet custT="1"/>
      <dgm:spPr/>
      <dgm:t>
        <a:bodyPr lIns="274320" rIns="274320"/>
        <a:lstStyle/>
        <a:p>
          <a:pPr algn="l" rtl="0"/>
          <a:r>
            <a:rPr lang="en-US" sz="1800" b="0" i="0" dirty="0">
              <a:latin typeface="Arial" panose="020B0604020202020204" pitchFamily="34" charset="0"/>
              <a:cs typeface="Arial" panose="020B0604020202020204" pitchFamily="34" charset="0"/>
            </a:rPr>
            <a:t>If symptoms continue, call parent/</a:t>
          </a:r>
          <a:r>
            <a:rPr lang="en-US" sz="1800" b="0" i="0" dirty="0" err="1">
              <a:latin typeface="Arial" panose="020B0604020202020204" pitchFamily="34" charset="0"/>
              <a:cs typeface="Arial" panose="020B0604020202020204" pitchFamily="34" charset="0"/>
            </a:rPr>
            <a:t>guardias</a:t>
          </a:r>
          <a:r>
            <a:rPr lang="en-US" sz="1800" b="0" i="0" dirty="0">
              <a:latin typeface="Arial" panose="020B0604020202020204" pitchFamily="34" charset="0"/>
              <a:cs typeface="Arial" panose="020B0604020202020204" pitchFamily="34" charset="0"/>
            </a:rPr>
            <a:t> per DMMP</a:t>
          </a:r>
        </a:p>
      </dgm:t>
    </dgm:pt>
    <dgm:pt modelId="{046E6EE8-B3F3-4DC5-B744-A9853D464DD8}" type="parTrans" cxnId="{32E677A8-1C0B-481F-BB9E-97D61A62897A}">
      <dgm:prSet/>
      <dgm:spPr/>
      <dgm:t>
        <a:bodyPr/>
        <a:lstStyle/>
        <a:p>
          <a:endParaRPr lang="en-US" b="0" i="0">
            <a:latin typeface="Arial" panose="020B0604020202020204" pitchFamily="34" charset="0"/>
            <a:cs typeface="Arial" panose="020B0604020202020204" pitchFamily="34" charset="0"/>
          </a:endParaRPr>
        </a:p>
      </dgm:t>
    </dgm:pt>
    <dgm:pt modelId="{62F355C9-541A-4F05-BEF6-A7ECF8C37ABA}" type="sibTrans" cxnId="{32E677A8-1C0B-481F-BB9E-97D61A62897A}">
      <dgm:prSet/>
      <dgm:spPr/>
      <dgm:t>
        <a:bodyPr/>
        <a:lstStyle/>
        <a:p>
          <a:endParaRPr lang="en-US" b="0" i="0">
            <a:latin typeface="Arial" panose="020B0604020202020204" pitchFamily="34" charset="0"/>
            <a:cs typeface="Arial" panose="020B0604020202020204" pitchFamily="34" charset="0"/>
          </a:endParaRPr>
        </a:p>
      </dgm:t>
    </dgm:pt>
    <dgm:pt modelId="{CF5F2A3E-7F0F-42EA-A17B-057B662CDC2A}" type="pres">
      <dgm:prSet presAssocID="{4881C8AD-2BD6-4622-9333-DBD60A322A87}" presName="Name0" presStyleCnt="0">
        <dgm:presLayoutVars>
          <dgm:dir/>
          <dgm:resizeHandles val="exact"/>
        </dgm:presLayoutVars>
      </dgm:prSet>
      <dgm:spPr/>
    </dgm:pt>
    <dgm:pt modelId="{AAA89838-1BF2-4A45-A301-2067BC708F1B}" type="pres">
      <dgm:prSet presAssocID="{3EC86A77-94B4-4156-B66F-C31291D032BF}" presName="node" presStyleLbl="node1" presStyleIdx="0" presStyleCnt="4" custScaleY="160338">
        <dgm:presLayoutVars>
          <dgm:bulletEnabled val="1"/>
        </dgm:presLayoutVars>
      </dgm:prSet>
      <dgm:spPr>
        <a:prstGeom prst="rect">
          <a:avLst/>
        </a:prstGeom>
      </dgm:spPr>
    </dgm:pt>
    <dgm:pt modelId="{DB45D555-02B1-4763-BA66-3C00B41E2C4F}" type="pres">
      <dgm:prSet presAssocID="{5CA7118A-6EA9-4FB9-9971-DA127E6BDBA8}" presName="sibTrans" presStyleLbl="sibTrans2D1" presStyleIdx="0" presStyleCnt="3"/>
      <dgm:spPr>
        <a:prstGeom prst="chevron">
          <a:avLst/>
        </a:prstGeom>
      </dgm:spPr>
    </dgm:pt>
    <dgm:pt modelId="{3BEC7E44-D9F1-4EC3-AE55-9990802B4F0E}" type="pres">
      <dgm:prSet presAssocID="{5CA7118A-6EA9-4FB9-9971-DA127E6BDBA8}" presName="connectorText" presStyleLbl="sibTrans2D1" presStyleIdx="0" presStyleCnt="3"/>
      <dgm:spPr/>
    </dgm:pt>
    <dgm:pt modelId="{C06B3EE0-CDCF-40C4-9531-B7F3D5154A14}" type="pres">
      <dgm:prSet presAssocID="{09A9F4D6-B088-496D-B7DC-7CC6768EF57C}" presName="node" presStyleLbl="node1" presStyleIdx="1" presStyleCnt="4" custScaleY="160338">
        <dgm:presLayoutVars>
          <dgm:bulletEnabled val="1"/>
        </dgm:presLayoutVars>
      </dgm:prSet>
      <dgm:spPr>
        <a:prstGeom prst="rect">
          <a:avLst/>
        </a:prstGeom>
      </dgm:spPr>
    </dgm:pt>
    <dgm:pt modelId="{C9F7C43F-0FC4-4E3C-A385-C9098E07ADCC}" type="pres">
      <dgm:prSet presAssocID="{3B12646F-6734-4146-A628-2CCE116E0BF4}" presName="sibTrans" presStyleLbl="sibTrans2D1" presStyleIdx="1" presStyleCnt="3"/>
      <dgm:spPr>
        <a:prstGeom prst="chevron">
          <a:avLst/>
        </a:prstGeom>
      </dgm:spPr>
    </dgm:pt>
    <dgm:pt modelId="{B1246E5B-8919-4A79-B216-93B545B9BD5B}" type="pres">
      <dgm:prSet presAssocID="{3B12646F-6734-4146-A628-2CCE116E0BF4}" presName="connectorText" presStyleLbl="sibTrans2D1" presStyleIdx="1" presStyleCnt="3"/>
      <dgm:spPr/>
    </dgm:pt>
    <dgm:pt modelId="{F51597AF-0A87-4D27-823B-7071A78B7E92}" type="pres">
      <dgm:prSet presAssocID="{E043B567-94FC-4ED8-A2AD-76216C10F51B}" presName="node" presStyleLbl="node1" presStyleIdx="2" presStyleCnt="4" custScaleY="160338">
        <dgm:presLayoutVars>
          <dgm:bulletEnabled val="1"/>
        </dgm:presLayoutVars>
      </dgm:prSet>
      <dgm:spPr>
        <a:prstGeom prst="rect">
          <a:avLst/>
        </a:prstGeom>
      </dgm:spPr>
    </dgm:pt>
    <dgm:pt modelId="{BA078146-6DE0-401F-9DAE-C389709BE5CD}" type="pres">
      <dgm:prSet presAssocID="{0DCC9666-4384-42FF-A1B3-DEC0B984660A}" presName="sibTrans" presStyleLbl="sibTrans2D1" presStyleIdx="2" presStyleCnt="3"/>
      <dgm:spPr>
        <a:prstGeom prst="chevron">
          <a:avLst/>
        </a:prstGeom>
      </dgm:spPr>
    </dgm:pt>
    <dgm:pt modelId="{03201953-CB20-4743-9D5D-57090442CA98}" type="pres">
      <dgm:prSet presAssocID="{0DCC9666-4384-42FF-A1B3-DEC0B984660A}" presName="connectorText" presStyleLbl="sibTrans2D1" presStyleIdx="2" presStyleCnt="3"/>
      <dgm:spPr/>
    </dgm:pt>
    <dgm:pt modelId="{4F5853E2-E6B6-4CD2-9F27-140DB9285126}" type="pres">
      <dgm:prSet presAssocID="{68DECD4F-696C-4985-9C17-D56BF8865E6E}" presName="node" presStyleLbl="node1" presStyleIdx="3" presStyleCnt="4" custScaleY="160338">
        <dgm:presLayoutVars>
          <dgm:bulletEnabled val="1"/>
        </dgm:presLayoutVars>
      </dgm:prSet>
      <dgm:spPr>
        <a:prstGeom prst="rect">
          <a:avLst/>
        </a:prstGeom>
      </dgm:spPr>
    </dgm:pt>
  </dgm:ptLst>
  <dgm:cxnLst>
    <dgm:cxn modelId="{1DC2C101-35A2-4291-95ED-E5AE56237702}" type="presOf" srcId="{3B12646F-6734-4146-A628-2CCE116E0BF4}" destId="{C9F7C43F-0FC4-4E3C-A385-C9098E07ADCC}" srcOrd="0" destOrd="0" presId="urn:microsoft.com/office/officeart/2005/8/layout/process1"/>
    <dgm:cxn modelId="{29496C22-BBC9-46B5-8944-61EC9746E75C}" type="presOf" srcId="{0DCC9666-4384-42FF-A1B3-DEC0B984660A}" destId="{BA078146-6DE0-401F-9DAE-C389709BE5CD}" srcOrd="0" destOrd="0" presId="urn:microsoft.com/office/officeart/2005/8/layout/process1"/>
    <dgm:cxn modelId="{294D5E37-6378-4CD4-B610-52E44229C509}" type="presOf" srcId="{4881C8AD-2BD6-4622-9333-DBD60A322A87}" destId="{CF5F2A3E-7F0F-42EA-A17B-057B662CDC2A}" srcOrd="0" destOrd="0" presId="urn:microsoft.com/office/officeart/2005/8/layout/process1"/>
    <dgm:cxn modelId="{487FB865-434B-4E92-9441-9B412784B3C2}" type="presOf" srcId="{5CA7118A-6EA9-4FB9-9971-DA127E6BDBA8}" destId="{DB45D555-02B1-4763-BA66-3C00B41E2C4F}" srcOrd="0" destOrd="0" presId="urn:microsoft.com/office/officeart/2005/8/layout/process1"/>
    <dgm:cxn modelId="{5FAAF666-A6F9-4DCD-A8FE-3C4E089388D4}" type="presOf" srcId="{5CA7118A-6EA9-4FB9-9971-DA127E6BDBA8}" destId="{3BEC7E44-D9F1-4EC3-AE55-9990802B4F0E}" srcOrd="1" destOrd="0" presId="urn:microsoft.com/office/officeart/2005/8/layout/process1"/>
    <dgm:cxn modelId="{C83C084C-5F8C-42BC-81F6-C11646829131}" srcId="{4881C8AD-2BD6-4622-9333-DBD60A322A87}" destId="{E043B567-94FC-4ED8-A2AD-76216C10F51B}" srcOrd="2" destOrd="0" parTransId="{4606967B-9C01-4804-8695-D84324542F93}" sibTransId="{0DCC9666-4384-42FF-A1B3-DEC0B984660A}"/>
    <dgm:cxn modelId="{F1224055-1F75-464E-8F90-75CF74C7D2ED}" type="presOf" srcId="{09A9F4D6-B088-496D-B7DC-7CC6768EF57C}" destId="{C06B3EE0-CDCF-40C4-9531-B7F3D5154A14}" srcOrd="0" destOrd="0" presId="urn:microsoft.com/office/officeart/2005/8/layout/process1"/>
    <dgm:cxn modelId="{CC67077A-B1DF-4781-8C44-ADDDA2C5CD2F}" srcId="{4881C8AD-2BD6-4622-9333-DBD60A322A87}" destId="{09A9F4D6-B088-496D-B7DC-7CC6768EF57C}" srcOrd="1" destOrd="0" parTransId="{B2900553-C016-4993-9F66-56212D7D91F3}" sibTransId="{3B12646F-6734-4146-A628-2CCE116E0BF4}"/>
    <dgm:cxn modelId="{09359A9E-7206-41D1-8BB2-7F2C549F0220}" type="presOf" srcId="{3B12646F-6734-4146-A628-2CCE116E0BF4}" destId="{B1246E5B-8919-4A79-B216-93B545B9BD5B}" srcOrd="1" destOrd="0" presId="urn:microsoft.com/office/officeart/2005/8/layout/process1"/>
    <dgm:cxn modelId="{32E677A8-1C0B-481F-BB9E-97D61A62897A}" srcId="{4881C8AD-2BD6-4622-9333-DBD60A322A87}" destId="{68DECD4F-696C-4985-9C17-D56BF8865E6E}" srcOrd="3" destOrd="0" parTransId="{046E6EE8-B3F3-4DC5-B744-A9853D464DD8}" sibTransId="{62F355C9-541A-4F05-BEF6-A7ECF8C37ABA}"/>
    <dgm:cxn modelId="{4BD230AF-7964-405C-A121-99C8EEF0F999}" type="presOf" srcId="{68DECD4F-696C-4985-9C17-D56BF8865E6E}" destId="{4F5853E2-E6B6-4CD2-9F27-140DB9285126}" srcOrd="0" destOrd="0" presId="urn:microsoft.com/office/officeart/2005/8/layout/process1"/>
    <dgm:cxn modelId="{5216D1B2-2D4E-4214-AE22-788391118A03}" type="presOf" srcId="{0DCC9666-4384-42FF-A1B3-DEC0B984660A}" destId="{03201953-CB20-4743-9D5D-57090442CA98}" srcOrd="1" destOrd="0" presId="urn:microsoft.com/office/officeart/2005/8/layout/process1"/>
    <dgm:cxn modelId="{056BE4BE-D362-4288-82F3-8F085E38F926}" srcId="{4881C8AD-2BD6-4622-9333-DBD60A322A87}" destId="{3EC86A77-94B4-4156-B66F-C31291D032BF}" srcOrd="0" destOrd="0" parTransId="{015B876D-FB5E-482E-B120-43106BFA87C0}" sibTransId="{5CA7118A-6EA9-4FB9-9971-DA127E6BDBA8}"/>
    <dgm:cxn modelId="{9477CFD9-78B2-473D-82CE-2D910317652B}" type="presOf" srcId="{E043B567-94FC-4ED8-A2AD-76216C10F51B}" destId="{F51597AF-0A87-4D27-823B-7071A78B7E92}" srcOrd="0" destOrd="0" presId="urn:microsoft.com/office/officeart/2005/8/layout/process1"/>
    <dgm:cxn modelId="{0E0DB7EE-8ABF-4837-81DD-AF7679E69402}" type="presOf" srcId="{3EC86A77-94B4-4156-B66F-C31291D032BF}" destId="{AAA89838-1BF2-4A45-A301-2067BC708F1B}" srcOrd="0" destOrd="0" presId="urn:microsoft.com/office/officeart/2005/8/layout/process1"/>
    <dgm:cxn modelId="{6AA7B031-DE69-4E22-874C-4691534F27FE}" type="presParOf" srcId="{CF5F2A3E-7F0F-42EA-A17B-057B662CDC2A}" destId="{AAA89838-1BF2-4A45-A301-2067BC708F1B}" srcOrd="0" destOrd="0" presId="urn:microsoft.com/office/officeart/2005/8/layout/process1"/>
    <dgm:cxn modelId="{BEDEA7D1-8F3E-4EEB-8CF0-5EA360DC92AE}" type="presParOf" srcId="{CF5F2A3E-7F0F-42EA-A17B-057B662CDC2A}" destId="{DB45D555-02B1-4763-BA66-3C00B41E2C4F}" srcOrd="1" destOrd="0" presId="urn:microsoft.com/office/officeart/2005/8/layout/process1"/>
    <dgm:cxn modelId="{F36ADD49-05E5-4250-9B0F-E1D21F34FE84}" type="presParOf" srcId="{DB45D555-02B1-4763-BA66-3C00B41E2C4F}" destId="{3BEC7E44-D9F1-4EC3-AE55-9990802B4F0E}" srcOrd="0" destOrd="0" presId="urn:microsoft.com/office/officeart/2005/8/layout/process1"/>
    <dgm:cxn modelId="{D0F025DF-D956-4074-816C-22FAD1F64D60}" type="presParOf" srcId="{CF5F2A3E-7F0F-42EA-A17B-057B662CDC2A}" destId="{C06B3EE0-CDCF-40C4-9531-B7F3D5154A14}" srcOrd="2" destOrd="0" presId="urn:microsoft.com/office/officeart/2005/8/layout/process1"/>
    <dgm:cxn modelId="{5573E991-ED72-41B3-87CD-5289BB986541}" type="presParOf" srcId="{CF5F2A3E-7F0F-42EA-A17B-057B662CDC2A}" destId="{C9F7C43F-0FC4-4E3C-A385-C9098E07ADCC}" srcOrd="3" destOrd="0" presId="urn:microsoft.com/office/officeart/2005/8/layout/process1"/>
    <dgm:cxn modelId="{BC9B66F2-71E2-4C98-8DF7-1B61CD455D36}" type="presParOf" srcId="{C9F7C43F-0FC4-4E3C-A385-C9098E07ADCC}" destId="{B1246E5B-8919-4A79-B216-93B545B9BD5B}" srcOrd="0" destOrd="0" presId="urn:microsoft.com/office/officeart/2005/8/layout/process1"/>
    <dgm:cxn modelId="{A4954647-7C5F-47E3-AA2B-58D9E60B3AB7}" type="presParOf" srcId="{CF5F2A3E-7F0F-42EA-A17B-057B662CDC2A}" destId="{F51597AF-0A87-4D27-823B-7071A78B7E92}" srcOrd="4" destOrd="0" presId="urn:microsoft.com/office/officeart/2005/8/layout/process1"/>
    <dgm:cxn modelId="{817E66FE-5E99-499C-8CAE-177022C2B5CD}" type="presParOf" srcId="{CF5F2A3E-7F0F-42EA-A17B-057B662CDC2A}" destId="{BA078146-6DE0-401F-9DAE-C389709BE5CD}" srcOrd="5" destOrd="0" presId="urn:microsoft.com/office/officeart/2005/8/layout/process1"/>
    <dgm:cxn modelId="{7EE25FEA-DA1F-4A1A-A567-86E66ED838B7}" type="presParOf" srcId="{BA078146-6DE0-401F-9DAE-C389709BE5CD}" destId="{03201953-CB20-4743-9D5D-57090442CA98}" srcOrd="0" destOrd="0" presId="urn:microsoft.com/office/officeart/2005/8/layout/process1"/>
    <dgm:cxn modelId="{4F7DA92D-2B78-418F-87C3-BB8A51A01926}" type="presParOf" srcId="{CF5F2A3E-7F0F-42EA-A17B-057B662CDC2A}" destId="{4F5853E2-E6B6-4CD2-9F27-140DB928512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89838-1BF2-4A45-A301-2067BC708F1B}">
      <dsp:nvSpPr>
        <dsp:cNvPr id="0" name=""/>
        <dsp:cNvSpPr/>
      </dsp:nvSpPr>
      <dsp:spPr>
        <a:xfrm>
          <a:off x="9536" y="0"/>
          <a:ext cx="1974090" cy="278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Have student eat or drink fast acting carbs (15g)</a:t>
          </a:r>
        </a:p>
      </dsp:txBody>
      <dsp:txXfrm>
        <a:off x="9536" y="0"/>
        <a:ext cx="1974090" cy="2783167"/>
      </dsp:txXfrm>
    </dsp:sp>
    <dsp:sp modelId="{DB45D555-02B1-4763-BA66-3C00B41E2C4F}">
      <dsp:nvSpPr>
        <dsp:cNvPr id="0" name=""/>
        <dsp:cNvSpPr/>
      </dsp:nvSpPr>
      <dsp:spPr>
        <a:xfrm>
          <a:off x="2181036" y="1146796"/>
          <a:ext cx="418507" cy="489574"/>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0" i="0" kern="1200">
            <a:latin typeface="Arial" panose="020B0604020202020204" pitchFamily="34" charset="0"/>
            <a:cs typeface="Arial" panose="020B0604020202020204" pitchFamily="34" charset="0"/>
          </a:endParaRPr>
        </a:p>
      </dsp:txBody>
      <dsp:txXfrm>
        <a:off x="2181036" y="1244711"/>
        <a:ext cx="292955" cy="293744"/>
      </dsp:txXfrm>
    </dsp:sp>
    <dsp:sp modelId="{C06B3EE0-CDCF-40C4-9531-B7F3D5154A14}">
      <dsp:nvSpPr>
        <dsp:cNvPr id="0" name=""/>
        <dsp:cNvSpPr/>
      </dsp:nvSpPr>
      <dsp:spPr>
        <a:xfrm>
          <a:off x="2773263" y="0"/>
          <a:ext cx="1974090" cy="278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Re-check blood glucose 15 minutes after treatment</a:t>
          </a:r>
        </a:p>
      </dsp:txBody>
      <dsp:txXfrm>
        <a:off x="2773263" y="0"/>
        <a:ext cx="1974090" cy="2783167"/>
      </dsp:txXfrm>
    </dsp:sp>
    <dsp:sp modelId="{C9F7C43F-0FC4-4E3C-A385-C9098E07ADCC}">
      <dsp:nvSpPr>
        <dsp:cNvPr id="0" name=""/>
        <dsp:cNvSpPr/>
      </dsp:nvSpPr>
      <dsp:spPr>
        <a:xfrm>
          <a:off x="4944762" y="1146796"/>
          <a:ext cx="418507" cy="489574"/>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0" i="0" kern="1200">
            <a:latin typeface="Arial" panose="020B0604020202020204" pitchFamily="34" charset="0"/>
            <a:cs typeface="Arial" panose="020B0604020202020204" pitchFamily="34" charset="0"/>
          </a:endParaRPr>
        </a:p>
      </dsp:txBody>
      <dsp:txXfrm>
        <a:off x="4944762" y="1244711"/>
        <a:ext cx="292955" cy="293744"/>
      </dsp:txXfrm>
    </dsp:sp>
    <dsp:sp modelId="{F51597AF-0A87-4D27-823B-7071A78B7E92}">
      <dsp:nvSpPr>
        <dsp:cNvPr id="0" name=""/>
        <dsp:cNvSpPr/>
      </dsp:nvSpPr>
      <dsp:spPr>
        <a:xfrm>
          <a:off x="5536989" y="0"/>
          <a:ext cx="1974090" cy="278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Repeat treatment if blood glucose level remains low or if symptoms persist</a:t>
          </a:r>
        </a:p>
      </dsp:txBody>
      <dsp:txXfrm>
        <a:off x="5536989" y="0"/>
        <a:ext cx="1974090" cy="2783167"/>
      </dsp:txXfrm>
    </dsp:sp>
    <dsp:sp modelId="{BA078146-6DE0-401F-9DAE-C389709BE5CD}">
      <dsp:nvSpPr>
        <dsp:cNvPr id="0" name=""/>
        <dsp:cNvSpPr/>
      </dsp:nvSpPr>
      <dsp:spPr>
        <a:xfrm>
          <a:off x="7708488" y="1146796"/>
          <a:ext cx="418507" cy="489574"/>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0" i="0" kern="1200">
            <a:latin typeface="Arial" panose="020B0604020202020204" pitchFamily="34" charset="0"/>
            <a:cs typeface="Arial" panose="020B0604020202020204" pitchFamily="34" charset="0"/>
          </a:endParaRPr>
        </a:p>
      </dsp:txBody>
      <dsp:txXfrm>
        <a:off x="7708488" y="1244711"/>
        <a:ext cx="292955" cy="293744"/>
      </dsp:txXfrm>
    </dsp:sp>
    <dsp:sp modelId="{4F5853E2-E6B6-4CD2-9F27-140DB9285126}">
      <dsp:nvSpPr>
        <dsp:cNvPr id="0" name=""/>
        <dsp:cNvSpPr/>
      </dsp:nvSpPr>
      <dsp:spPr>
        <a:xfrm>
          <a:off x="8300715" y="0"/>
          <a:ext cx="1974090" cy="278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If symptoms continue, call parent/</a:t>
          </a:r>
          <a:r>
            <a:rPr lang="en-US" sz="1800" b="0" i="0" kern="1200" dirty="0" err="1">
              <a:latin typeface="Arial" panose="020B0604020202020204" pitchFamily="34" charset="0"/>
              <a:cs typeface="Arial" panose="020B0604020202020204" pitchFamily="34" charset="0"/>
            </a:rPr>
            <a:t>guardias</a:t>
          </a:r>
          <a:r>
            <a:rPr lang="en-US" sz="1800" b="0" i="0" kern="1200" dirty="0">
              <a:latin typeface="Arial" panose="020B0604020202020204" pitchFamily="34" charset="0"/>
              <a:cs typeface="Arial" panose="020B0604020202020204" pitchFamily="34" charset="0"/>
            </a:rPr>
            <a:t> per DMMP</a:t>
          </a:r>
        </a:p>
      </dsp:txBody>
      <dsp:txXfrm>
        <a:off x="8300715" y="0"/>
        <a:ext cx="1974090" cy="27831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0" dirty="0">
                <a:latin typeface="Arial" panose="020B0604020202020204" pitchFamily="34" charset="0"/>
                <a:cs typeface="Arial" panose="020B0604020202020204" pitchFamily="34" charset="0"/>
              </a:rPr>
              <a:t>The American Diabetes Association’s Diabetes Care Tasks at School: What Key Personnel Need to Know is a training curriculum that consists of PowerPoint modules with corresponding video segments, pre-/post-tests and other helpful resources.</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gain a better understanding of the requirements for appropriate school diabetes care. The ADA’s Safe at School Guide and other training resources may be found </a:t>
            </a:r>
            <a:r>
              <a:rPr lang="en-US" altLang="en-US" sz="1000" b="0" dirty="0" err="1">
                <a:latin typeface="Arial" panose="020B0604020202020204" pitchFamily="34" charset="0"/>
                <a:cs typeface="Arial" panose="020B0604020202020204" pitchFamily="34" charset="0"/>
              </a:rPr>
              <a:t>www.diabetes.org</a:t>
            </a:r>
            <a:r>
              <a:rPr lang="en-US" altLang="en-US" sz="1000" b="0" dirty="0">
                <a:latin typeface="Arial" panose="020B0604020202020204" pitchFamily="34" charset="0"/>
                <a:cs typeface="Arial" panose="020B0604020202020204" pitchFamily="34" charset="0"/>
              </a:rPr>
              <a:t>/</a:t>
            </a:r>
            <a:r>
              <a:rPr lang="en-US" altLang="en-US" sz="1000" b="0" dirty="0" err="1">
                <a:latin typeface="Arial" panose="020B0604020202020204" pitchFamily="34" charset="0"/>
                <a:cs typeface="Arial" panose="020B0604020202020204" pitchFamily="34" charset="0"/>
              </a:rPr>
              <a:t>sastraining</a:t>
            </a:r>
            <a:r>
              <a:rPr lang="en-US" altLang="en-US" sz="1000" b="0" dirty="0">
                <a:latin typeface="Arial" panose="020B0604020202020204" pitchFamily="34" charset="0"/>
                <a:cs typeface="Arial" panose="020B0604020202020204" pitchFamily="34" charset="0"/>
              </a:rPr>
              <a:t>.</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Some key points about the overall training:</a:t>
            </a:r>
          </a:p>
          <a:p>
            <a:pPr>
              <a:lnSpc>
                <a:spcPct val="90000"/>
              </a:lnSpc>
            </a:pPr>
            <a:endParaRPr lang="en-US" altLang="en-US" sz="1000" b="1"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Overall objective: </a:t>
            </a:r>
            <a:r>
              <a:rPr lang="en-US" altLang="en-US" sz="1000" b="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Rationale: </a:t>
            </a:r>
            <a:r>
              <a:rPr lang="en-US" altLang="en-US" sz="1000" b="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PLEASE STATE:  </a:t>
            </a:r>
            <a:r>
              <a:rPr lang="en-US" altLang="en-US" sz="1000" b="0" dirty="0">
                <a:latin typeface="Arial" panose="020B0604020202020204" pitchFamily="34" charset="0"/>
                <a:cs typeface="Arial" panose="020B0604020202020204" pitchFamily="34" charset="0"/>
              </a:rPr>
              <a:t>This presentation is not intended to provide legal or health care advice. Please consult with a legal or health care professional regarding your specific questions or needs.</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0" dirty="0">
                <a:latin typeface="Arial" panose="020B0604020202020204" pitchFamily="34" charset="0"/>
                <a:cs typeface="Arial" panose="020B0604020202020204" pitchFamily="34" charset="0"/>
              </a:rPr>
              <a:t>                                     </a:t>
            </a:r>
          </a:p>
          <a:p>
            <a:pPr>
              <a:lnSpc>
                <a:spcPct val="90000"/>
              </a:lnSpc>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1" dirty="0">
                <a:latin typeface="Arial" panose="020B0604020202020204" pitchFamily="34" charset="0"/>
                <a:cs typeface="Arial" panose="020B0604020202020204" pitchFamily="34" charset="0"/>
              </a:rPr>
              <a:t>“RULE of 15”</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en-US" altLang="en-US" sz="1000" dirty="0">
                <a:latin typeface="Arial" panose="020B0604020202020204" pitchFamily="34" charset="0"/>
                <a:cs typeface="Arial" panose="020B0604020202020204" pitchFamily="34" charset="0"/>
              </a:rPr>
              <a:t>Have student eat or drink fast acting carbohydrates (15g).  May be fewer grams for young, small students.</a:t>
            </a:r>
          </a:p>
          <a:p>
            <a:pPr marL="228600" indent="-228600" eaLnBrk="1" hangingPunct="1">
              <a:spcBef>
                <a:spcPct val="0"/>
              </a:spcBef>
              <a:buFont typeface="+mj-lt"/>
              <a:buAutoNum type="arabicPeriod"/>
            </a:pPr>
            <a:r>
              <a:rPr lang="en-US" altLang="en-US" sz="1000" dirty="0">
                <a:latin typeface="Arial" panose="020B0604020202020204" pitchFamily="34" charset="0"/>
                <a:cs typeface="Arial" panose="020B0604020202020204" pitchFamily="34" charset="0"/>
              </a:rPr>
              <a:t>Check blood glucose 15 minutes after treatment</a:t>
            </a:r>
          </a:p>
          <a:p>
            <a:pPr marL="228600" indent="-228600" eaLnBrk="1" hangingPunct="1">
              <a:spcBef>
                <a:spcPct val="0"/>
              </a:spcBef>
              <a:buFont typeface="+mj-lt"/>
              <a:buAutoNum type="arabicPeriod"/>
            </a:pPr>
            <a:r>
              <a:rPr lang="en-US" altLang="en-US" sz="1000" dirty="0">
                <a:latin typeface="Arial" panose="020B0604020202020204" pitchFamily="34" charset="0"/>
                <a:cs typeface="Arial" panose="020B0604020202020204" pitchFamily="34" charset="0"/>
              </a:rPr>
              <a:t>Repeat treatment of 15 grams if blood glucose level remains low and recheck at another 15 minutes</a:t>
            </a:r>
          </a:p>
          <a:p>
            <a:pPr marL="228600" indent="-228600" eaLnBrk="1" hangingPunct="1">
              <a:spcBef>
                <a:spcPct val="0"/>
              </a:spcBef>
              <a:buFont typeface="+mj-lt"/>
              <a:buAutoNum type="arabicPeriod"/>
            </a:pPr>
            <a:r>
              <a:rPr lang="en-US" altLang="en-US" sz="1000" dirty="0">
                <a:latin typeface="Arial" panose="020B0604020202020204" pitchFamily="34" charset="0"/>
                <a:cs typeface="Arial" panose="020B0604020202020204" pitchFamily="34" charset="0"/>
              </a:rPr>
              <a:t>If symptoms continue or blood glucose levels do not increase, call parent/guardian as specified in DMMP.</a:t>
            </a: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423803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Any quick-acting glucose can be used to treat hypoglycemia.  </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Limit intake to 15 grams (or other amount as specified in the plan) or the student will experience a high blood glucose later.  </a:t>
            </a:r>
            <a:r>
              <a:rPr lang="en-US" altLang="en-US" sz="1000" dirty="0">
                <a:latin typeface="Arial" panose="020B0604020202020204" pitchFamily="34" charset="0"/>
                <a:cs typeface="Arial" panose="020B0604020202020204" pitchFamily="34" charset="0"/>
              </a:rPr>
              <a:t>The goal is to bring the blood glucose back to the target range.</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Remember:   Treatment may need to be repeated</a:t>
            </a:r>
            <a:r>
              <a:rPr lang="en-US" altLang="en-US" sz="1000" dirty="0">
                <a:latin typeface="Arial" panose="020B0604020202020204" pitchFamily="34" charset="0"/>
                <a:cs typeface="Arial" panose="020B0604020202020204" pitchFamily="34" charset="0"/>
              </a:rPr>
              <a:t> at about 15 minute intervals (based on continued low test results or poor symptom response.)  Each treatment dose should be 15g unless otherwise stated in the student’s DMMP</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Some quick-acting forms of glucose include:</a:t>
            </a:r>
            <a:endParaRPr lang="en-US" altLang="en-US" sz="1000" dirty="0">
              <a:latin typeface="Arial" panose="020B0604020202020204" pitchFamily="34" charset="0"/>
              <a:cs typeface="Arial" panose="020B0604020202020204" pitchFamily="34" charset="0"/>
            </a:endParaRP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4 oz. fruit juice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3 or 4 glucose tablets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1 tube of glucose gel</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4-6 small hard candies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1-2 tablespoons of honey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6 oz. regular (not diet) soda (about half a can)</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4 teaspoons of table sugar (dissolved in water)</a:t>
            </a:r>
          </a:p>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Younger or very small students might be directed to take 8g of carbohydrate, or about half of the amounts listed on the slide.  Follow DMMP for individual student treatment.</a:t>
            </a:r>
          </a:p>
          <a:p>
            <a:pPr eaLnBrk="1" hangingPunct="1">
              <a:lnSpc>
                <a:spcPct val="80000"/>
              </a:lnSpc>
              <a:spcBef>
                <a:spcPct val="5000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127442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Severe hypoglycemia symptoms:</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Inability to swallow or eat/drink</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Unconsciousness</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Unresponsive</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Convulsions</a:t>
            </a: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00510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Procedures for intervening with severe hypoglycemia will be covered in more detail in another unit on glucagon administration.  </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Remember the steps for intervening with a specific student will be outlined in his or her DMMP.</a:t>
            </a:r>
            <a:endParaRPr lang="en-US" altLang="en-US" sz="1000" dirty="0">
              <a:latin typeface="Arial" panose="020B0604020202020204" pitchFamily="34" charset="0"/>
              <a:cs typeface="Arial" panose="020B0604020202020204" pitchFamily="34" charset="0"/>
            </a:endParaRPr>
          </a:p>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This slide describes the general steps in intervention.</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Severe hypoglycemia is rare, but life threatening, if not treated promptly:</a:t>
            </a:r>
            <a:endParaRPr lang="en-US" altLang="en-US" sz="1000" dirty="0">
              <a:latin typeface="Arial" panose="020B0604020202020204" pitchFamily="34" charset="0"/>
              <a:cs typeface="Arial" panose="020B0604020202020204" pitchFamily="34" charset="0"/>
            </a:endParaRP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Place student on his or her side</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Lift chin to keep airway open</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Provide glucagon if provided for in the student’s DMMP. Different formulations exist and may be injectable or nasal powder form.</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Never attempt to give food or put anything in the student’s mouth</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Identify someone to call 911, and then call parent/guardian</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The student should respond to the glucagon in 10 to 20 minutes</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Remain with the student until help arrives</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When the student is awake and able to swallow, give juice or other quick acting form of glucose followed by a snack while waiting for EMS.</a:t>
            </a:r>
            <a:endParaRPr lang="en-US" altLang="en-US" sz="1000" dirty="0">
              <a:latin typeface="Arial" panose="020B0604020202020204" pitchFamily="34" charset="0"/>
              <a:cs typeface="Arial" panose="020B0604020202020204" pitchFamily="34" charset="0"/>
            </a:endParaRPr>
          </a:p>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Student may become nauseated and vomit after glucagon is provided.</a:t>
            </a: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6833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The onset and progression of hypoglycemia happens quickly.  </a:t>
            </a:r>
            <a:r>
              <a:rPr lang="en-US" altLang="en-US" sz="1000" dirty="0">
                <a:latin typeface="Arial" panose="020B0604020202020204" pitchFamily="34" charset="0"/>
                <a:cs typeface="Arial" panose="020B0604020202020204" pitchFamily="34" charset="0"/>
              </a:rPr>
              <a:t>Knowing and following the basics of prevention is vitally important to a student’s health, learning capacity, safety and feeling of security.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Keep a quick-acting source of sugar with the student.  ALWAYS. During school hours, extracurricular activities, field trips and exams.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Treat promptly at the onset of symptoms.</a:t>
            </a: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Preventing high or low blood glucose levels is all about keeping the balance between insulin, food, and physical activity.</a:t>
            </a:r>
            <a:endParaRPr lang="en-US" altLang="en-US" sz="1000" dirty="0">
              <a:latin typeface="Arial" panose="020B0604020202020204" pitchFamily="34" charset="0"/>
              <a:cs typeface="Arial" panose="020B0604020202020204" pitchFamily="34" charset="0"/>
            </a:endParaRP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TIMING is very important in all aspects of diabetes management.  Eat on time, take insulin on time, check blood glucose on time and physical activity on time.  Eating on time will include snacks for some students.</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Ensure that insulin dosing is accurate, in accordance with the DMMP.   The DMMP should specify what assistance, if any, is needed.</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The same kind of accuracy in “dosing” needs to happen with food as well.  With some (especially young) students this may mean supervision and monitoring what is actually eaten.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Picky eaters need monitoring.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Nutritional information should be provided to students and/or parent/guardian for all school snacks/meals.</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Some students, especially picky or unpredictable eaters, may have give insulin after eating. The timing of insulin administration will be specified in the DMMP.</a:t>
            </a:r>
          </a:p>
          <a:p>
            <a:pPr eaLnBrk="1" hangingPunct="1">
              <a:lnSpc>
                <a:spcPct val="80000"/>
              </a:lnSpc>
              <a:spcBef>
                <a:spcPct val="5000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57827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A few more prevention strategies: </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Changes in the timing of snacks, meals, or physical activity should only be made after consultation with parent/guardian and/or health care provider.</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Monitor blood glucose variations on gym days, an extra snack may be required ½ hour before gym or during prolonged vigorous physical activity per DMMP.</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A student should never be alone when low blood glucose is suspected. Maintain adult supervision.</a:t>
            </a:r>
          </a:p>
          <a:p>
            <a:pPr marL="171450" indent="-171450" eaLnBrk="1" hangingPunct="1">
              <a:lnSpc>
                <a:spcPct val="80000"/>
              </a:lnSpc>
              <a:spcBef>
                <a:spcPct val="50000"/>
              </a:spcBef>
              <a:buFont typeface="Wingdings" pitchFamily="2" charset="2"/>
              <a:buChar char="§"/>
            </a:pPr>
            <a:r>
              <a:rPr lang="en-US" altLang="en-US" sz="1000" dirty="0">
                <a:latin typeface="Arial" panose="020B0604020202020204" pitchFamily="34" charset="0"/>
                <a:cs typeface="Arial" panose="020B0604020202020204" pitchFamily="34" charset="0"/>
              </a:rPr>
              <a:t>Don’t over-rely (or under-rely) on the student with diabetes for management information. Consult the DMMP. Remember, many kids with diabetes seem like experts, but their expertise has limits, especially when they are low.</a:t>
            </a:r>
          </a:p>
          <a:p>
            <a:pPr eaLnBrk="1" hangingPunct="1">
              <a:lnSpc>
                <a:spcPct val="80000"/>
              </a:lnSpc>
              <a:spcBef>
                <a:spcPct val="5000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405618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A few practical implications for educators related to the prevention and/or intervention of hyper- and hypoglycemia:</a:t>
            </a:r>
          </a:p>
          <a:p>
            <a:pPr eaLnBrk="1" hangingPunct="1">
              <a:lnSpc>
                <a:spcPct val="90000"/>
              </a:lnSpc>
              <a:spcBef>
                <a:spcPct val="0"/>
              </a:spcBef>
              <a:buClr>
                <a:schemeClr val="tx1"/>
              </a:buClr>
            </a:pPr>
            <a:r>
              <a:rPr lang="en-US" altLang="en-US" sz="1000" dirty="0">
                <a:latin typeface="Arial" panose="020B0604020202020204" pitchFamily="34" charset="0"/>
                <a:cs typeface="Arial" panose="020B0604020202020204" pitchFamily="34" charset="0"/>
              </a:rPr>
              <a:t>Students with hyperglycemia  or hypoglycemia often do not concentrate very well. Students may need to have information repeated. </a:t>
            </a:r>
          </a:p>
          <a:p>
            <a:pPr eaLnBrk="1" hangingPunct="1">
              <a:lnSpc>
                <a:spcPct val="90000"/>
              </a:lnSpc>
              <a:spcBef>
                <a:spcPct val="0"/>
              </a:spcBef>
              <a:buClr>
                <a:schemeClr val="tx1"/>
              </a:buClr>
            </a:pPr>
            <a:endParaRPr lang="en-US" altLang="en-US" sz="1000" dirty="0">
              <a:latin typeface="Arial" panose="020B0604020202020204" pitchFamily="34" charset="0"/>
              <a:cs typeface="Arial" panose="020B0604020202020204" pitchFamily="34" charset="0"/>
            </a:endParaRPr>
          </a:p>
          <a:p>
            <a:pPr eaLnBrk="1" hangingPunct="1">
              <a:lnSpc>
                <a:spcPct val="90000"/>
              </a:lnSpc>
              <a:spcBef>
                <a:spcPct val="0"/>
              </a:spcBef>
              <a:buClr>
                <a:schemeClr val="tx1"/>
              </a:buClr>
            </a:pPr>
            <a:r>
              <a:rPr lang="en-US" altLang="en-US" sz="1000" dirty="0">
                <a:latin typeface="Arial" panose="020B0604020202020204" pitchFamily="34" charset="0"/>
                <a:cs typeface="Arial" panose="020B0604020202020204" pitchFamily="34" charset="0"/>
              </a:rPr>
              <a:t>Students should have adequate time for taking medication, checking blood glucose, and eating.</a:t>
            </a:r>
          </a:p>
          <a:p>
            <a:pPr eaLnBrk="1" hangingPunct="1">
              <a:lnSpc>
                <a:spcPct val="90000"/>
              </a:lnSpc>
              <a:spcBef>
                <a:spcPct val="0"/>
              </a:spcBef>
              <a:buClr>
                <a:schemeClr val="tx1"/>
              </a:buClr>
            </a:pPr>
            <a:endParaRPr lang="en-US" altLang="en-US" sz="1000" dirty="0">
              <a:latin typeface="Arial" panose="020B0604020202020204" pitchFamily="34" charset="0"/>
              <a:cs typeface="Arial" panose="020B0604020202020204" pitchFamily="34" charset="0"/>
            </a:endParaRPr>
          </a:p>
          <a:p>
            <a:pPr eaLnBrk="1" hangingPunct="1">
              <a:lnSpc>
                <a:spcPct val="90000"/>
              </a:lnSpc>
              <a:spcBef>
                <a:spcPct val="0"/>
              </a:spcBef>
              <a:buClr>
                <a:schemeClr val="tx1"/>
              </a:buClr>
            </a:pPr>
            <a:r>
              <a:rPr lang="en-US" altLang="en-US" sz="1000" b="1" dirty="0">
                <a:latin typeface="Arial" panose="020B0604020202020204" pitchFamily="34" charset="0"/>
                <a:cs typeface="Arial" panose="020B0604020202020204" pitchFamily="34" charset="0"/>
              </a:rPr>
              <a:t>During academic testing:</a:t>
            </a:r>
          </a:p>
          <a:p>
            <a:pPr eaLnBrk="1" hangingPunct="1">
              <a:lnSpc>
                <a:spcPct val="90000"/>
              </a:lnSpc>
              <a:spcBef>
                <a:spcPct val="0"/>
              </a:spcBef>
              <a:buClr>
                <a:schemeClr val="tx1"/>
              </a:buClr>
            </a:pPr>
            <a:endParaRPr lang="en-US" altLang="en-US" sz="1000" dirty="0">
              <a:latin typeface="Arial" panose="020B0604020202020204" pitchFamily="34" charset="0"/>
              <a:cs typeface="Arial" panose="020B0604020202020204" pitchFamily="34" charset="0"/>
            </a:endParaRPr>
          </a:p>
          <a:p>
            <a:pPr marL="347663" lvl="1" indent="-231775" eaLnBrk="1" hangingPunct="1">
              <a:lnSpc>
                <a:spcPct val="90000"/>
              </a:lnSpc>
              <a:spcBef>
                <a:spcPct val="0"/>
              </a:spcBef>
              <a:buClr>
                <a:schemeClr val="tx1"/>
              </a:buClr>
              <a:buFontTx/>
              <a:buChar char="•"/>
            </a:pPr>
            <a:r>
              <a:rPr lang="en-US" altLang="en-US" sz="1000" dirty="0">
                <a:latin typeface="Arial" panose="020B0604020202020204" pitchFamily="34" charset="0"/>
                <a:cs typeface="Arial" panose="020B0604020202020204" pitchFamily="34" charset="0"/>
              </a:rPr>
              <a:t>Students should check blood glucose before and during testing, if indicated in their plan.</a:t>
            </a:r>
          </a:p>
          <a:p>
            <a:pPr eaLnBrk="1" hangingPunct="1">
              <a:lnSpc>
                <a:spcPct val="90000"/>
              </a:lnSpc>
              <a:spcBef>
                <a:spcPct val="0"/>
              </a:spcBef>
              <a:buClr>
                <a:schemeClr val="tx1"/>
              </a:buClr>
              <a:buFontTx/>
              <a:buChar char="•"/>
            </a:pPr>
            <a:endParaRPr lang="en-US" altLang="en-US" sz="1000" dirty="0">
              <a:latin typeface="Arial" panose="020B0604020202020204" pitchFamily="34" charset="0"/>
              <a:cs typeface="Arial" panose="020B0604020202020204" pitchFamily="34" charset="0"/>
            </a:endParaRPr>
          </a:p>
          <a:p>
            <a:pPr marL="347663" lvl="1" indent="-231775" eaLnBrk="1" hangingPunct="1">
              <a:lnSpc>
                <a:spcPct val="90000"/>
              </a:lnSpc>
              <a:spcBef>
                <a:spcPct val="0"/>
              </a:spcBef>
              <a:buClr>
                <a:schemeClr val="tx1"/>
              </a:buClr>
              <a:buFontTx/>
              <a:buChar char="•"/>
            </a:pPr>
            <a:r>
              <a:rPr lang="en-US" altLang="en-US" sz="1000" dirty="0">
                <a:latin typeface="Arial" panose="020B0604020202020204" pitchFamily="34" charset="0"/>
                <a:cs typeface="Arial" panose="020B0604020202020204" pitchFamily="34" charset="0"/>
              </a:rPr>
              <a:t>Students should have access to food/drink and restroom during the testing period. </a:t>
            </a:r>
          </a:p>
          <a:p>
            <a:pPr eaLnBrk="1" hangingPunct="1">
              <a:lnSpc>
                <a:spcPct val="90000"/>
              </a:lnSpc>
              <a:spcBef>
                <a:spcPct val="0"/>
              </a:spcBef>
              <a:buClr>
                <a:schemeClr val="tx1"/>
              </a:buClr>
              <a:buFontTx/>
              <a:buChar char="•"/>
            </a:pPr>
            <a:endParaRPr lang="en-US" altLang="en-US" sz="1000" dirty="0">
              <a:latin typeface="Arial" panose="020B0604020202020204" pitchFamily="34" charset="0"/>
              <a:cs typeface="Arial" panose="020B0604020202020204" pitchFamily="34" charset="0"/>
            </a:endParaRPr>
          </a:p>
          <a:p>
            <a:pPr marL="347663" lvl="1" indent="-231775" eaLnBrk="1" hangingPunct="1">
              <a:lnSpc>
                <a:spcPct val="90000"/>
              </a:lnSpc>
              <a:spcBef>
                <a:spcPct val="0"/>
              </a:spcBef>
              <a:buClr>
                <a:schemeClr val="tx1"/>
              </a:buClr>
              <a:buFontTx/>
              <a:buChar char="•"/>
            </a:pPr>
            <a:r>
              <a:rPr lang="en-US" altLang="en-US" sz="1000" dirty="0">
                <a:latin typeface="Arial" panose="020B0604020202020204" pitchFamily="34" charset="0"/>
                <a:cs typeface="Arial" panose="020B0604020202020204" pitchFamily="34" charset="0"/>
              </a:rPr>
              <a:t>Students should be excused from testing with an opportunity for retake later, should a serious high or low blood glucose episode occur.</a:t>
            </a: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875"/>
              </a:spcBef>
            </a:pPr>
            <a:r>
              <a:rPr lang="en-US" altLang="en-US" sz="1000" b="1" dirty="0">
                <a:latin typeface="Arial" panose="020B0604020202020204" pitchFamily="34" charset="0"/>
                <a:cs typeface="Arial" panose="020B0604020202020204" pitchFamily="34" charset="0"/>
              </a:rPr>
              <a:t>“Make the right choice the easy choice”</a:t>
            </a:r>
          </a:p>
          <a:p>
            <a:pPr eaLnBrk="1" hangingPunct="1">
              <a:spcBef>
                <a:spcPts val="1875"/>
              </a:spcBef>
            </a:pPr>
            <a:r>
              <a:rPr lang="en-US" altLang="en-US" sz="1000" b="1" dirty="0">
                <a:latin typeface="Arial" panose="020B0604020202020204" pitchFamily="34" charset="0"/>
                <a:cs typeface="Arial" panose="020B0604020202020204" pitchFamily="34" charset="0"/>
              </a:rPr>
              <a:t>Eliminate barriers to diabetes management:</a:t>
            </a:r>
          </a:p>
          <a:p>
            <a:pPr eaLnBrk="1" hangingPunct="1">
              <a:spcBef>
                <a:spcPts val="1875"/>
              </a:spcBef>
            </a:pPr>
            <a:r>
              <a:rPr lang="en-US" altLang="en-US" sz="1000" dirty="0">
                <a:latin typeface="Arial" panose="020B0604020202020204" pitchFamily="34" charset="0"/>
                <a:cs typeface="Arial" panose="020B0604020202020204" pitchFamily="34" charset="0"/>
              </a:rPr>
              <a:t>Become familiar with and follow the 504 plan, DMMP, IHP, and/or Emergency Care Plans.</a:t>
            </a:r>
          </a:p>
          <a:p>
            <a:pPr eaLnBrk="1" hangingPunct="1">
              <a:spcBef>
                <a:spcPts val="1250"/>
              </a:spcBef>
            </a:pPr>
            <a:r>
              <a:rPr lang="en-US" altLang="en-US" sz="1000" dirty="0">
                <a:latin typeface="Arial" panose="020B0604020202020204" pitchFamily="34" charset="0"/>
                <a:cs typeface="Arial" panose="020B0604020202020204" pitchFamily="34" charset="0"/>
              </a:rPr>
              <a:t>Eliminate barriers to:</a:t>
            </a:r>
          </a:p>
          <a:p>
            <a:pPr marL="182880" lvl="2" indent="-171450" eaLnBrk="1" hangingPunct="1">
              <a:buClr>
                <a:schemeClr val="tx1"/>
              </a:buClr>
              <a:buFont typeface="Wingdings" pitchFamily="2" charset="2"/>
              <a:buChar char="§"/>
            </a:pPr>
            <a:r>
              <a:rPr lang="en-US" altLang="en-US" sz="1000" dirty="0">
                <a:latin typeface="Arial" panose="020B0604020202020204" pitchFamily="34" charset="0"/>
                <a:cs typeface="Arial" panose="020B0604020202020204" pitchFamily="34" charset="0"/>
              </a:rPr>
              <a:t> snacking</a:t>
            </a:r>
          </a:p>
          <a:p>
            <a:pPr marL="182880" lvl="2" indent="-171450" eaLnBrk="1" hangingPunct="1">
              <a:buClr>
                <a:schemeClr val="tx1"/>
              </a:buClr>
              <a:buFont typeface="Wingdings" pitchFamily="2" charset="2"/>
              <a:buChar char="§"/>
            </a:pPr>
            <a:r>
              <a:rPr lang="en-US" altLang="en-US" sz="1000" dirty="0">
                <a:latin typeface="Arial" panose="020B0604020202020204" pitchFamily="34" charset="0"/>
                <a:cs typeface="Arial" panose="020B0604020202020204" pitchFamily="34" charset="0"/>
              </a:rPr>
              <a:t> blood glucose checks </a:t>
            </a:r>
          </a:p>
          <a:p>
            <a:pPr marL="182880" lvl="2" indent="-171450" eaLnBrk="1" hangingPunct="1">
              <a:buClr>
                <a:schemeClr val="tx1"/>
              </a:buClr>
              <a:buFont typeface="Wingdings" pitchFamily="2" charset="2"/>
              <a:buChar char="§"/>
            </a:pPr>
            <a:r>
              <a:rPr lang="en-US" altLang="en-US" sz="1000" dirty="0">
                <a:latin typeface="Arial" panose="020B0604020202020204" pitchFamily="34" charset="0"/>
                <a:cs typeface="Arial" panose="020B0604020202020204" pitchFamily="34" charset="0"/>
              </a:rPr>
              <a:t> access to water and bathrooms</a:t>
            </a:r>
          </a:p>
          <a:p>
            <a:pPr marL="182880" lvl="2" indent="-171450" eaLnBrk="1" hangingPunct="1">
              <a:buClr>
                <a:schemeClr val="tx1"/>
              </a:buClr>
              <a:buFont typeface="Wingdings" pitchFamily="2" charset="2"/>
              <a:buChar char="§"/>
            </a:pPr>
            <a:r>
              <a:rPr lang="en-US" altLang="en-US" sz="1000" dirty="0">
                <a:latin typeface="Arial" panose="020B0604020202020204" pitchFamily="34" charset="0"/>
                <a:cs typeface="Arial" panose="020B0604020202020204" pitchFamily="34" charset="0"/>
              </a:rPr>
              <a:t> insulin administration</a:t>
            </a:r>
          </a:p>
          <a:p>
            <a:pPr eaLnBrk="1" hangingPunct="1">
              <a:spcBef>
                <a:spcPts val="1250"/>
              </a:spcBef>
            </a:pPr>
            <a:r>
              <a:rPr lang="en-US" altLang="en-US" sz="1000" dirty="0">
                <a:latin typeface="Arial" panose="020B0604020202020204" pitchFamily="34" charset="0"/>
                <a:cs typeface="Arial" panose="020B0604020202020204" pitchFamily="34" charset="0"/>
              </a:rPr>
              <a:t>Avoid judgments based on individual blood glucose readings</a:t>
            </a:r>
          </a:p>
          <a:p>
            <a:pPr eaLnBrk="1" hangingPunct="1">
              <a:spcBef>
                <a:spcPts val="1250"/>
              </a:spcBef>
            </a:pPr>
            <a:r>
              <a:rPr lang="en-US" altLang="en-US" sz="1000" dirty="0">
                <a:latin typeface="Arial" panose="020B0604020202020204" pitchFamily="34" charset="0"/>
                <a:cs typeface="Arial" panose="020B0604020202020204" pitchFamily="34" charset="0"/>
              </a:rPr>
              <a:t>Communicate with parent/guardian and school nurse </a:t>
            </a: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57913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09803"/>
          </a:xfrm>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Hypoglycemia</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r>
              <a:rPr lang="en-US" altLang="en-US" sz="1000" dirty="0">
                <a:latin typeface="Arial" panose="020B0604020202020204" pitchFamily="34" charset="0"/>
                <a:cs typeface="Arial" panose="020B0604020202020204" pitchFamily="34" charset="0"/>
              </a:rPr>
              <a:t>These components are:</a:t>
            </a:r>
          </a:p>
          <a:p>
            <a:pPr indent="-233363">
              <a:defRPr/>
            </a:pPr>
            <a:endParaRPr lang="en-US" altLang="en-US" sz="1000" dirty="0">
              <a:latin typeface="Arial" panose="020B0604020202020204" pitchFamily="34" charset="0"/>
              <a:cs typeface="Arial" panose="020B0604020202020204" pitchFamily="34" charset="0"/>
            </a:endParaRP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indent="-233363">
              <a:defRPr/>
            </a:pPr>
            <a:r>
              <a:rPr lang="en-US" alt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indent="-233363">
              <a:defRP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21</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The objectives are for participants to be able to understand:</a:t>
            </a:r>
          </a:p>
          <a:p>
            <a:pPr marL="342900" lvl="1" indent="-114300" eaLnBrk="1" hangingPunct="1">
              <a:buFontTx/>
              <a:buChar char="•"/>
            </a:pPr>
            <a:endParaRPr lang="en-US" altLang="en-US" sz="1000" dirty="0">
              <a:latin typeface="Arial" panose="020B0604020202020204" pitchFamily="34" charset="0"/>
              <a:cs typeface="Arial" panose="020B0604020202020204" pitchFamily="34" charset="0"/>
            </a:endParaRP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How to recognize high and low blood glucose symptoms</a:t>
            </a: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How to treat high and low blood glucose levels</a:t>
            </a: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How to reduce risk of high and low blood glucose levels</a:t>
            </a: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Short- and long-term risks and complications</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Let’s review a few vocabulary terms related to hypoglycemia:</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Glucose</a:t>
            </a:r>
            <a:r>
              <a:rPr lang="en-US" altLang="en-US" sz="1000" b="0" dirty="0">
                <a:latin typeface="Arial" panose="020B0604020202020204" pitchFamily="34" charset="0"/>
                <a:cs typeface="Arial" panose="020B0604020202020204" pitchFamily="34" charset="0"/>
              </a:rPr>
              <a:t> is a simple sugar found in the blood.  It is the body’s main source of energy. The terms “glucose” and “sugar” are commonly used interchangeably. The same for “blood glucose” and “blood sugar”. </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Hypoglycemia.  </a:t>
            </a:r>
            <a:r>
              <a:rPr lang="en-US" altLang="en-US" sz="1000" b="0" dirty="0">
                <a:latin typeface="Arial" panose="020B0604020202020204" pitchFamily="34" charset="0"/>
                <a:cs typeface="Arial" panose="020B0604020202020204" pitchFamily="34" charset="0"/>
              </a:rPr>
              <a:t>A low level of glucose in the blood..</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Quick-acting glucose.  </a:t>
            </a:r>
            <a:r>
              <a:rPr lang="en-US" altLang="en-US" sz="1000" b="0" dirty="0">
                <a:latin typeface="Arial" panose="020B0604020202020204" pitchFamily="34" charset="0"/>
                <a:cs typeface="Arial" panose="020B0604020202020204" pitchFamily="34" charset="0"/>
              </a:rPr>
              <a:t>Foods containing simple sugar that are used to raise blood glucose levels quickly during hypoglycemia. </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Glucose tablets or gel.  </a:t>
            </a:r>
            <a:r>
              <a:rPr lang="en-US" altLang="en-US" sz="1000" b="0" dirty="0">
                <a:latin typeface="Arial" panose="020B0604020202020204" pitchFamily="34" charset="0"/>
                <a:cs typeface="Arial" panose="020B0604020202020204" pitchFamily="34" charset="0"/>
              </a:rPr>
              <a:t>Special products that deliver a pre-measured amount of pure glucose.  They are a fast-acting form of glucose used to counteract hypoglycemia.</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Carbohydrate. </a:t>
            </a:r>
            <a:r>
              <a:rPr lang="en-US" altLang="en-US" sz="1000" b="0" dirty="0">
                <a:latin typeface="Arial" panose="020B0604020202020204" pitchFamily="34" charset="0"/>
                <a:cs typeface="Arial" panose="020B0604020202020204" pitchFamily="34" charset="0"/>
              </a:rPr>
              <a:t>Carbohydrates are one of three main classes of foods and a source of energy for the body.  Foods high in carbohydrates raise blood glucose levels.</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Glucagon - </a:t>
            </a:r>
            <a:r>
              <a:rPr lang="en-US" altLang="en-US" sz="1000" b="0" dirty="0">
                <a:latin typeface="Arial" panose="020B0604020202020204" pitchFamily="34" charset="0"/>
                <a:cs typeface="Arial" panose="020B0604020202020204" pitchFamily="34" charset="0"/>
              </a:rPr>
              <a:t>a hormone given nasally or by injection that raises the level of glucose in the blood. </a:t>
            </a:r>
          </a:p>
          <a:p>
            <a:pPr marL="171450" indent="-171450" eaLnBrk="1" hangingPunct="1">
              <a:spcBef>
                <a:spcPts val="1200"/>
              </a:spcBef>
              <a:buFont typeface="Arial" panose="020B0604020202020204" pitchFamily="34" charset="0"/>
              <a:buChar char="•"/>
              <a:defRPr/>
            </a:pPr>
            <a:endParaRPr lang="en-US" alt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118316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Hypoglycemia = low blood glucose level. Hypoglycemia is a low level of glucose in the blood.</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Onset: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Sudden, usually mild, but will progress if not treated.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May even progress to symptoms of unconsciousness and seizures and if not treated,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can lead to brain damage or death.</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Diabetes Medical Management Plan (DMMP), should specify signs and action steps for each student at each level of severity of hypoglycemia:</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Mild, moderate or severe.  Classifications were updated in 2016 and are now commonly referred to levels 1, 2 or 3.</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53363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While a hypoglycemia episode is an urgency, it need not become an emergency. </a:t>
            </a:r>
            <a:br>
              <a:rPr lang="en-US" sz="1000" b="1" dirty="0">
                <a:latin typeface="Arial" panose="020B0604020202020204" pitchFamily="34" charset="0"/>
                <a:cs typeface="Arial" panose="020B0604020202020204" pitchFamily="34" charset="0"/>
              </a:rPr>
            </a:b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Most hypoglycemic episodes are mild, </a:t>
            </a:r>
            <a:r>
              <a:rPr lang="en-US" sz="1000" dirty="0">
                <a:latin typeface="Arial" panose="020B0604020202020204" pitchFamily="34" charset="0"/>
                <a:cs typeface="Arial" panose="020B0604020202020204" pitchFamily="34" charset="0"/>
              </a:rPr>
              <a:t>with students responding to eating a quick acting carbohydrate such as fruit juice or regular soda within 10-15 minutes. Recognizing early symptoms and always having access to appropriate foods are the surest way to prevent an emergency.</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Hypoglycemia is the greatest immediate danger to students with diabetes.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Most often students will be able to recognize and treat the early symptoms of hypoglycemia. Occasionally, however, a student might miss the early symptoms.  When this happens, students can quickly get to a state where they cannot reliably help themselves. In this case,  they are dependent on others to recognize that they are experiencing a low blood glucose level, and also to know what to do to treat the low. Left untreated, hypoglycemia can lead to: unconsciousness, seizures, and may be life-threatening.</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Hypoglycemia is one of the most frequent complications of diabetes. </a:t>
            </a:r>
            <a:r>
              <a:rPr lang="en-US" sz="1000" dirty="0">
                <a:latin typeface="Arial" panose="020B0604020202020204" pitchFamily="34" charset="0"/>
                <a:cs typeface="Arial" panose="020B0604020202020204" pitchFamily="34" charset="0"/>
              </a:rPr>
              <a:t>It can happen very suddenly and is not always preventable.  </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Hypoglycemia can impair cognitive and motor functioning.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Even a student who knows s/he needs to eat might not be able to problem-solve how to get the food, or may not have the fine motor skills to screw off a juice or soda lid. Some students may become combative and hypoglycemia may be mistaken for misbehavior.</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34955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Hypoglycemia or  “lows” occur  whenever there is too much insulin in the body for the amount of glucose.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This imbalance can happen for three main reasons:</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Too much insulin has been administered</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Too little food has been eaten</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Extra or unplanned physical activity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Illness</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Medications</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Stress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student may have gotten too little food for a variety of reasons:</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student  may have not finished a meal or snack</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student  may have overestimated the amount of carbohydrate in a food or snack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meal may have been delayed or skipped altogether.</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There are no restrictions on physical activity for students with diabetes.  </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However, when students are more active than usual at insulin peak times, they may experience low blood glucose.  </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75918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symptoms of hypoglycemia vary from one individual to another.  Also, they may vary for one individual, from one episode to another.</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symptoms of mild to moderate hypoglycemia are the first alert that the body is in a state of sugar deficiency.   Symptoms may include the following:</a:t>
            </a:r>
          </a:p>
          <a:p>
            <a:pPr defTabSz="457200"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Extreme hunger		• Yawning 	 					• Sleepiness</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Shakiness			• Irritability/frustration			• Changed behavior</a:t>
            </a:r>
          </a:p>
          <a:p>
            <a:pPr marL="91440" lvl="3" defTabSz="182880">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Weakness			• Extreme tiredness/fatigue	• Sweating</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Paleness				• Anxiety							• Dizzy or lightheaded	</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Dilated pupils		• Increased heart rate	 		• Restlessness</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Confusion			▪ Sudden crying</a:t>
            </a:r>
          </a:p>
          <a:p>
            <a:pPr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Mild to moderate hypoglycemia can usually be treated easily and effectively. </a:t>
            </a:r>
            <a:r>
              <a:rPr lang="en-US" altLang="en-US" sz="1000" dirty="0">
                <a:latin typeface="Arial" panose="020B0604020202020204" pitchFamily="34" charset="0"/>
                <a:cs typeface="Arial" panose="020B0604020202020204" pitchFamily="34" charset="0"/>
              </a:rPr>
              <a:t>Most episodes of hypoglycemia that will occur in the school setting are of the “mild” type.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However, if not treated promptly a mild hypoglycemic reaction can quickly progress</a:t>
            </a:r>
            <a:r>
              <a:rPr lang="en-US" altLang="en-US" sz="1000" dirty="0">
                <a:latin typeface="Arial" panose="020B0604020202020204" pitchFamily="34" charset="0"/>
                <a:cs typeface="Arial" panose="020B0604020202020204" pitchFamily="34" charset="0"/>
              </a:rPr>
              <a:t> to a severe state or condition which may be characterized by severe cognitive impairment and will require assistance in treatment: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defTabSz="182880">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Inability to swallow		• Unresponsiveness 	</a:t>
            </a:r>
          </a:p>
          <a:p>
            <a:pPr marL="0" lvl="1" defTabSz="182880">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Unconsciousness			• Seizure activity or convulsions (jerking movements)</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dirty="0">
                <a:latin typeface="Arial" panose="020B0604020202020204" pitchFamily="34" charset="0"/>
                <a:cs typeface="Arial" panose="020B0604020202020204" pitchFamily="34" charset="0"/>
              </a:rPr>
              <a:t>Remember, onset and progression can happen very quickly.  Each student will have his/her own set of symptoms that characterize hypoglycemia.  These should be listed in the DMMP.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The important thing to remember is that early recognition and intervention is the best strategy to prevent progression to more severe symptoms. </a:t>
            </a: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1" dirty="0">
                <a:latin typeface="Arial" panose="020B0604020202020204" pitchFamily="34" charset="0"/>
                <a:cs typeface="Arial" panose="020B0604020202020204" pitchFamily="34" charset="0"/>
              </a:rPr>
              <a:t>Intervene promptly </a:t>
            </a:r>
            <a:r>
              <a:rPr lang="en-US" altLang="en-US" sz="1000" dirty="0">
                <a:latin typeface="Arial" panose="020B0604020202020204" pitchFamily="34" charset="0"/>
                <a:cs typeface="Arial" panose="020B0604020202020204" pitchFamily="34" charset="0"/>
              </a:rPr>
              <a:t>when hypoglycemia is mild/moderate to prevent the progression to severe symptoms.  The steps for intervening with each student will be outlined in his/her DMMP.</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General steps are as follows:</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First, </a:t>
            </a:r>
            <a:r>
              <a:rPr lang="en-US" altLang="en-US" sz="1000" dirty="0">
                <a:latin typeface="Arial" panose="020B0604020202020204" pitchFamily="34" charset="0"/>
                <a:cs typeface="Arial" panose="020B0604020202020204" pitchFamily="34" charset="0"/>
              </a:rPr>
              <a:t>verify with blood glucose check when available.  Some students confuse low and high blood glucose symptoms. Students may have symptoms when their blood glucose level is dropping rapidly so treatment must be immediately given.</a:t>
            </a:r>
          </a:p>
          <a:p>
            <a:pPr marL="171450" indent="-171450" eaLnBrk="1" hangingPunct="1">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However,  </a:t>
            </a:r>
            <a:r>
              <a:rPr lang="en-US" altLang="en-US" sz="1000" dirty="0">
                <a:latin typeface="Arial" panose="020B0604020202020204" pitchFamily="34" charset="0"/>
                <a:cs typeface="Arial" panose="020B0604020202020204" pitchFamily="34" charset="0"/>
              </a:rPr>
              <a:t>if no meter is available, treat for hypoglycemia on the spot. If untreated, low blood glucose may progress to more serious events.</a:t>
            </a:r>
          </a:p>
          <a:p>
            <a:pPr marL="171450" indent="-171450" eaLnBrk="1" hangingPunct="1">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NEVER send a student with suspected low blood glucose anywhere alone</a:t>
            </a:r>
          </a:p>
          <a:p>
            <a:pPr marL="171450" indent="-171450" eaLnBrk="1" hangingPunct="1">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When in doubt, always treat for low blood sugar.</a:t>
            </a:r>
          </a:p>
          <a:p>
            <a:pPr marL="171450" indent="-171450" eaLnBrk="1" hangingPunct="1">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The DMMP will specify treatment for each student.  However, the treatment plans for many students will follow closely  with the “Rule of 15” as we’ll consider in the next slide.</a:t>
            </a:r>
          </a:p>
          <a:p>
            <a:pPr eaLnBrk="1" hangingPunct="1">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284000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1"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6554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3986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914827"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914828"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914830"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620320"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620322"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620323"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1A53B31-6125-7E27-C57D-2E16298D9712}"/>
              </a:ext>
            </a:extLst>
          </p:cNvPr>
          <p:cNvSpPr/>
          <p:nvPr userDrawn="1"/>
        </p:nvSpPr>
        <p:spPr>
          <a:xfrm>
            <a:off x="91418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 Placeholder 4">
            <a:extLst>
              <a:ext uri="{FF2B5EF4-FFF2-40B4-BE49-F238E27FC236}">
                <a16:creationId xmlns:a16="http://schemas.microsoft.com/office/drawing/2014/main" id="{998FF6E8-6960-2C40-EA51-C8A655AA1F21}"/>
              </a:ext>
            </a:extLst>
          </p:cNvPr>
          <p:cNvSpPr>
            <a:spLocks noGrp="1"/>
          </p:cNvSpPr>
          <p:nvPr>
            <p:ph type="body" sz="quarter" idx="32" hasCustomPrompt="1"/>
          </p:nvPr>
        </p:nvSpPr>
        <p:spPr>
          <a:xfrm>
            <a:off x="9363520"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01950FE5-9A86-61FF-E8CF-420E2E254C5D}"/>
              </a:ext>
            </a:extLst>
          </p:cNvPr>
          <p:cNvSpPr>
            <a:spLocks noGrp="1"/>
          </p:cNvSpPr>
          <p:nvPr>
            <p:ph type="body" sz="quarter" idx="33" hasCustomPrompt="1"/>
          </p:nvPr>
        </p:nvSpPr>
        <p:spPr>
          <a:xfrm>
            <a:off x="9363522"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5" name="Rectangle 4">
            <a:extLst>
              <a:ext uri="{FF2B5EF4-FFF2-40B4-BE49-F238E27FC236}">
                <a16:creationId xmlns:a16="http://schemas.microsoft.com/office/drawing/2014/main" id="{B7069120-3717-9833-C501-F4CF0C50E78B}"/>
              </a:ext>
            </a:extLst>
          </p:cNvPr>
          <p:cNvSpPr/>
          <p:nvPr userDrawn="1"/>
        </p:nvSpPr>
        <p:spPr>
          <a:xfrm>
            <a:off x="9363523"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27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5.emf"/><Relationship Id="rId2" Type="http://schemas.openxmlformats.org/officeDocument/2006/relationships/slideLayout" Target="../slideLayouts/slideLayout4.xml"/><Relationship Id="rId16"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7"/>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98" r:id="rId6"/>
    <p:sldLayoutId id="2147483677" r:id="rId7"/>
    <p:sldLayoutId id="2147483678" r:id="rId8"/>
    <p:sldLayoutId id="2147483679" r:id="rId9"/>
    <p:sldLayoutId id="2147483680" r:id="rId10"/>
    <p:sldLayoutId id="2147483681" r:id="rId11"/>
    <p:sldLayoutId id="2147483682" r:id="rId12"/>
    <p:sldLayoutId id="2147483683" r:id="rId13"/>
    <p:sldLayoutId id="2147483685" r:id="rId14"/>
    <p:sldLayoutId id="2147483692" r:id="rId1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p:txBody>
          <a:bodyPr/>
          <a:lstStyle/>
          <a:p>
            <a:r>
              <a:rPr lang="en-US" dirty="0"/>
              <a:t>HYPOGLYCEMIA</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3627BF-C7F3-312B-B8AD-777ADEA12F5F}"/>
              </a:ext>
            </a:extLst>
          </p:cNvPr>
          <p:cNvSpPr>
            <a:spLocks noGrp="1"/>
          </p:cNvSpPr>
          <p:nvPr>
            <p:ph type="body" sz="quarter" idx="10"/>
          </p:nvPr>
        </p:nvSpPr>
        <p:spPr/>
        <p:txBody>
          <a:bodyPr/>
          <a:lstStyle/>
          <a:p>
            <a:r>
              <a:rPr lang="en-US" dirty="0"/>
              <a:t>“Rule of 15”</a:t>
            </a:r>
          </a:p>
        </p:txBody>
      </p:sp>
      <p:graphicFrame>
        <p:nvGraphicFramePr>
          <p:cNvPr id="4" name="Content Placeholder 3">
            <a:extLst>
              <a:ext uri="{FF2B5EF4-FFF2-40B4-BE49-F238E27FC236}">
                <a16:creationId xmlns:a16="http://schemas.microsoft.com/office/drawing/2014/main" id="{6DBD821D-156F-4D56-9028-6353C9551DA8}"/>
              </a:ext>
            </a:extLst>
          </p:cNvPr>
          <p:cNvGraphicFramePr>
            <a:graphicFrameLocks/>
          </p:cNvGraphicFramePr>
          <p:nvPr>
            <p:extLst>
              <p:ext uri="{D42A27DB-BD31-4B8C-83A1-F6EECF244321}">
                <p14:modId xmlns:p14="http://schemas.microsoft.com/office/powerpoint/2010/main" val="1541020160"/>
              </p:ext>
            </p:extLst>
          </p:nvPr>
        </p:nvGraphicFramePr>
        <p:xfrm>
          <a:off x="758030" y="2821817"/>
          <a:ext cx="10284343" cy="2783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a:extLst>
              <a:ext uri="{FF2B5EF4-FFF2-40B4-BE49-F238E27FC236}">
                <a16:creationId xmlns:a16="http://schemas.microsoft.com/office/drawing/2014/main" id="{29EF44DA-7D09-B61D-BE35-5BD2A97FD11A}"/>
              </a:ext>
            </a:extLst>
          </p:cNvPr>
          <p:cNvSpPr txBox="1">
            <a:spLocks/>
          </p:cNvSpPr>
          <p:nvPr/>
        </p:nvSpPr>
        <p:spPr>
          <a:xfrm>
            <a:off x="667577" y="2061405"/>
            <a:ext cx="9768510" cy="76041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E5F5D"/>
                </a:solidFill>
                <a:latin typeface="Arial Regular" charset="0"/>
                <a:ea typeface="Arial Regular"/>
                <a:cs typeface="Arial Regular"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5E5F5D"/>
                </a:solidFill>
                <a:latin typeface="Arial Regular" charset="0"/>
                <a:ea typeface="Arial Regular"/>
                <a:cs typeface="Arial Regular"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E5F5D"/>
                </a:solidFill>
                <a:latin typeface="Arial Regular" charset="0"/>
                <a:ea typeface="Arial Regular"/>
                <a:cs typeface="Arial Regular"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E5F5D"/>
                </a:solidFill>
                <a:latin typeface="Arial Regular" charset="0"/>
                <a:ea typeface="Arial Regular"/>
                <a:cs typeface="Arial Regular"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5E5F5D"/>
                </a:solidFill>
                <a:latin typeface="Arial Regular" charset="0"/>
                <a:ea typeface="Arial Regular"/>
                <a:cs typeface="Arial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eaLnBrk="1" fontAlgn="auto" hangingPunct="1">
              <a:spcAft>
                <a:spcPts val="0"/>
              </a:spcAft>
              <a:buFont typeface="Arial"/>
              <a:buNone/>
              <a:defRPr/>
            </a:pPr>
            <a:r>
              <a:rPr lang="en-US" altLang="en-US" sz="2000" b="1" dirty="0">
                <a:solidFill>
                  <a:schemeClr val="accent1"/>
                </a:solidFill>
                <a:latin typeface="Arial" panose="020B0604020202020204" pitchFamily="34" charset="0"/>
                <a:ea typeface="+mn-ea"/>
                <a:cs typeface="Arial" panose="020B0604020202020204" pitchFamily="34" charset="0"/>
              </a:rPr>
              <a:t>THESE ARE GENERAL GUIDELINES, FOLLOW DMMP FOR EACH STUDENT:</a:t>
            </a:r>
          </a:p>
        </p:txBody>
      </p:sp>
    </p:spTree>
    <p:extLst>
      <p:ext uri="{BB962C8B-B14F-4D97-AF65-F5344CB8AC3E}">
        <p14:creationId xmlns:p14="http://schemas.microsoft.com/office/powerpoint/2010/main" val="315764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455241"/>
          </a:xfrm>
        </p:spPr>
        <p:txBody>
          <a:bodyPr/>
          <a:lstStyle/>
          <a:p>
            <a:pPr marL="0" indent="0">
              <a:buNone/>
            </a:pPr>
            <a:r>
              <a:rPr lang="en-US" altLang="en-US" sz="1800" b="1" dirty="0">
                <a:solidFill>
                  <a:schemeClr val="accent1"/>
                </a:solidFill>
              </a:rPr>
              <a:t>TREATMENT FOR LOWS: 15 GRAMS OF CARBOHYDRATE</a:t>
            </a:r>
          </a:p>
          <a:p>
            <a:r>
              <a:rPr lang="en-US" dirty="0"/>
              <a:t>4 oz. fruit juice</a:t>
            </a:r>
          </a:p>
          <a:p>
            <a:r>
              <a:rPr lang="en-US" dirty="0"/>
              <a:t>3–4 glucose tablets</a:t>
            </a:r>
          </a:p>
          <a:p>
            <a:r>
              <a:rPr lang="en-US" dirty="0"/>
              <a:t>1 tube of glucose gel</a:t>
            </a:r>
          </a:p>
          <a:p>
            <a:r>
              <a:rPr lang="en-US" dirty="0"/>
              <a:t>4–6 small hard candies</a:t>
            </a:r>
          </a:p>
          <a:p>
            <a:r>
              <a:rPr lang="en-US" dirty="0"/>
              <a:t>1–2 tablespoons of honey</a:t>
            </a:r>
          </a:p>
          <a:p>
            <a:r>
              <a:rPr lang="en-US" dirty="0"/>
              <a:t>6 oz. regular (not diet) soda (about half a can)</a:t>
            </a:r>
          </a:p>
          <a:p>
            <a:r>
              <a:rPr lang="en-US" dirty="0"/>
              <a:t>4 tsp. table sugar</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728145" cy="865749"/>
          </a:xfrm>
        </p:spPr>
        <p:txBody>
          <a:bodyPr/>
          <a:lstStyle/>
          <a:p>
            <a:r>
              <a:rPr lang="en-US" dirty="0"/>
              <a:t>Quick acting glucose for low treatment</a:t>
            </a:r>
          </a:p>
        </p:txBody>
      </p:sp>
      <p:pic>
        <p:nvPicPr>
          <p:cNvPr id="4" name="Picture 3">
            <a:extLst>
              <a:ext uri="{FF2B5EF4-FFF2-40B4-BE49-F238E27FC236}">
                <a16:creationId xmlns:a16="http://schemas.microsoft.com/office/drawing/2014/main" id="{A0451940-C399-C344-7525-761CE0EC06DE}"/>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303726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728145" cy="865749"/>
          </a:xfrm>
        </p:spPr>
        <p:txBody>
          <a:bodyPr/>
          <a:lstStyle/>
          <a:p>
            <a:r>
              <a:rPr lang="en-US" dirty="0"/>
              <a:t>Severe Hypoglycemia Symptoms </a:t>
            </a:r>
          </a:p>
        </p:txBody>
      </p:sp>
      <p:sp>
        <p:nvSpPr>
          <p:cNvPr id="7" name="Rectangle 6">
            <a:extLst>
              <a:ext uri="{FF2B5EF4-FFF2-40B4-BE49-F238E27FC236}">
                <a16:creationId xmlns:a16="http://schemas.microsoft.com/office/drawing/2014/main" id="{E7ABE82E-A93D-B0A7-BC45-D94F34B3411D}"/>
              </a:ext>
            </a:extLst>
          </p:cNvPr>
          <p:cNvSpPr/>
          <p:nvPr/>
        </p:nvSpPr>
        <p:spPr>
          <a:xfrm>
            <a:off x="801190" y="2563249"/>
            <a:ext cx="4244239" cy="134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87FC8B-B687-2349-967D-F94F4A456DFE}"/>
              </a:ext>
            </a:extLst>
          </p:cNvPr>
          <p:cNvSpPr/>
          <p:nvPr/>
        </p:nvSpPr>
        <p:spPr>
          <a:xfrm>
            <a:off x="5294766" y="2563249"/>
            <a:ext cx="4244239" cy="134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609BB3-ECA8-5C2D-9469-0DE67AACA1DC}"/>
              </a:ext>
            </a:extLst>
          </p:cNvPr>
          <p:cNvSpPr/>
          <p:nvPr/>
        </p:nvSpPr>
        <p:spPr>
          <a:xfrm>
            <a:off x="801190" y="4118086"/>
            <a:ext cx="4244239" cy="134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B4BA3B-D365-48D6-1B09-72BBE0F49F47}"/>
              </a:ext>
            </a:extLst>
          </p:cNvPr>
          <p:cNvSpPr/>
          <p:nvPr/>
        </p:nvSpPr>
        <p:spPr>
          <a:xfrm>
            <a:off x="5294766" y="4118086"/>
            <a:ext cx="4244239" cy="134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2A257ED7-259E-6B04-22D0-9FDA07CEA9E8}"/>
              </a:ext>
            </a:extLst>
          </p:cNvPr>
          <p:cNvSpPr txBox="1">
            <a:spLocks/>
          </p:cNvSpPr>
          <p:nvPr/>
        </p:nvSpPr>
        <p:spPr>
          <a:xfrm>
            <a:off x="1133919" y="2563249"/>
            <a:ext cx="3607046" cy="1340012"/>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cs typeface="Arial" panose="020B0604020202020204" pitchFamily="34" charset="0"/>
              </a:rPr>
              <a:t>Inability to eat or drink</a:t>
            </a:r>
          </a:p>
        </p:txBody>
      </p:sp>
      <p:sp>
        <p:nvSpPr>
          <p:cNvPr id="12" name="Text Placeholder 4">
            <a:extLst>
              <a:ext uri="{FF2B5EF4-FFF2-40B4-BE49-F238E27FC236}">
                <a16:creationId xmlns:a16="http://schemas.microsoft.com/office/drawing/2014/main" id="{64BD324D-4EE5-92EA-3A18-230B9A90A539}"/>
              </a:ext>
            </a:extLst>
          </p:cNvPr>
          <p:cNvSpPr txBox="1">
            <a:spLocks/>
          </p:cNvSpPr>
          <p:nvPr/>
        </p:nvSpPr>
        <p:spPr>
          <a:xfrm>
            <a:off x="1133919" y="4118085"/>
            <a:ext cx="3607046" cy="1340014"/>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cs typeface="Arial" panose="020B0604020202020204" pitchFamily="34" charset="0"/>
              </a:rPr>
              <a:t>Unconsciousness</a:t>
            </a:r>
          </a:p>
        </p:txBody>
      </p:sp>
      <p:sp>
        <p:nvSpPr>
          <p:cNvPr id="13" name="Text Placeholder 6">
            <a:extLst>
              <a:ext uri="{FF2B5EF4-FFF2-40B4-BE49-F238E27FC236}">
                <a16:creationId xmlns:a16="http://schemas.microsoft.com/office/drawing/2014/main" id="{685E54FE-7067-B482-1C38-6D3818043F58}"/>
              </a:ext>
            </a:extLst>
          </p:cNvPr>
          <p:cNvSpPr txBox="1">
            <a:spLocks/>
          </p:cNvSpPr>
          <p:nvPr/>
        </p:nvSpPr>
        <p:spPr>
          <a:xfrm>
            <a:off x="5565913" y="2563249"/>
            <a:ext cx="3687417" cy="1340012"/>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cs typeface="Arial" panose="020B0604020202020204" pitchFamily="34" charset="0"/>
              </a:rPr>
              <a:t>Unresponsive</a:t>
            </a:r>
          </a:p>
        </p:txBody>
      </p:sp>
      <p:sp>
        <p:nvSpPr>
          <p:cNvPr id="14" name="Text Placeholder 8">
            <a:extLst>
              <a:ext uri="{FF2B5EF4-FFF2-40B4-BE49-F238E27FC236}">
                <a16:creationId xmlns:a16="http://schemas.microsoft.com/office/drawing/2014/main" id="{F8D3826F-64A8-A8B8-FFCE-A26B1392343F}"/>
              </a:ext>
            </a:extLst>
          </p:cNvPr>
          <p:cNvSpPr txBox="1">
            <a:spLocks/>
          </p:cNvSpPr>
          <p:nvPr/>
        </p:nvSpPr>
        <p:spPr>
          <a:xfrm>
            <a:off x="5565912" y="4118084"/>
            <a:ext cx="3687417" cy="1340013"/>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cs typeface="Arial" panose="020B0604020202020204" pitchFamily="34" charset="0"/>
              </a:rPr>
              <a:t>Convulsions (seizures)</a:t>
            </a:r>
          </a:p>
        </p:txBody>
      </p:sp>
    </p:spTree>
    <p:extLst>
      <p:ext uri="{BB962C8B-B14F-4D97-AF65-F5344CB8AC3E}">
        <p14:creationId xmlns:p14="http://schemas.microsoft.com/office/powerpoint/2010/main" val="71044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455241"/>
          </a:xfrm>
        </p:spPr>
        <p:txBody>
          <a:bodyPr/>
          <a:lstStyle/>
          <a:p>
            <a:pPr marL="0" indent="0">
              <a:buNone/>
            </a:pPr>
            <a:r>
              <a:rPr lang="en-US" altLang="en-US" sz="1800" b="1" dirty="0">
                <a:solidFill>
                  <a:schemeClr val="accent1"/>
                </a:solidFill>
              </a:rPr>
              <a:t>RARE, BUT LIFE THREATENING IF NOT TREATED PROMPTLY:</a:t>
            </a:r>
          </a:p>
          <a:p>
            <a:r>
              <a:rPr lang="en-US" dirty="0"/>
              <a:t>Place student on their side</a:t>
            </a:r>
          </a:p>
          <a:p>
            <a:r>
              <a:rPr lang="en-US" dirty="0"/>
              <a:t>Lift chin to keep airway open</a:t>
            </a:r>
          </a:p>
          <a:p>
            <a:r>
              <a:rPr lang="en-US" dirty="0"/>
              <a:t>Provide glucagon, per student’s DMMP</a:t>
            </a:r>
          </a:p>
          <a:p>
            <a:r>
              <a:rPr lang="en-US" dirty="0"/>
              <a:t>Never give food or put anything in the student’s mouth</a:t>
            </a:r>
          </a:p>
          <a:p>
            <a:r>
              <a:rPr lang="en-US" dirty="0"/>
              <a:t>Call 911, then parent/guardian</a:t>
            </a:r>
          </a:p>
          <a:p>
            <a:r>
              <a:rPr lang="en-US" dirty="0"/>
              <a:t>Student should respond in 10 to 20 minutes</a:t>
            </a:r>
          </a:p>
          <a:p>
            <a:r>
              <a:rPr lang="en-US" dirty="0"/>
              <a:t>Remain with the student until help arrives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728145" cy="865749"/>
          </a:xfrm>
        </p:spPr>
        <p:txBody>
          <a:bodyPr/>
          <a:lstStyle/>
          <a:p>
            <a:r>
              <a:rPr lang="en-US" dirty="0"/>
              <a:t>Severe Lows: What to Do</a:t>
            </a:r>
          </a:p>
        </p:txBody>
      </p:sp>
      <p:pic>
        <p:nvPicPr>
          <p:cNvPr id="4" name="Picture 3">
            <a:extLst>
              <a:ext uri="{FF2B5EF4-FFF2-40B4-BE49-F238E27FC236}">
                <a16:creationId xmlns:a16="http://schemas.microsoft.com/office/drawing/2014/main" id="{A0451940-C399-C344-7525-761CE0EC06DE}"/>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318796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847528"/>
          </a:xfrm>
        </p:spPr>
        <p:txBody>
          <a:bodyPr/>
          <a:lstStyle/>
          <a:p>
            <a:r>
              <a:rPr lang="en-US" dirty="0"/>
              <a:t>Physical activity, insulin, eating, checking blood glucose </a:t>
            </a:r>
            <a:r>
              <a:rPr lang="en-US" b="1" dirty="0"/>
              <a:t>per schedule</a:t>
            </a:r>
          </a:p>
          <a:p>
            <a:r>
              <a:rPr lang="en-US" dirty="0"/>
              <a:t>Keep a quick-acting sugar source with the student </a:t>
            </a:r>
            <a:r>
              <a:rPr lang="en-US" b="1" dirty="0"/>
              <a:t>ALWAYS</a:t>
            </a:r>
          </a:p>
          <a:p>
            <a:r>
              <a:rPr lang="en-US" dirty="0"/>
              <a:t>Treat at onset of symptoms</a:t>
            </a:r>
          </a:p>
          <a:p>
            <a:r>
              <a:rPr lang="en-US" dirty="0"/>
              <a:t>Ensure reliable insulin dosing, per DMMP</a:t>
            </a:r>
          </a:p>
          <a:p>
            <a:r>
              <a:rPr lang="en-US" dirty="0"/>
              <a:t>Pre-meal/snack insulin dose should be based on anticipated carbohydrates</a:t>
            </a:r>
          </a:p>
          <a:p>
            <a:pPr lvl="1">
              <a:buFont typeface="Wingdings" pitchFamily="2" charset="2"/>
              <a:buChar char="§"/>
            </a:pPr>
            <a:r>
              <a:rPr lang="en-US" sz="1870" dirty="0">
                <a:latin typeface="Arial" panose="020B0604020202020204" pitchFamily="34" charset="0"/>
                <a:cs typeface="Arial" panose="020B0604020202020204" pitchFamily="34" charset="0"/>
              </a:rPr>
              <a:t>Watch picky eaters </a:t>
            </a:r>
          </a:p>
          <a:p>
            <a:pPr lvl="1">
              <a:buFont typeface="Wingdings" pitchFamily="2" charset="2"/>
              <a:buChar char="§"/>
            </a:pPr>
            <a:r>
              <a:rPr lang="en-US" sz="1870" dirty="0">
                <a:latin typeface="Arial" panose="020B0604020202020204" pitchFamily="34" charset="0"/>
                <a:cs typeface="Arial" panose="020B0604020202020204" pitchFamily="34" charset="0"/>
              </a:rPr>
              <a:t>Provide nutritional information to parent/guardian</a:t>
            </a:r>
          </a:p>
          <a:p>
            <a:pPr lvl="1">
              <a:buFont typeface="Wingdings" pitchFamily="2" charset="2"/>
              <a:buChar char="§"/>
            </a:pPr>
            <a:r>
              <a:rPr lang="en-US" sz="1870" dirty="0">
                <a:latin typeface="Arial" panose="020B0604020202020204" pitchFamily="34" charset="0"/>
                <a:cs typeface="Arial" panose="020B0604020202020204" pitchFamily="34" charset="0"/>
              </a:rPr>
              <a:t>Provide substitute carbohydrate if they do not consume enough  carbohydrates for the calculated insulin dosing </a:t>
            </a:r>
          </a:p>
          <a:p>
            <a:pPr lvl="1">
              <a:buFont typeface="Wingdings" pitchFamily="2" charset="2"/>
              <a:buChar char="§"/>
            </a:pPr>
            <a:r>
              <a:rPr lang="en-US" sz="1870" dirty="0">
                <a:latin typeface="Arial" panose="020B0604020202020204" pitchFamily="34" charset="0"/>
                <a:cs typeface="Arial" panose="020B0604020202020204" pitchFamily="34" charset="0"/>
              </a:rPr>
              <a:t>DMMP may specify after-meal dosing</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728145" cy="865749"/>
          </a:xfrm>
        </p:spPr>
        <p:txBody>
          <a:bodyPr/>
          <a:lstStyle/>
          <a:p>
            <a:r>
              <a:rPr lang="en-US" dirty="0"/>
              <a:t>Prevention of Lows</a:t>
            </a:r>
          </a:p>
        </p:txBody>
      </p:sp>
      <p:pic>
        <p:nvPicPr>
          <p:cNvPr id="5" name="Picture 4">
            <a:extLst>
              <a:ext uri="{FF2B5EF4-FFF2-40B4-BE49-F238E27FC236}">
                <a16:creationId xmlns:a16="http://schemas.microsoft.com/office/drawing/2014/main" id="{8BEEE130-7DDA-15F1-6244-70099F433DF5}"/>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384666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2831801"/>
          </a:xfrm>
        </p:spPr>
        <p:txBody>
          <a:bodyPr/>
          <a:lstStyle/>
          <a:p>
            <a:r>
              <a:rPr lang="en-US" dirty="0"/>
              <a:t>Consult with parent/guardian or school nurse when snack, meal or physical activity times must be changed </a:t>
            </a:r>
          </a:p>
          <a:p>
            <a:r>
              <a:rPr lang="en-US" dirty="0"/>
              <a:t>Monitor blood glucose variations on gym days</a:t>
            </a:r>
          </a:p>
          <a:p>
            <a:pPr lvl="1"/>
            <a:r>
              <a:rPr lang="en-US" sz="1870" dirty="0">
                <a:latin typeface="Arial" panose="020B0604020202020204" pitchFamily="34" charset="0"/>
                <a:cs typeface="Arial" panose="020B0604020202020204" pitchFamily="34" charset="0"/>
              </a:rPr>
              <a:t>An extra snack may be required ½ hour before gym or during prolonged vigorous physical activity, per DMMP</a:t>
            </a:r>
          </a:p>
          <a:p>
            <a:r>
              <a:rPr lang="en-US" dirty="0"/>
              <a:t>A student should never be unattended when a low blood glucose is suspected. Maintain adult supervision.</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728145" cy="865749"/>
          </a:xfrm>
        </p:spPr>
        <p:txBody>
          <a:bodyPr/>
          <a:lstStyle/>
          <a:p>
            <a:r>
              <a:rPr lang="en-US" dirty="0"/>
              <a:t>Prevention of Lows</a:t>
            </a:r>
          </a:p>
        </p:txBody>
      </p:sp>
      <p:pic>
        <p:nvPicPr>
          <p:cNvPr id="5" name="Picture 4">
            <a:extLst>
              <a:ext uri="{FF2B5EF4-FFF2-40B4-BE49-F238E27FC236}">
                <a16:creationId xmlns:a16="http://schemas.microsoft.com/office/drawing/2014/main" id="{8BEEE130-7DDA-15F1-6244-70099F433DF5}"/>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92421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7995"/>
            <a:ext cx="7190299" cy="3517758"/>
          </a:xfrm>
        </p:spPr>
        <p:txBody>
          <a:bodyPr/>
          <a:lstStyle/>
          <a:p>
            <a:r>
              <a:rPr lang="en-US" dirty="0"/>
              <a:t>Students with hyperglycemia or hypoglycemia often do not concentrate well.</a:t>
            </a:r>
          </a:p>
          <a:p>
            <a:r>
              <a:rPr lang="en-US" dirty="0"/>
              <a:t>Students should have adequate time for taking medication, checking blood glucose, and eating.</a:t>
            </a:r>
          </a:p>
          <a:p>
            <a:r>
              <a:rPr lang="en-US" dirty="0"/>
              <a:t>During academic testing, provide accommodations as per 504 plan or IEP</a:t>
            </a:r>
          </a:p>
          <a:p>
            <a:pPr lvl="1">
              <a:buFont typeface="Wingdings" pitchFamily="2" charset="2"/>
              <a:buChar char="§"/>
            </a:pPr>
            <a:r>
              <a:rPr lang="en-US" sz="1800" dirty="0">
                <a:latin typeface="Arial" panose="020B0604020202020204" pitchFamily="34" charset="0"/>
                <a:cs typeface="Arial" panose="020B0604020202020204" pitchFamily="34" charset="0"/>
              </a:rPr>
              <a:t>Check blood glucose before and during testing, per plan</a:t>
            </a:r>
            <a:r>
              <a:rPr lang="en-US" dirty="0"/>
              <a:t>  </a:t>
            </a:r>
          </a:p>
          <a:p>
            <a:pPr lvl="1">
              <a:buFont typeface="Wingdings" pitchFamily="2" charset="2"/>
              <a:buChar char="§"/>
            </a:pPr>
            <a:r>
              <a:rPr lang="en-US" sz="1800" dirty="0">
                <a:latin typeface="Arial" panose="020B0604020202020204" pitchFamily="34" charset="0"/>
                <a:cs typeface="Arial" panose="020B0604020202020204" pitchFamily="34" charset="0"/>
              </a:rPr>
              <a:t>Access to food/drink and restroom </a:t>
            </a:r>
          </a:p>
          <a:p>
            <a:pPr lvl="1">
              <a:buFont typeface="Wingdings" pitchFamily="2" charset="2"/>
              <a:buChar char="§"/>
            </a:pPr>
            <a:r>
              <a:rPr lang="en-US" sz="1800" dirty="0">
                <a:latin typeface="Arial" panose="020B0604020202020204" pitchFamily="34" charset="0"/>
                <a:cs typeface="Arial" panose="020B0604020202020204" pitchFamily="34" charset="0"/>
              </a:rPr>
              <a:t>If a serious high or low blood glucose episode occurs, students should be excused with an opportunity for retake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Information for Teachers</a:t>
            </a:r>
          </a:p>
        </p:txBody>
      </p:sp>
      <p:pic>
        <p:nvPicPr>
          <p:cNvPr id="5" name="Picture 4">
            <a:extLst>
              <a:ext uri="{FF2B5EF4-FFF2-40B4-BE49-F238E27FC236}">
                <a16:creationId xmlns:a16="http://schemas.microsoft.com/office/drawing/2014/main" id="{DE5901EB-264C-2C26-53C0-744D98F5EC86}"/>
              </a:ext>
            </a:extLst>
          </p:cNvPr>
          <p:cNvPicPr>
            <a:picLocks noChangeAspect="1"/>
          </p:cNvPicPr>
          <p:nvPr/>
        </p:nvPicPr>
        <p:blipFill>
          <a:blip r:embed="rId3"/>
          <a:stretch>
            <a:fillRect/>
          </a:stretch>
        </p:blipFill>
        <p:spPr>
          <a:xfrm>
            <a:off x="764038" y="2264608"/>
            <a:ext cx="977900" cy="977900"/>
          </a:xfrm>
          <a:prstGeom prst="rect">
            <a:avLst/>
          </a:prstGeom>
        </p:spPr>
      </p:pic>
    </p:spTree>
    <p:extLst>
      <p:ext uri="{BB962C8B-B14F-4D97-AF65-F5344CB8AC3E}">
        <p14:creationId xmlns:p14="http://schemas.microsoft.com/office/powerpoint/2010/main" val="77988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0775"/>
            <a:ext cx="7686437" cy="3747051"/>
          </a:xfrm>
        </p:spPr>
        <p:txBody>
          <a:bodyPr/>
          <a:lstStyle/>
          <a:p>
            <a:pPr marL="0" indent="0">
              <a:buNone/>
            </a:pPr>
            <a:r>
              <a:rPr lang="en-US" b="1" dirty="0"/>
              <a:t>Eliminate barriers to diabetes management:</a:t>
            </a:r>
          </a:p>
          <a:p>
            <a:r>
              <a:rPr lang="en-US" dirty="0"/>
              <a:t>Become familiar with and follow a student’s individual written plans</a:t>
            </a:r>
          </a:p>
          <a:p>
            <a:r>
              <a:rPr lang="en-US" dirty="0"/>
              <a:t>Eliminate barriers to:</a:t>
            </a:r>
          </a:p>
          <a:p>
            <a:pPr lvl="1"/>
            <a:r>
              <a:rPr lang="en-US" sz="1800" dirty="0">
                <a:latin typeface="Arial" panose="020B0604020202020204" pitchFamily="34" charset="0"/>
                <a:cs typeface="Arial" panose="020B0604020202020204" pitchFamily="34" charset="0"/>
              </a:rPr>
              <a:t>Snacking</a:t>
            </a:r>
          </a:p>
          <a:p>
            <a:pPr lvl="1"/>
            <a:r>
              <a:rPr lang="en-US" sz="1800" dirty="0">
                <a:latin typeface="Arial" panose="020B0604020202020204" pitchFamily="34" charset="0"/>
                <a:cs typeface="Arial" panose="020B0604020202020204" pitchFamily="34" charset="0"/>
              </a:rPr>
              <a:t>Blood glucose checks </a:t>
            </a:r>
          </a:p>
          <a:p>
            <a:pPr lvl="1"/>
            <a:r>
              <a:rPr lang="en-US" sz="1800" dirty="0">
                <a:latin typeface="Arial" panose="020B0604020202020204" pitchFamily="34" charset="0"/>
                <a:cs typeface="Arial" panose="020B0604020202020204" pitchFamily="34" charset="0"/>
              </a:rPr>
              <a:t>Access to water and bathrooms</a:t>
            </a:r>
          </a:p>
          <a:p>
            <a:pPr lvl="1"/>
            <a:r>
              <a:rPr lang="en-US" sz="1800" dirty="0">
                <a:latin typeface="Arial" panose="020B0604020202020204" pitchFamily="34" charset="0"/>
                <a:cs typeface="Arial" panose="020B0604020202020204" pitchFamily="34" charset="0"/>
              </a:rPr>
              <a:t>Insulin administration</a:t>
            </a:r>
          </a:p>
          <a:p>
            <a:r>
              <a:rPr lang="en-US" dirty="0"/>
              <a:t>Avoid “good or bad” judgments based on individual blood glucose readings</a:t>
            </a:r>
          </a:p>
          <a:p>
            <a:r>
              <a:rPr lang="en-US" dirty="0"/>
              <a:t>Communicate with parent/guardian and school nurse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1200316" cy="852621"/>
          </a:xfrm>
        </p:spPr>
        <p:txBody>
          <a:bodyPr/>
          <a:lstStyle/>
          <a:p>
            <a:r>
              <a:rPr lang="en-US" dirty="0"/>
              <a:t>“Make The Right Choice The Easy Choice”</a:t>
            </a:r>
          </a:p>
        </p:txBody>
      </p:sp>
      <p:pic>
        <p:nvPicPr>
          <p:cNvPr id="6" name="Picture 5">
            <a:extLst>
              <a:ext uri="{FF2B5EF4-FFF2-40B4-BE49-F238E27FC236}">
                <a16:creationId xmlns:a16="http://schemas.microsoft.com/office/drawing/2014/main" id="{92AEA25B-A0BB-ACA1-4015-A63E980268AC}"/>
              </a:ext>
            </a:extLst>
          </p:cNvPr>
          <p:cNvPicPr>
            <a:picLocks noChangeAspect="1"/>
          </p:cNvPicPr>
          <p:nvPr/>
        </p:nvPicPr>
        <p:blipFill>
          <a:blip r:embed="rId3"/>
          <a:stretch>
            <a:fillRect/>
          </a:stretch>
        </p:blipFill>
        <p:spPr>
          <a:xfrm>
            <a:off x="764038" y="2257388"/>
            <a:ext cx="977900" cy="977900"/>
          </a:xfrm>
          <a:prstGeom prst="rect">
            <a:avLst/>
          </a:prstGeom>
        </p:spPr>
      </p:pic>
    </p:spTree>
    <p:extLst>
      <p:ext uri="{BB962C8B-B14F-4D97-AF65-F5344CB8AC3E}">
        <p14:creationId xmlns:p14="http://schemas.microsoft.com/office/powerpoint/2010/main" val="391228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6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HYPOGLYCEMIA</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What is the most serious immediate danger to the student with diabetes?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Running out of diabetes supplies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Forgetting a scheduled blood glucose monitoring</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Hypoglycemia (low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Forgetting to refrigerate insulin</a:t>
            </a:r>
          </a:p>
          <a:p>
            <a:pPr>
              <a:spcBef>
                <a:spcPct val="0"/>
              </a:spcBef>
              <a:buClr>
                <a:schemeClr val="accent1"/>
              </a:buClr>
              <a:buSzPct val="100000"/>
              <a:buFont typeface="Arial Black" panose="020B0A04020102020204" pitchFamily="34" charset="0"/>
              <a:buAutoNum type="arabi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What causes hypoglycemia?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Too much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Too little food or delayed meal/snack</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Unanticipated physical activity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of the above</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Sweating is a symptom of hypoglycemia.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If no blood glucose meter is available, treat for hypoglycemia.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4"/>
            </a:pPr>
            <a:r>
              <a:rPr lang="en-US" altLang="en-US" sz="1600" b="1" dirty="0">
                <a:solidFill>
                  <a:srgbClr val="231F20"/>
                </a:solidFill>
                <a:latin typeface="Arial" panose="020B0604020202020204" pitchFamily="34" charset="0"/>
                <a:cs typeface="Calibri" panose="020F0502020204030204" pitchFamily="34" charset="0"/>
              </a:rPr>
              <a:t>Which of the following is the best treatment for hypoglycemia?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Water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M&amp;M’s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4 oz. of orange juice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Carrot sticks</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marL="342900" indent="-342900">
              <a:spcBef>
                <a:spcPts val="0"/>
              </a:spcBef>
              <a:spcAft>
                <a:spcPts val="0"/>
              </a:spcAft>
              <a:buClr>
                <a:schemeClr val="accent1"/>
              </a:buClr>
              <a:buSzPct val="100000"/>
              <a:buFont typeface="+mj-lt"/>
              <a:buAutoNum type="arabicPeriod" startAt="5"/>
              <a:tabLst>
                <a:tab pos="298450" algn="l"/>
              </a:tabLst>
              <a:defRPr/>
            </a:pPr>
            <a:r>
              <a:rPr lang="en-US" sz="1600" b="1" i="0" spc="20" dirty="0">
                <a:solidFill>
                  <a:srgbClr val="231F20"/>
                </a:solidFill>
                <a:latin typeface="Arial" panose="020B0604020202020204" pitchFamily="34" charset="0"/>
                <a:ea typeface="Calibri" panose="020F0502020204030204" pitchFamily="34" charset="0"/>
                <a:cs typeface="Times New Roman" panose="02020603050405020304" pitchFamily="18" charset="0"/>
              </a:rPr>
              <a:t>What is glucagon?</a:t>
            </a:r>
            <a:endParaRPr lang="en-US" sz="2000" spc="-10" dirty="0">
              <a:latin typeface="Calibri" panose="020F0502020204030204" pitchFamily="34" charset="0"/>
              <a:ea typeface="Verdana" panose="020B0604030504040204" pitchFamily="34" charset="0"/>
              <a:cs typeface="Times New Roman" panose="02020603050405020304" pitchFamily="18" charset="0"/>
            </a:endParaRP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 sugary gel given to treat hypoglycemia</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 naturally occurring hormone</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 blood glucose test</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None of the above</a:t>
            </a:r>
          </a:p>
          <a:p>
            <a:pPr marL="804672">
              <a:spcBef>
                <a:spcPts val="0"/>
              </a:spcBef>
              <a:spcAft>
                <a:spcPts val="0"/>
              </a:spcAft>
              <a:buClr>
                <a:schemeClr val="accent1"/>
              </a:buClr>
              <a:buFont typeface="+mj-lt"/>
              <a:buAutoNum type="alphaLcPeriod"/>
              <a:tabLst>
                <a:tab pos="450850" algn="l"/>
              </a:tabLst>
              <a:defRPr/>
            </a:pPr>
            <a:endParaRPr lang="en-US" alt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a:p>
            <a:pPr marL="342900" indent="-342900">
              <a:spcBef>
                <a:spcPts val="0"/>
              </a:spcBef>
              <a:spcAft>
                <a:spcPts val="0"/>
              </a:spcAft>
              <a:buClr>
                <a:schemeClr val="accent1"/>
              </a:buClr>
              <a:buSzPct val="100000"/>
              <a:buFont typeface="+mj-lt"/>
              <a:buAutoNum type="arabicPeriod" startAt="5"/>
              <a:tabLst>
                <a:tab pos="298450" algn="l"/>
              </a:tabLst>
              <a:defRPr/>
            </a:pPr>
            <a:r>
              <a:rPr lang="en-US" sz="1600" b="1" i="0" spc="20" dirty="0">
                <a:solidFill>
                  <a:srgbClr val="231F20"/>
                </a:solidFill>
                <a:latin typeface="Arial" panose="020B0604020202020204" pitchFamily="34" charset="0"/>
                <a:ea typeface="Calibri" panose="020F0502020204030204" pitchFamily="34" charset="0"/>
                <a:cs typeface="Times New Roman" panose="02020603050405020304" pitchFamily="18" charset="0"/>
              </a:rPr>
              <a:t>When is a glucagon (injection or nasal powder) needed?</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Shakiness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Severe hypoglycemia, unconscious, or seizures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Hunger</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Sweating</a:t>
            </a:r>
            <a:endParaRPr lang="en-US" altLang="en-US" sz="1600" dirty="0">
              <a:solidFill>
                <a:schemeClr val="tx1"/>
              </a:solidFill>
              <a:latin typeface="Arial" panose="020B0604020202020204" pitchFamily="34" charset="0"/>
              <a:cs typeface="Arial" panose="020B0604020202020204" pitchFamily="34" charset="0"/>
            </a:endParaRPr>
          </a:p>
          <a:p>
            <a:pPr>
              <a:spcBef>
                <a:spcPct val="0"/>
              </a:spcBef>
              <a:buClr>
                <a:schemeClr val="accent1"/>
              </a:buClr>
              <a:buSzPct val="100000"/>
              <a:buFont typeface="Arial Black" panose="020B0A04020102020204" pitchFamily="34" charset="0"/>
              <a:buAutoNum type="arabicPeriod" startAt="4"/>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223212" cy="804078"/>
          </a:xfrm>
        </p:spPr>
        <p:txBody>
          <a:bodyPr/>
          <a:lstStyle/>
          <a:p>
            <a:pPr>
              <a:lnSpc>
                <a:spcPct val="100000"/>
              </a:lnSpc>
            </a:pPr>
            <a:r>
              <a:rPr lang="en-US" dirty="0"/>
              <a:t>Managing hypoglycemia (low blood glucose) is a vital piece of the Diabetes Medical Management Plan (DMMP).</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145716"/>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Symptoms of low blood glucose</a:t>
            </a:r>
          </a:p>
          <a:p>
            <a:endParaRPr lang="en-US" sz="1867" dirty="0"/>
          </a:p>
          <a:p>
            <a:r>
              <a:rPr lang="en-US" sz="1867" dirty="0"/>
              <a:t>Treatment of low blood glucose</a:t>
            </a:r>
          </a:p>
          <a:p>
            <a:endParaRPr lang="en-US" sz="1867" dirty="0"/>
          </a:p>
          <a:p>
            <a:r>
              <a:rPr lang="en-US" sz="1867" dirty="0"/>
              <a:t>Reduce risk of low blood glucose</a:t>
            </a:r>
          </a:p>
          <a:p>
            <a:endParaRPr lang="en-US" sz="1867" dirty="0"/>
          </a:p>
          <a:p>
            <a:r>
              <a:rPr lang="en-US" sz="1867" dirty="0"/>
              <a:t>Short- and long-term risks and complications</a:t>
            </a:r>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7406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850125"/>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34866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8D88B7D-D70C-DC55-6DCA-06C9FC0AB0BE}"/>
              </a:ext>
            </a:extLst>
          </p:cNvPr>
          <p:cNvSpPr/>
          <p:nvPr/>
        </p:nvSpPr>
        <p:spPr>
          <a:xfrm>
            <a:off x="670106" y="2110576"/>
            <a:ext cx="4749654" cy="1057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762BA0-104F-EEDD-2F8D-760B69E3AEC6}"/>
              </a:ext>
            </a:extLst>
          </p:cNvPr>
          <p:cNvSpPr/>
          <p:nvPr/>
        </p:nvSpPr>
        <p:spPr>
          <a:xfrm>
            <a:off x="670106" y="5006174"/>
            <a:ext cx="4749654" cy="1056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p:txBody>
          <a:bodyPr/>
          <a:lstStyle/>
          <a:p>
            <a:r>
              <a:rPr lang="en-US" dirty="0"/>
              <a:t>Vocabulary</a:t>
            </a:r>
          </a:p>
        </p:txBody>
      </p:sp>
      <p:sp>
        <p:nvSpPr>
          <p:cNvPr id="22" name="Text Placeholder 20">
            <a:extLst>
              <a:ext uri="{FF2B5EF4-FFF2-40B4-BE49-F238E27FC236}">
                <a16:creationId xmlns:a16="http://schemas.microsoft.com/office/drawing/2014/main" id="{EAA5AEA5-4C98-871C-A4ED-91163C2D23FC}"/>
              </a:ext>
            </a:extLst>
          </p:cNvPr>
          <p:cNvSpPr txBox="1">
            <a:spLocks/>
          </p:cNvSpPr>
          <p:nvPr/>
        </p:nvSpPr>
        <p:spPr>
          <a:xfrm>
            <a:off x="803682" y="2110577"/>
            <a:ext cx="4462582" cy="105732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GLUCOSE: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Fuel that all body cells need to function</a:t>
            </a:r>
          </a:p>
        </p:txBody>
      </p:sp>
      <p:sp>
        <p:nvSpPr>
          <p:cNvPr id="33" name="Rectangle 32">
            <a:extLst>
              <a:ext uri="{FF2B5EF4-FFF2-40B4-BE49-F238E27FC236}">
                <a16:creationId xmlns:a16="http://schemas.microsoft.com/office/drawing/2014/main" id="{D89FC3D9-419C-EE1B-E7CE-11273B95489C}"/>
              </a:ext>
            </a:extLst>
          </p:cNvPr>
          <p:cNvSpPr/>
          <p:nvPr/>
        </p:nvSpPr>
        <p:spPr>
          <a:xfrm>
            <a:off x="670106" y="3299171"/>
            <a:ext cx="4749654" cy="1575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3E607D-E3C3-580C-EC40-DBB64A19A783}"/>
              </a:ext>
            </a:extLst>
          </p:cNvPr>
          <p:cNvSpPr/>
          <p:nvPr/>
        </p:nvSpPr>
        <p:spPr>
          <a:xfrm>
            <a:off x="5553336" y="3299170"/>
            <a:ext cx="4749654" cy="1575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0">
            <a:extLst>
              <a:ext uri="{FF2B5EF4-FFF2-40B4-BE49-F238E27FC236}">
                <a16:creationId xmlns:a16="http://schemas.microsoft.com/office/drawing/2014/main" id="{430B2B4A-14BA-6CB0-F472-ED06AE57B79D}"/>
              </a:ext>
            </a:extLst>
          </p:cNvPr>
          <p:cNvSpPr txBox="1">
            <a:spLocks/>
          </p:cNvSpPr>
          <p:nvPr/>
        </p:nvSpPr>
        <p:spPr>
          <a:xfrm>
            <a:off x="803682" y="3299170"/>
            <a:ext cx="4462582" cy="157573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GLUCOSE TABLETS OR GEL:</a:t>
            </a:r>
            <a:r>
              <a:rPr lang="en-US" sz="1800" dirty="0">
                <a:solidFill>
                  <a:schemeClr val="bg1"/>
                </a:solidFill>
                <a:latin typeface="Arial" panose="020B0604020202020204" pitchFamily="34" charset="0"/>
                <a:cs typeface="Arial" panose="020B0604020202020204" pitchFamily="34" charset="0"/>
              </a:rPr>
              <a:t>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Special products that deliver a pre-measured amount of pure glucose. They are a fast-acting form of glucose used to counteract hypoglycemia.</a:t>
            </a:r>
          </a:p>
        </p:txBody>
      </p:sp>
      <p:sp>
        <p:nvSpPr>
          <p:cNvPr id="36" name="Text Placeholder 20">
            <a:extLst>
              <a:ext uri="{FF2B5EF4-FFF2-40B4-BE49-F238E27FC236}">
                <a16:creationId xmlns:a16="http://schemas.microsoft.com/office/drawing/2014/main" id="{1B1882E8-36D8-1A8D-2C54-1BE5A1FA2CC4}"/>
              </a:ext>
            </a:extLst>
          </p:cNvPr>
          <p:cNvSpPr txBox="1">
            <a:spLocks/>
          </p:cNvSpPr>
          <p:nvPr/>
        </p:nvSpPr>
        <p:spPr>
          <a:xfrm>
            <a:off x="5703232" y="3299171"/>
            <a:ext cx="4462582" cy="157573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QUICK-ACTING GLUCOSE:</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Source of simple sugar that raises blood glucose levels. Examples are juice, regular soda, glucose tabs or gel, or hard candy.</a:t>
            </a:r>
          </a:p>
        </p:txBody>
      </p:sp>
      <p:sp>
        <p:nvSpPr>
          <p:cNvPr id="41" name="Rectangle 40">
            <a:extLst>
              <a:ext uri="{FF2B5EF4-FFF2-40B4-BE49-F238E27FC236}">
                <a16:creationId xmlns:a16="http://schemas.microsoft.com/office/drawing/2014/main" id="{7A3A963B-4154-DC0A-EEEC-9B6F06FB0EF5}"/>
              </a:ext>
            </a:extLst>
          </p:cNvPr>
          <p:cNvSpPr/>
          <p:nvPr/>
        </p:nvSpPr>
        <p:spPr>
          <a:xfrm>
            <a:off x="5553336" y="2110576"/>
            <a:ext cx="4749654" cy="1057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0">
            <a:extLst>
              <a:ext uri="{FF2B5EF4-FFF2-40B4-BE49-F238E27FC236}">
                <a16:creationId xmlns:a16="http://schemas.microsoft.com/office/drawing/2014/main" id="{67D25F1C-3345-9B90-3BF4-425C76425F2C}"/>
              </a:ext>
            </a:extLst>
          </p:cNvPr>
          <p:cNvSpPr txBox="1">
            <a:spLocks/>
          </p:cNvSpPr>
          <p:nvPr/>
        </p:nvSpPr>
        <p:spPr>
          <a:xfrm>
            <a:off x="829855" y="5006174"/>
            <a:ext cx="4462582" cy="105669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CARBOHYDRATE:</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Source of energy/nutrient for the body which raises blood glucose levels</a:t>
            </a:r>
          </a:p>
        </p:txBody>
      </p:sp>
      <p:sp>
        <p:nvSpPr>
          <p:cNvPr id="2" name="Rectangle 1">
            <a:extLst>
              <a:ext uri="{FF2B5EF4-FFF2-40B4-BE49-F238E27FC236}">
                <a16:creationId xmlns:a16="http://schemas.microsoft.com/office/drawing/2014/main" id="{BC92B579-EC6F-616C-3CCE-12A3FE432236}"/>
              </a:ext>
            </a:extLst>
          </p:cNvPr>
          <p:cNvSpPr/>
          <p:nvPr/>
        </p:nvSpPr>
        <p:spPr>
          <a:xfrm>
            <a:off x="5569656" y="5006174"/>
            <a:ext cx="4749654" cy="1056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0">
            <a:extLst>
              <a:ext uri="{FF2B5EF4-FFF2-40B4-BE49-F238E27FC236}">
                <a16:creationId xmlns:a16="http://schemas.microsoft.com/office/drawing/2014/main" id="{AC88D2C6-A1CA-A234-75AE-D61885B612A3}"/>
              </a:ext>
            </a:extLst>
          </p:cNvPr>
          <p:cNvSpPr txBox="1">
            <a:spLocks/>
          </p:cNvSpPr>
          <p:nvPr/>
        </p:nvSpPr>
        <p:spPr>
          <a:xfrm>
            <a:off x="5719552" y="5006173"/>
            <a:ext cx="4462582" cy="105669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GLUCAGON: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Hormone given nasally or by injection that raises blood glucose  levels in the blood</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5709613" y="2110575"/>
            <a:ext cx="4462582" cy="105732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HYPOGLYCEMIA:</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A LOW level of blood glucose</a:t>
            </a:r>
          </a:p>
        </p:txBody>
      </p:sp>
    </p:spTree>
    <p:extLst>
      <p:ext uri="{BB962C8B-B14F-4D97-AF65-F5344CB8AC3E}">
        <p14:creationId xmlns:p14="http://schemas.microsoft.com/office/powerpoint/2010/main" val="141922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4040209"/>
          </a:xfrm>
        </p:spPr>
        <p:txBody>
          <a:bodyPr/>
          <a:lstStyle/>
          <a:p>
            <a:pPr marL="0" indent="0">
              <a:buNone/>
            </a:pPr>
            <a:r>
              <a:rPr lang="en-US" b="1" dirty="0"/>
              <a:t>Hypoglycemia = LOW blood glucose (sugar)</a:t>
            </a:r>
            <a:br>
              <a:rPr lang="en-US" b="1" dirty="0"/>
            </a:br>
            <a:r>
              <a:rPr lang="en-US" b="1" dirty="0"/>
              <a:t>Onset: </a:t>
            </a:r>
          </a:p>
          <a:p>
            <a:r>
              <a:rPr lang="en-US" dirty="0"/>
              <a:t>Sudden and must be treated immediately</a:t>
            </a:r>
          </a:p>
          <a:p>
            <a:r>
              <a:rPr lang="en-US" dirty="0"/>
              <a:t>May progress to unconsciousness if not treated</a:t>
            </a:r>
          </a:p>
          <a:p>
            <a:r>
              <a:rPr lang="en-US" dirty="0"/>
              <a:t>Can result in brain damage or death</a:t>
            </a:r>
          </a:p>
          <a:p>
            <a:pPr marL="0" indent="0">
              <a:buNone/>
            </a:pPr>
            <a:r>
              <a:rPr lang="en-US" b="1" dirty="0"/>
              <a:t>Diabetes Medical Management Plan (DMMP) should specify signs and action steps at each level of severity</a:t>
            </a:r>
          </a:p>
          <a:p>
            <a:r>
              <a:rPr lang="en-US" dirty="0"/>
              <a:t>Mild or Level 1 (glucose &lt; 70mg/dL)</a:t>
            </a:r>
          </a:p>
          <a:p>
            <a:r>
              <a:rPr lang="en-US" dirty="0"/>
              <a:t>Moderate or Level 2 (glucose level &lt; 54mg/dL)</a:t>
            </a:r>
          </a:p>
          <a:p>
            <a:r>
              <a:rPr lang="en-US" dirty="0"/>
              <a:t>Severe or Level 3 (severe cognitive impairment, seizure)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Hypoglycemia</a:t>
            </a:r>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21575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45672-56EC-E6F9-E83E-57300E40D2E2}"/>
              </a:ext>
            </a:extLst>
          </p:cNvPr>
          <p:cNvSpPr>
            <a:spLocks noGrp="1"/>
          </p:cNvSpPr>
          <p:nvPr>
            <p:ph type="body" sz="quarter" idx="26"/>
          </p:nvPr>
        </p:nvSpPr>
        <p:spPr/>
        <p:txBody>
          <a:bodyPr/>
          <a:lstStyle/>
          <a:p>
            <a:r>
              <a:rPr lang="en-US" sz="2200" b="0" dirty="0"/>
              <a:t>Early recognition and intervention can prevent an emergency</a:t>
            </a:r>
          </a:p>
        </p:txBody>
      </p:sp>
      <p:sp>
        <p:nvSpPr>
          <p:cNvPr id="4" name="Title 3">
            <a:extLst>
              <a:ext uri="{FF2B5EF4-FFF2-40B4-BE49-F238E27FC236}">
                <a16:creationId xmlns:a16="http://schemas.microsoft.com/office/drawing/2014/main" id="{E82EBEFA-3385-D85F-9130-CC12F847C3B0}"/>
              </a:ext>
            </a:extLst>
          </p:cNvPr>
          <p:cNvSpPr>
            <a:spLocks noGrp="1"/>
          </p:cNvSpPr>
          <p:nvPr>
            <p:ph type="title"/>
          </p:nvPr>
        </p:nvSpPr>
        <p:spPr>
          <a:xfrm>
            <a:off x="912250" y="1053866"/>
            <a:ext cx="10366813" cy="1034001"/>
          </a:xfrm>
        </p:spPr>
        <p:txBody>
          <a:bodyPr/>
          <a:lstStyle/>
          <a:p>
            <a:r>
              <a:rPr lang="en-US" dirty="0"/>
              <a:t>Hypoglycemia: </a:t>
            </a:r>
            <a:br>
              <a:rPr lang="en-US" dirty="0"/>
            </a:br>
            <a:r>
              <a:rPr lang="en-US" dirty="0"/>
              <a:t>Risks and Complications</a:t>
            </a:r>
          </a:p>
        </p:txBody>
      </p:sp>
      <p:sp>
        <p:nvSpPr>
          <p:cNvPr id="5" name="Text Placeholder 4">
            <a:extLst>
              <a:ext uri="{FF2B5EF4-FFF2-40B4-BE49-F238E27FC236}">
                <a16:creationId xmlns:a16="http://schemas.microsoft.com/office/drawing/2014/main" id="{23AA8B47-1769-A7D8-E826-24AA203D7959}"/>
              </a:ext>
            </a:extLst>
          </p:cNvPr>
          <p:cNvSpPr>
            <a:spLocks noGrp="1"/>
          </p:cNvSpPr>
          <p:nvPr>
            <p:ph type="body" sz="quarter" idx="28"/>
          </p:nvPr>
        </p:nvSpPr>
        <p:spPr/>
        <p:txBody>
          <a:bodyPr/>
          <a:lstStyle/>
          <a:p>
            <a:r>
              <a:rPr lang="en-US" sz="2200" b="0" dirty="0"/>
              <a:t>Greatest immediate danger</a:t>
            </a:r>
          </a:p>
        </p:txBody>
      </p:sp>
      <p:sp>
        <p:nvSpPr>
          <p:cNvPr id="7" name="Text Placeholder 6">
            <a:extLst>
              <a:ext uri="{FF2B5EF4-FFF2-40B4-BE49-F238E27FC236}">
                <a16:creationId xmlns:a16="http://schemas.microsoft.com/office/drawing/2014/main" id="{F219A92A-139C-53BA-86F7-27E18DD97AAF}"/>
              </a:ext>
            </a:extLst>
          </p:cNvPr>
          <p:cNvSpPr>
            <a:spLocks noGrp="1"/>
          </p:cNvSpPr>
          <p:nvPr>
            <p:ph type="body" sz="quarter" idx="30"/>
          </p:nvPr>
        </p:nvSpPr>
        <p:spPr/>
        <p:txBody>
          <a:bodyPr/>
          <a:lstStyle/>
          <a:p>
            <a:r>
              <a:rPr lang="en-US" sz="2200" b="0" dirty="0"/>
              <a:t>Not always preventable</a:t>
            </a:r>
          </a:p>
        </p:txBody>
      </p:sp>
      <p:sp>
        <p:nvSpPr>
          <p:cNvPr id="9" name="Text Placeholder 8">
            <a:extLst>
              <a:ext uri="{FF2B5EF4-FFF2-40B4-BE49-F238E27FC236}">
                <a16:creationId xmlns:a16="http://schemas.microsoft.com/office/drawing/2014/main" id="{A237B4B4-1416-6176-3878-89105CA82D71}"/>
              </a:ext>
            </a:extLst>
          </p:cNvPr>
          <p:cNvSpPr>
            <a:spLocks noGrp="1"/>
          </p:cNvSpPr>
          <p:nvPr>
            <p:ph type="body" sz="quarter" idx="32"/>
          </p:nvPr>
        </p:nvSpPr>
        <p:spPr/>
        <p:txBody>
          <a:bodyPr/>
          <a:lstStyle/>
          <a:p>
            <a:r>
              <a:rPr lang="en-US" sz="2200" b="0" dirty="0"/>
              <a:t>Impairs cognitive and motor functioning</a:t>
            </a:r>
          </a:p>
        </p:txBody>
      </p:sp>
    </p:spTree>
    <p:extLst>
      <p:ext uri="{BB962C8B-B14F-4D97-AF65-F5344CB8AC3E}">
        <p14:creationId xmlns:p14="http://schemas.microsoft.com/office/powerpoint/2010/main" val="5920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011530"/>
          </a:xfrm>
        </p:spPr>
        <p:txBody>
          <a:bodyPr/>
          <a:lstStyle/>
          <a:p>
            <a:r>
              <a:rPr lang="en-US" dirty="0"/>
              <a:t>Too much insulin</a:t>
            </a:r>
          </a:p>
          <a:p>
            <a:r>
              <a:rPr lang="en-US" dirty="0"/>
              <a:t>Too little food or delayed meal or snack</a:t>
            </a:r>
          </a:p>
          <a:p>
            <a:r>
              <a:rPr lang="en-US" dirty="0"/>
              <a:t>Extra or unplanned physical activity</a:t>
            </a:r>
          </a:p>
          <a:p>
            <a:r>
              <a:rPr lang="en-US" dirty="0"/>
              <a:t>Illness</a:t>
            </a:r>
          </a:p>
          <a:p>
            <a:r>
              <a:rPr lang="en-US" dirty="0"/>
              <a:t>Medications</a:t>
            </a:r>
          </a:p>
          <a:p>
            <a:r>
              <a:rPr lang="en-US" dirty="0"/>
              <a:t>Stress</a:t>
            </a:r>
          </a:p>
          <a:p>
            <a:pPr marL="0" indent="0">
              <a:buNone/>
            </a:pPr>
            <a:endParaRPr lang="en-US" b="1"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Hypoglycemia: Possible Causes</a:t>
            </a:r>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19851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Hypoglycemia: </a:t>
            </a:r>
            <a:br>
              <a:rPr lang="en-US" dirty="0"/>
            </a:br>
            <a:r>
              <a:rPr lang="en-US" dirty="0"/>
              <a:t>Possible Signs and Symptoms</a:t>
            </a:r>
          </a:p>
          <a:p>
            <a:endParaRPr lang="en-US" dirty="0"/>
          </a:p>
        </p:txBody>
      </p:sp>
      <p:sp>
        <p:nvSpPr>
          <p:cNvPr id="2" name="Rectangle 1">
            <a:extLst>
              <a:ext uri="{FF2B5EF4-FFF2-40B4-BE49-F238E27FC236}">
                <a16:creationId xmlns:a16="http://schemas.microsoft.com/office/drawing/2014/main" id="{E5B89844-F000-111A-9338-4060FB0A0531}"/>
              </a:ext>
            </a:extLst>
          </p:cNvPr>
          <p:cNvSpPr/>
          <p:nvPr/>
        </p:nvSpPr>
        <p:spPr>
          <a:xfrm>
            <a:off x="759118"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 name="Text Placeholder 4">
            <a:extLst>
              <a:ext uri="{FF2B5EF4-FFF2-40B4-BE49-F238E27FC236}">
                <a16:creationId xmlns:a16="http://schemas.microsoft.com/office/drawing/2014/main" id="{156B1C27-3BF6-CCE2-AA97-EA29B18C15F0}"/>
              </a:ext>
            </a:extLst>
          </p:cNvPr>
          <p:cNvSpPr txBox="1">
            <a:spLocks/>
          </p:cNvSpPr>
          <p:nvPr/>
        </p:nvSpPr>
        <p:spPr>
          <a:xfrm>
            <a:off x="925370" y="2913781"/>
            <a:ext cx="4642310"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to Moderate Symptoms</a:t>
            </a:r>
          </a:p>
        </p:txBody>
      </p:sp>
      <p:cxnSp>
        <p:nvCxnSpPr>
          <p:cNvPr id="6" name="Straight Connector 5">
            <a:extLst>
              <a:ext uri="{FF2B5EF4-FFF2-40B4-BE49-F238E27FC236}">
                <a16:creationId xmlns:a16="http://schemas.microsoft.com/office/drawing/2014/main" id="{7463592A-E6FA-DFEA-27A6-F38A5106B11E}"/>
              </a:ext>
            </a:extLst>
          </p:cNvPr>
          <p:cNvCxnSpPr>
            <a:cxnSpLocks/>
          </p:cNvCxnSpPr>
          <p:nvPr/>
        </p:nvCxnSpPr>
        <p:spPr>
          <a:xfrm>
            <a:off x="947900" y="3355349"/>
            <a:ext cx="45181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0C25ADB1-C47B-BC92-495F-89F27506463D}"/>
              </a:ext>
            </a:extLst>
          </p:cNvPr>
          <p:cNvSpPr txBox="1">
            <a:spLocks/>
          </p:cNvSpPr>
          <p:nvPr/>
        </p:nvSpPr>
        <p:spPr>
          <a:xfrm>
            <a:off x="932953"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Extreme Hunger</a:t>
            </a:r>
          </a:p>
          <a:p>
            <a:pPr marL="285750" indent="-285750">
              <a:lnSpc>
                <a:spcPct val="100000"/>
              </a:lnSpc>
              <a:spcBef>
                <a:spcPts val="0"/>
              </a:spcBef>
              <a:buFont typeface="Wingdings" pitchFamily="2" charset="2"/>
              <a:buChar char="§"/>
            </a:pPr>
            <a:r>
              <a:rPr lang="en-US" sz="1400" b="0" dirty="0"/>
              <a:t>Shakiness</a:t>
            </a:r>
          </a:p>
          <a:p>
            <a:pPr marL="285750" indent="-285750">
              <a:lnSpc>
                <a:spcPct val="100000"/>
              </a:lnSpc>
              <a:spcBef>
                <a:spcPts val="0"/>
              </a:spcBef>
              <a:buFont typeface="Wingdings" pitchFamily="2" charset="2"/>
              <a:buChar char="§"/>
            </a:pPr>
            <a:r>
              <a:rPr lang="en-US" sz="1400" b="0" dirty="0"/>
              <a:t>Weakness</a:t>
            </a:r>
          </a:p>
          <a:p>
            <a:pPr marL="285750" indent="-285750">
              <a:lnSpc>
                <a:spcPct val="100000"/>
              </a:lnSpc>
              <a:spcBef>
                <a:spcPts val="0"/>
              </a:spcBef>
              <a:buFont typeface="Wingdings" pitchFamily="2" charset="2"/>
              <a:buChar char="§"/>
            </a:pPr>
            <a:r>
              <a:rPr lang="en-US" sz="1400" b="0" dirty="0"/>
              <a:t>Paleness</a:t>
            </a:r>
          </a:p>
          <a:p>
            <a:pPr marL="285750" indent="-285750">
              <a:lnSpc>
                <a:spcPct val="100000"/>
              </a:lnSpc>
              <a:spcBef>
                <a:spcPts val="0"/>
              </a:spcBef>
              <a:buFont typeface="Wingdings" pitchFamily="2" charset="2"/>
              <a:buChar char="§"/>
            </a:pPr>
            <a:r>
              <a:rPr lang="en-US" sz="1400" b="0" dirty="0"/>
              <a:t>Dizzy or lightheaded</a:t>
            </a:r>
          </a:p>
          <a:p>
            <a:pPr marL="285750" indent="-285750">
              <a:lnSpc>
                <a:spcPct val="100000"/>
              </a:lnSpc>
              <a:spcBef>
                <a:spcPts val="0"/>
              </a:spcBef>
              <a:buFont typeface="Wingdings" pitchFamily="2" charset="2"/>
              <a:buChar char="§"/>
            </a:pPr>
            <a:r>
              <a:rPr lang="en-US" sz="1400" b="0" dirty="0"/>
              <a:t>Increased heart rate</a:t>
            </a:r>
          </a:p>
          <a:p>
            <a:pPr marL="285750" indent="-285750">
              <a:lnSpc>
                <a:spcPct val="100000"/>
              </a:lnSpc>
              <a:spcBef>
                <a:spcPts val="0"/>
              </a:spcBef>
              <a:buFont typeface="Wingdings" pitchFamily="2" charset="2"/>
              <a:buChar char="§"/>
            </a:pPr>
            <a:r>
              <a:rPr lang="en-US" sz="1400" b="0" dirty="0"/>
              <a:t>Yawning</a:t>
            </a:r>
          </a:p>
          <a:p>
            <a:pPr marL="285750" indent="-285750">
              <a:lnSpc>
                <a:spcPct val="100000"/>
              </a:lnSpc>
              <a:spcBef>
                <a:spcPts val="0"/>
              </a:spcBef>
              <a:buFont typeface="Wingdings" pitchFamily="2" charset="2"/>
              <a:buChar char="§"/>
            </a:pPr>
            <a:r>
              <a:rPr lang="en-US" sz="1400" b="0" dirty="0"/>
              <a:t>Irritability/frustration</a:t>
            </a:r>
          </a:p>
          <a:p>
            <a:pPr marL="285750" indent="-285750">
              <a:lnSpc>
                <a:spcPct val="100000"/>
              </a:lnSpc>
              <a:spcBef>
                <a:spcPts val="0"/>
              </a:spcBef>
              <a:buFont typeface="Wingdings" pitchFamily="2" charset="2"/>
              <a:buChar char="§"/>
            </a:pPr>
            <a:r>
              <a:rPr lang="en-US" sz="1400" b="0" dirty="0"/>
              <a:t>Extreme tiredness/fatigue</a:t>
            </a:r>
          </a:p>
          <a:p>
            <a:pPr marL="285750" indent="-285750">
              <a:lnSpc>
                <a:spcPct val="100000"/>
              </a:lnSpc>
              <a:spcBef>
                <a:spcPts val="0"/>
              </a:spcBef>
              <a:buFont typeface="Wingdings" pitchFamily="2" charset="2"/>
              <a:buChar char="§"/>
            </a:pPr>
            <a:endParaRPr lang="en-US" sz="1400" b="0" dirty="0"/>
          </a:p>
        </p:txBody>
      </p:sp>
      <p:sp>
        <p:nvSpPr>
          <p:cNvPr id="9" name="Rectangle 8">
            <a:extLst>
              <a:ext uri="{FF2B5EF4-FFF2-40B4-BE49-F238E27FC236}">
                <a16:creationId xmlns:a16="http://schemas.microsoft.com/office/drawing/2014/main" id="{0FC3E494-6EF9-6291-1656-90AD9859E061}"/>
              </a:ext>
            </a:extLst>
          </p:cNvPr>
          <p:cNvSpPr/>
          <p:nvPr/>
        </p:nvSpPr>
        <p:spPr>
          <a:xfrm>
            <a:off x="6096000"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Text Placeholder 4">
            <a:extLst>
              <a:ext uri="{FF2B5EF4-FFF2-40B4-BE49-F238E27FC236}">
                <a16:creationId xmlns:a16="http://schemas.microsoft.com/office/drawing/2014/main" id="{65B2A6ED-0E4A-7AA0-A7D1-C3B84B65E39D}"/>
              </a:ext>
            </a:extLst>
          </p:cNvPr>
          <p:cNvSpPr txBox="1">
            <a:spLocks/>
          </p:cNvSpPr>
          <p:nvPr/>
        </p:nvSpPr>
        <p:spPr>
          <a:xfrm>
            <a:off x="626225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11" name="Straight Connector 10">
            <a:extLst>
              <a:ext uri="{FF2B5EF4-FFF2-40B4-BE49-F238E27FC236}">
                <a16:creationId xmlns:a16="http://schemas.microsoft.com/office/drawing/2014/main" id="{685FCC22-3864-F7CE-6C4D-E5EE6BD2DF35}"/>
              </a:ext>
            </a:extLst>
          </p:cNvPr>
          <p:cNvCxnSpPr>
            <a:cxnSpLocks/>
          </p:cNvCxnSpPr>
          <p:nvPr/>
        </p:nvCxnSpPr>
        <p:spPr>
          <a:xfrm>
            <a:off x="6284782" y="3355349"/>
            <a:ext cx="45864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199531EA-07E3-9B79-B733-D2524C27C366}"/>
              </a:ext>
            </a:extLst>
          </p:cNvPr>
          <p:cNvSpPr txBox="1">
            <a:spLocks/>
          </p:cNvSpPr>
          <p:nvPr/>
        </p:nvSpPr>
        <p:spPr>
          <a:xfrm>
            <a:off x="626983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Inability to eat or drink</a:t>
            </a:r>
          </a:p>
          <a:p>
            <a:pPr marL="285750" indent="-285750">
              <a:lnSpc>
                <a:spcPct val="100000"/>
              </a:lnSpc>
              <a:spcBef>
                <a:spcPts val="0"/>
              </a:spcBef>
              <a:buFont typeface="Wingdings" pitchFamily="2" charset="2"/>
              <a:buChar char="§"/>
            </a:pPr>
            <a:r>
              <a:rPr lang="en-US" sz="1400" b="0" dirty="0"/>
              <a:t>Unconscious</a:t>
            </a:r>
          </a:p>
          <a:p>
            <a:pPr marL="285750" indent="-285750">
              <a:lnSpc>
                <a:spcPct val="100000"/>
              </a:lnSpc>
              <a:spcBef>
                <a:spcPts val="0"/>
              </a:spcBef>
              <a:buFont typeface="Wingdings" pitchFamily="2" charset="2"/>
              <a:buChar char="§"/>
            </a:pPr>
            <a:r>
              <a:rPr lang="en-US" sz="1400" b="0" dirty="0"/>
              <a:t>Unresponsive</a:t>
            </a:r>
          </a:p>
          <a:p>
            <a:pPr marL="285750" indent="-285750">
              <a:lnSpc>
                <a:spcPct val="100000"/>
              </a:lnSpc>
              <a:spcBef>
                <a:spcPts val="0"/>
              </a:spcBef>
              <a:buFont typeface="Wingdings" pitchFamily="2" charset="2"/>
              <a:buChar char="§"/>
            </a:pPr>
            <a:r>
              <a:rPr lang="en-US" sz="1400" b="0" dirty="0"/>
              <a:t>Seizure activity or convulsions (jerking movements)</a:t>
            </a:r>
          </a:p>
        </p:txBody>
      </p:sp>
      <p:sp>
        <p:nvSpPr>
          <p:cNvPr id="14" name="Text Placeholder 4">
            <a:extLst>
              <a:ext uri="{FF2B5EF4-FFF2-40B4-BE49-F238E27FC236}">
                <a16:creationId xmlns:a16="http://schemas.microsoft.com/office/drawing/2014/main" id="{5C76917A-2958-5E78-B9F5-4F2643BF4CFE}"/>
              </a:ext>
            </a:extLst>
          </p:cNvPr>
          <p:cNvSpPr txBox="1">
            <a:spLocks/>
          </p:cNvSpPr>
          <p:nvPr/>
        </p:nvSpPr>
        <p:spPr>
          <a:xfrm>
            <a:off x="3269124"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Sleepiness</a:t>
            </a:r>
          </a:p>
          <a:p>
            <a:pPr marL="285750" indent="-285750">
              <a:lnSpc>
                <a:spcPct val="100000"/>
              </a:lnSpc>
              <a:spcBef>
                <a:spcPts val="0"/>
              </a:spcBef>
              <a:buFont typeface="Wingdings" pitchFamily="2" charset="2"/>
              <a:buChar char="§"/>
            </a:pPr>
            <a:r>
              <a:rPr lang="en-US" sz="1400" b="0" dirty="0"/>
              <a:t>Changed behavior</a:t>
            </a:r>
          </a:p>
          <a:p>
            <a:pPr marL="285750" indent="-285750">
              <a:lnSpc>
                <a:spcPct val="100000"/>
              </a:lnSpc>
              <a:spcBef>
                <a:spcPts val="0"/>
              </a:spcBef>
              <a:buFont typeface="Wingdings" pitchFamily="2" charset="2"/>
              <a:buChar char="§"/>
            </a:pPr>
            <a:r>
              <a:rPr lang="en-US" sz="1400" b="0" dirty="0"/>
              <a:t>Sweating</a:t>
            </a:r>
          </a:p>
          <a:p>
            <a:pPr marL="285750" indent="-285750">
              <a:lnSpc>
                <a:spcPct val="100000"/>
              </a:lnSpc>
              <a:spcBef>
                <a:spcPts val="0"/>
              </a:spcBef>
              <a:buFont typeface="Wingdings" pitchFamily="2" charset="2"/>
              <a:buChar char="§"/>
            </a:pPr>
            <a:r>
              <a:rPr lang="en-US" sz="1400" b="0" dirty="0"/>
              <a:t>Anxiety</a:t>
            </a:r>
          </a:p>
          <a:p>
            <a:pPr marL="285750" indent="-285750">
              <a:lnSpc>
                <a:spcPct val="100000"/>
              </a:lnSpc>
              <a:spcBef>
                <a:spcPts val="0"/>
              </a:spcBef>
              <a:buFont typeface="Wingdings" pitchFamily="2" charset="2"/>
              <a:buChar char="§"/>
            </a:pPr>
            <a:r>
              <a:rPr lang="en-US" sz="1400" b="0" dirty="0"/>
              <a:t>Dilated pupils</a:t>
            </a:r>
          </a:p>
          <a:p>
            <a:pPr marL="285750" indent="-285750">
              <a:lnSpc>
                <a:spcPct val="100000"/>
              </a:lnSpc>
              <a:spcBef>
                <a:spcPts val="0"/>
              </a:spcBef>
              <a:buFont typeface="Wingdings" pitchFamily="2" charset="2"/>
              <a:buChar char="§"/>
            </a:pPr>
            <a:r>
              <a:rPr lang="en-US" sz="1400" b="0" dirty="0"/>
              <a:t>Restlessness</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Sudden crying</a:t>
            </a:r>
          </a:p>
        </p:txBody>
      </p:sp>
    </p:spTree>
    <p:extLst>
      <p:ext uri="{BB962C8B-B14F-4D97-AF65-F5344CB8AC3E}">
        <p14:creationId xmlns:p14="http://schemas.microsoft.com/office/powerpoint/2010/main" val="403521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D797E9F-DA83-02F7-B74C-86A0BE5F6AC7}"/>
              </a:ext>
            </a:extLst>
          </p:cNvPr>
          <p:cNvSpPr>
            <a:spLocks noGrp="1"/>
          </p:cNvSpPr>
          <p:nvPr>
            <p:ph type="body" sz="quarter" idx="11"/>
          </p:nvPr>
        </p:nvSpPr>
        <p:spPr>
          <a:xfrm>
            <a:off x="4177717" y="2839176"/>
            <a:ext cx="5402511" cy="2511393"/>
          </a:xfrm>
        </p:spPr>
        <p:txBody>
          <a:bodyPr/>
          <a:lstStyle/>
          <a:p>
            <a:r>
              <a:rPr lang="en-US" dirty="0"/>
              <a:t>Check blood glucose if meter available</a:t>
            </a:r>
          </a:p>
          <a:p>
            <a:r>
              <a:rPr lang="en-US" dirty="0"/>
              <a:t>If no meter is available, treat immediately. When in doubt, always treat. If untreated, may progress to more serious events.</a:t>
            </a:r>
          </a:p>
          <a:p>
            <a:r>
              <a:rPr lang="en-US" b="1" dirty="0"/>
              <a:t>NEVER send a student with suspected low blood glucose anywhere alone</a:t>
            </a:r>
          </a:p>
          <a:p>
            <a:r>
              <a:rPr lang="en-US" dirty="0"/>
              <a:t>Consider “Rule of 15”</a:t>
            </a:r>
          </a:p>
        </p:txBody>
      </p:sp>
      <p:sp>
        <p:nvSpPr>
          <p:cNvPr id="6" name="Text Placeholder 5">
            <a:extLst>
              <a:ext uri="{FF2B5EF4-FFF2-40B4-BE49-F238E27FC236}">
                <a16:creationId xmlns:a16="http://schemas.microsoft.com/office/drawing/2014/main" id="{F63627BF-C7F3-312B-B8AD-777ADEA12F5F}"/>
              </a:ext>
            </a:extLst>
          </p:cNvPr>
          <p:cNvSpPr>
            <a:spLocks noGrp="1"/>
          </p:cNvSpPr>
          <p:nvPr>
            <p:ph type="body" sz="quarter" idx="10"/>
          </p:nvPr>
        </p:nvSpPr>
        <p:spPr/>
        <p:txBody>
          <a:bodyPr/>
          <a:lstStyle/>
          <a:p>
            <a:r>
              <a:rPr lang="en-US" dirty="0"/>
              <a:t>Mild to Moderate Hypoglycemia: </a:t>
            </a:r>
            <a:br>
              <a:rPr lang="en-US" dirty="0"/>
            </a:br>
            <a:r>
              <a:rPr lang="en-US" dirty="0"/>
              <a:t>What to Do</a:t>
            </a:r>
          </a:p>
        </p:txBody>
      </p:sp>
      <p:sp>
        <p:nvSpPr>
          <p:cNvPr id="8" name="Rectangle 7">
            <a:extLst>
              <a:ext uri="{FF2B5EF4-FFF2-40B4-BE49-F238E27FC236}">
                <a16:creationId xmlns:a16="http://schemas.microsoft.com/office/drawing/2014/main" id="{6D0A3C71-D313-8DFF-97F8-C2D43DD5265C}"/>
              </a:ext>
            </a:extLst>
          </p:cNvPr>
          <p:cNvSpPr/>
          <p:nvPr/>
        </p:nvSpPr>
        <p:spPr>
          <a:xfrm>
            <a:off x="670106" y="2842591"/>
            <a:ext cx="3163663" cy="3382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0">
            <a:extLst>
              <a:ext uri="{FF2B5EF4-FFF2-40B4-BE49-F238E27FC236}">
                <a16:creationId xmlns:a16="http://schemas.microsoft.com/office/drawing/2014/main" id="{FAA45E79-4DCF-4E09-3855-11CB5B54DBC0}"/>
              </a:ext>
            </a:extLst>
          </p:cNvPr>
          <p:cNvSpPr txBox="1">
            <a:spLocks/>
          </p:cNvSpPr>
          <p:nvPr/>
        </p:nvSpPr>
        <p:spPr>
          <a:xfrm>
            <a:off x="924195" y="3533845"/>
            <a:ext cx="2432051"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b="1" dirty="0">
                <a:solidFill>
                  <a:schemeClr val="bg1"/>
                </a:solidFill>
                <a:latin typeface="Arial" panose="020B0604020202020204" pitchFamily="34" charset="0"/>
                <a:cs typeface="Arial" panose="020B0604020202020204" pitchFamily="34" charset="0"/>
              </a:rPr>
              <a:t>INTERVENE PROMPTLY.</a:t>
            </a:r>
          </a:p>
          <a:p>
            <a:pPr marL="0" indent="0">
              <a:buNone/>
            </a:pPr>
            <a:r>
              <a:rPr lang="en-US" sz="2400" dirty="0">
                <a:solidFill>
                  <a:schemeClr val="bg1"/>
                </a:solidFill>
                <a:latin typeface="Arial" panose="020B0604020202020204" pitchFamily="34" charset="0"/>
                <a:cs typeface="Arial" panose="020B0604020202020204" pitchFamily="34" charset="0"/>
              </a:rPr>
              <a:t>Follow DMMP. </a:t>
            </a:r>
          </a:p>
        </p:txBody>
      </p:sp>
      <p:cxnSp>
        <p:nvCxnSpPr>
          <p:cNvPr id="11" name="Straight Connector 10">
            <a:extLst>
              <a:ext uri="{FF2B5EF4-FFF2-40B4-BE49-F238E27FC236}">
                <a16:creationId xmlns:a16="http://schemas.microsoft.com/office/drawing/2014/main" id="{94BADC10-9B90-BAA6-074F-EBFF7D782E73}"/>
              </a:ext>
            </a:extLst>
          </p:cNvPr>
          <p:cNvCxnSpPr>
            <a:cxnSpLocks/>
          </p:cNvCxnSpPr>
          <p:nvPr/>
        </p:nvCxnSpPr>
        <p:spPr>
          <a:xfrm>
            <a:off x="1001107" y="3429000"/>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667704"/>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5791</TotalTime>
  <Words>3789</Words>
  <Application>Microsoft Office PowerPoint</Application>
  <PresentationFormat>Widescreen</PresentationFormat>
  <Paragraphs>409</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Arial Black</vt:lpstr>
      <vt:lpstr>Calibri</vt:lpstr>
      <vt:lpstr>Wingdings</vt:lpstr>
      <vt:lpstr>4_Custom Design</vt:lpstr>
      <vt:lpstr>Custom Design</vt:lpstr>
      <vt:lpstr>2_Custom Design</vt:lpstr>
      <vt:lpstr>5_Custom Design</vt:lpstr>
      <vt:lpstr>6_Custom Design</vt:lpstr>
      <vt:lpstr>HYPOGLYCEMIA</vt:lpstr>
      <vt:lpstr>Optimal Student Health  and Learning</vt:lpstr>
      <vt:lpstr>Learning Objectives</vt:lpstr>
      <vt:lpstr>PowerPoint Presentation</vt:lpstr>
      <vt:lpstr>PowerPoint Presentation</vt:lpstr>
      <vt:lpstr>Hypoglycemia:  Risks and Complications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6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33</cp:revision>
  <dcterms:created xsi:type="dcterms:W3CDTF">2022-11-30T20:13:39Z</dcterms:created>
  <dcterms:modified xsi:type="dcterms:W3CDTF">2023-01-25T17:56:33Z</dcterms:modified>
</cp:coreProperties>
</file>