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66" r:id="rId2"/>
    <p:sldMasterId id="2147483672" r:id="rId3"/>
    <p:sldMasterId id="2147483693" r:id="rId4"/>
    <p:sldMasterId id="2147483686" r:id="rId5"/>
  </p:sldMasterIdLst>
  <p:notesMasterIdLst>
    <p:notesMasterId r:id="rId35"/>
  </p:notesMasterIdLst>
  <p:sldIdLst>
    <p:sldId id="264" r:id="rId6"/>
    <p:sldId id="258" r:id="rId7"/>
    <p:sldId id="325" r:id="rId8"/>
    <p:sldId id="266" r:id="rId9"/>
    <p:sldId id="331" r:id="rId10"/>
    <p:sldId id="269" r:id="rId11"/>
    <p:sldId id="333" r:id="rId12"/>
    <p:sldId id="335" r:id="rId13"/>
    <p:sldId id="336" r:id="rId14"/>
    <p:sldId id="337" r:id="rId15"/>
    <p:sldId id="339"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353" r:id="rId30"/>
    <p:sldId id="332" r:id="rId31"/>
    <p:sldId id="354" r:id="rId32"/>
    <p:sldId id="271" r:id="rId33"/>
    <p:sldId id="27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8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8"/>
    <p:restoredTop sz="96327"/>
  </p:normalViewPr>
  <p:slideViewPr>
    <p:cSldViewPr snapToGrid="0">
      <p:cViewPr varScale="1">
        <p:scale>
          <a:sx n="67" d="100"/>
          <a:sy n="67" d="100"/>
        </p:scale>
        <p:origin x="864" y="44"/>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1DF34-EDC2-C641-B753-9F1243C1094A}"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846EA-692C-5749-8B3B-0EE8E95BA0D9}" type="slidenum">
              <a:rPr lang="en-US" smtClean="0"/>
              <a:t>‹#›</a:t>
            </a:fld>
            <a:endParaRPr lang="en-US"/>
          </a:p>
        </p:txBody>
      </p:sp>
    </p:spTree>
    <p:extLst>
      <p:ext uri="{BB962C8B-B14F-4D97-AF65-F5344CB8AC3E}">
        <p14:creationId xmlns:p14="http://schemas.microsoft.com/office/powerpoint/2010/main" val="3562163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000" b="1" dirty="0">
                <a:latin typeface="Arial" panose="020B0604020202020204" pitchFamily="34" charset="0"/>
                <a:cs typeface="Arial" panose="020B0604020202020204" pitchFamily="34" charset="0"/>
              </a:rPr>
              <a:t>The American Diabetes Association’s (“ADA”) </a:t>
            </a:r>
            <a:r>
              <a:rPr lang="en-US" altLang="en-US" sz="1000" b="1" i="1" dirty="0">
                <a:latin typeface="Arial" panose="020B0604020202020204" pitchFamily="34" charset="0"/>
                <a:cs typeface="Arial" panose="020B0604020202020204" pitchFamily="34" charset="0"/>
              </a:rPr>
              <a:t>Diabetes Care Tasks at School: What Key Personnel Need to Know </a:t>
            </a:r>
            <a:r>
              <a:rPr lang="en-US" altLang="en-US" sz="1000" dirty="0">
                <a:latin typeface="Arial" panose="020B0604020202020204" pitchFamily="34" charset="0"/>
                <a:cs typeface="Arial" panose="020B0604020202020204" pitchFamily="34" charset="0"/>
              </a:rPr>
              <a:t>is a training curriculum consisting of PowerPoint modules, some with corresponding video segments, pre-/post-tests and other helpful resources.</a:t>
            </a:r>
          </a:p>
          <a:p>
            <a:pPr>
              <a:lnSpc>
                <a:spcPct val="90000"/>
              </a:lnSpc>
              <a:spcBef>
                <a:spcPts val="813"/>
              </a:spcBef>
            </a:pPr>
            <a:r>
              <a:rPr lang="en-US" altLang="en-US" sz="1000" dirty="0">
                <a:latin typeface="Arial" panose="020B0604020202020204" pitchFamily="34" charset="0"/>
                <a:cs typeface="Arial" panose="020B0604020202020204" pitchFamily="34" charset="0"/>
              </a:rPr>
              <a:t>This curriculum is based on and should be used in conjunction with the ADA’s Safe at School Guide  “Helping the Student with Diabetes Succeed: A Guide for School Personnel”. Training participants should read the ADA Safe at School Guide in conjunction with this training to gain a better understanding of the requirements for appropriate school diabetes care. The ADA’s Safe at School Guide can be found </a:t>
            </a:r>
            <a:r>
              <a:rPr lang="en-US" altLang="en-US" sz="1000" dirty="0" err="1">
                <a:latin typeface="Arial" panose="020B0604020202020204" pitchFamily="34" charset="0"/>
                <a:cs typeface="Arial" panose="020B0604020202020204" pitchFamily="34" charset="0"/>
              </a:rPr>
              <a:t>www.diabetes.org</a:t>
            </a:r>
            <a:r>
              <a:rPr lang="en-US" altLang="en-US" sz="1000" dirty="0">
                <a:latin typeface="Arial" panose="020B0604020202020204" pitchFamily="34" charset="0"/>
                <a:cs typeface="Arial" panose="020B0604020202020204" pitchFamily="34" charset="0"/>
              </a:rPr>
              <a:t>/</a:t>
            </a:r>
            <a:r>
              <a:rPr lang="en-US" altLang="en-US" sz="1000" dirty="0" err="1">
                <a:latin typeface="Arial" panose="020B0604020202020204" pitchFamily="34" charset="0"/>
                <a:cs typeface="Arial" panose="020B0604020202020204" pitchFamily="34" charset="0"/>
              </a:rPr>
              <a:t>sastraining</a:t>
            </a:r>
            <a:r>
              <a:rPr lang="en-US" altLang="en-US" sz="1000" dirty="0">
                <a:latin typeface="Arial" panose="020B0604020202020204" pitchFamily="34" charset="0"/>
                <a:cs typeface="Arial" panose="020B0604020202020204" pitchFamily="34" charset="0"/>
              </a:rPr>
              <a:t>.</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Some key points about the overall training:</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Overall objective: </a:t>
            </a:r>
            <a:r>
              <a:rPr lang="en-US" altLang="en-US" sz="1000" dirty="0">
                <a:latin typeface="Arial" panose="020B0604020202020204" pitchFamily="34" charset="0"/>
                <a:cs typeface="Arial" panose="020B0604020202020204" pitchFamily="34" charset="0"/>
              </a:rPr>
              <a:t>The overall goal is to optimize safety, health, learning, and access for students with diabetes by providing diabetes education and training to school personnel to perform routine and emergency diabetes care tasks for students, under the supervision of a school nurse or another qualified health care professional. Completion of this training will help prepare school personnel to perform diabetes care tasks, ensuring that health needs are addressed in times and locations when a nurse is not available to provide needed care.</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Rationale: </a:t>
            </a:r>
            <a:r>
              <a:rPr lang="en-US" altLang="en-US" sz="1000" dirty="0">
                <a:latin typeface="Arial" panose="020B0604020202020204" pitchFamily="34" charset="0"/>
                <a:cs typeface="Arial" panose="020B0604020202020204" pitchFamily="34" charset="0"/>
              </a:rPr>
              <a:t>The school nurse, when available, is the most appropriate person in the school setting to provide care for a student with diabetes. However, many schools do not have full-time nurses. Even for schools that do, the nurse may not always be available during the school day, during school-sponsored extra-curricular activities or field trips to assist with routine care and emergency care. Trained school personnel must be available to perform and assist the student with diabetes care tasks. </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PLEASE STATE: </a:t>
            </a:r>
            <a:r>
              <a:rPr lang="en-US" sz="1000" dirty="0">
                <a:effectLst/>
                <a:latin typeface="Arial" panose="020B0604020202020204" pitchFamily="34" charset="0"/>
                <a:ea typeface="Times New Roman" panose="02020603050405020304" pitchFamily="18" charset="0"/>
                <a:cs typeface="Arial" panose="020B0604020202020204" pitchFamily="34" charset="0"/>
              </a:rPr>
              <a:t>This presentation is not intended to provide legal or health care advice. Please consult with a legal or health care professional regarding your specific questions or needs.</a:t>
            </a:r>
            <a:r>
              <a:rPr lang="en-US" altLang="en-US" sz="10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D4C846EA-692C-5749-8B3B-0EE8E95BA0D9}" type="slidenum">
              <a:rPr lang="en-US" smtClean="0"/>
              <a:t>1</a:t>
            </a:fld>
            <a:endParaRPr lang="en-US"/>
          </a:p>
        </p:txBody>
      </p:sp>
    </p:spTree>
    <p:extLst>
      <p:ext uri="{BB962C8B-B14F-4D97-AF65-F5344CB8AC3E}">
        <p14:creationId xmlns:p14="http://schemas.microsoft.com/office/powerpoint/2010/main" val="3209939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dirty="0">
                <a:latin typeface="Arial" panose="020B0604020202020204" pitchFamily="34" charset="0"/>
                <a:cs typeface="Arial" panose="020B0604020202020204" pitchFamily="34" charset="0"/>
              </a:rPr>
              <a:t>In section 3, parents indicate the student’s level of independence at home and, in collaboration with the healthcare provider, will list the appropriate level of independence at school.  Full support, supervision, self-care – defined on the slide. School staff can often serve as an important support system for students with inconsistent diabetes self care practices that are not achieving their glucose goals.  This section also includes use of a smart phone and if the student is self-carrying diabetes supplies.</a:t>
            </a:r>
          </a:p>
          <a:p>
            <a:pPr>
              <a:spcBef>
                <a:spcPct val="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10</a:t>
            </a:fld>
            <a:endParaRPr lang="en-US"/>
          </a:p>
        </p:txBody>
      </p:sp>
    </p:spTree>
    <p:extLst>
      <p:ext uri="{BB962C8B-B14F-4D97-AF65-F5344CB8AC3E}">
        <p14:creationId xmlns:p14="http://schemas.microsoft.com/office/powerpoint/2010/main" val="2348172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dirty="0">
                <a:latin typeface="Arial" panose="020B0604020202020204" pitchFamily="34" charset="0"/>
                <a:cs typeface="Arial" panose="020B0604020202020204" pitchFamily="34" charset="0"/>
              </a:rPr>
              <a:t>Section 4 allows the student and family to provide important signs and symptoms that the student typically exhibits with high and low blood sugars, allowing school personnel to identify the potential need for emergency care. In addition, this section includes the history of glucagon use and diabetic ketoacidosis (DKA)</a:t>
            </a:r>
          </a:p>
          <a:p>
            <a:pPr>
              <a:spcBef>
                <a:spcPct val="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11</a:t>
            </a:fld>
            <a:endParaRPr lang="en-US"/>
          </a:p>
        </p:txBody>
      </p:sp>
    </p:spTree>
    <p:extLst>
      <p:ext uri="{BB962C8B-B14F-4D97-AF65-F5344CB8AC3E}">
        <p14:creationId xmlns:p14="http://schemas.microsoft.com/office/powerpoint/2010/main" val="3839671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dirty="0">
                <a:latin typeface="Arial" panose="020B0604020202020204" pitchFamily="34" charset="0"/>
                <a:cs typeface="Arial" panose="020B0604020202020204" pitchFamily="34" charset="0"/>
              </a:rPr>
              <a:t>Section 5 provides the method, frequency and timing of glucose monitoring. This section includes CGM information – the brand and alarm parameters. This section also includes finger stick checks and parent notification for lows and highs. </a:t>
            </a:r>
          </a:p>
          <a:p>
            <a:pPr>
              <a:spcBef>
                <a:spcPct val="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12</a:t>
            </a:fld>
            <a:endParaRPr lang="en-US"/>
          </a:p>
        </p:txBody>
      </p:sp>
    </p:spTree>
    <p:extLst>
      <p:ext uri="{BB962C8B-B14F-4D97-AF65-F5344CB8AC3E}">
        <p14:creationId xmlns:p14="http://schemas.microsoft.com/office/powerpoint/2010/main" val="2798731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dirty="0">
                <a:latin typeface="Arial" panose="020B0604020202020204" pitchFamily="34" charset="0"/>
                <a:cs typeface="Arial" panose="020B0604020202020204" pitchFamily="34" charset="0"/>
              </a:rPr>
              <a:t>Section 6-9 must be completed by the healthcare provider. This section describes the manner in which the student receives insulin and whether they utilize a bolus calculator for dosing.  Timing of insulin administration is an important consideration for students that are inconsistent eaters.  This section allows students to provide partial boluses prior to meals, thereby avoiding after-meal hyperglycemia.  It also offers the opportunity for school staff to transition students to pre-meal dosing when students demonstrate consistent eating or can consistently anticipate partial meals.  It also provides guidance for rounding of whole and half units.</a:t>
            </a:r>
          </a:p>
          <a:p>
            <a:pPr>
              <a:spcBef>
                <a:spcPct val="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13</a:t>
            </a:fld>
            <a:endParaRPr lang="en-US"/>
          </a:p>
        </p:txBody>
      </p:sp>
    </p:spTree>
    <p:extLst>
      <p:ext uri="{BB962C8B-B14F-4D97-AF65-F5344CB8AC3E}">
        <p14:creationId xmlns:p14="http://schemas.microsoft.com/office/powerpoint/2010/main" val="3146746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dirty="0">
                <a:latin typeface="Arial" panose="020B0604020202020204" pitchFamily="34" charset="0"/>
                <a:cs typeface="Arial" panose="020B0604020202020204" pitchFamily="34" charset="0"/>
              </a:rPr>
              <a:t>Section 6 goes on to include supplemental orders include ketone testing and parent adjustment of insulin. Many parents learn to adjust insulin and as appropriate, this new section authorizes parents to do so without needing new orders completed by the healthcare provider.</a:t>
            </a:r>
          </a:p>
          <a:p>
            <a:pPr>
              <a:spcBef>
                <a:spcPct val="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14</a:t>
            </a:fld>
            <a:endParaRPr lang="en-US"/>
          </a:p>
        </p:txBody>
      </p:sp>
    </p:spTree>
    <p:extLst>
      <p:ext uri="{BB962C8B-B14F-4D97-AF65-F5344CB8AC3E}">
        <p14:creationId xmlns:p14="http://schemas.microsoft.com/office/powerpoint/2010/main" val="701179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dirty="0">
                <a:latin typeface="Arial" panose="020B0604020202020204" pitchFamily="34" charset="0"/>
                <a:cs typeface="Arial" panose="020B0604020202020204" pitchFamily="34" charset="0"/>
              </a:rPr>
              <a:t>Section 6A is the dosing table for insulin administration. This section includes the type of insulin the student in on and their current dosing schedule (whether using carb ratios, correction dosing or fixed insulin dosing). It also allows for adjustments for physical activity.</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This page can also serve as a single-paged update for any dosing changes made at subsequent provider visits.</a:t>
            </a:r>
          </a:p>
          <a:p>
            <a:pPr>
              <a:spcBef>
                <a:spcPct val="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15</a:t>
            </a:fld>
            <a:endParaRPr lang="en-US"/>
          </a:p>
        </p:txBody>
      </p:sp>
    </p:spTree>
    <p:extLst>
      <p:ext uri="{BB962C8B-B14F-4D97-AF65-F5344CB8AC3E}">
        <p14:creationId xmlns:p14="http://schemas.microsoft.com/office/powerpoint/2010/main" val="113826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dirty="0">
                <a:latin typeface="Arial" panose="020B0604020202020204" pitchFamily="34" charset="0"/>
                <a:cs typeface="Arial" panose="020B0604020202020204" pitchFamily="34" charset="0"/>
              </a:rPr>
              <a:t>Section 6B allows for correction dosing using the sliding scale method.  An important addition to the dosing table includes a section for long-acting insulin and other diabetes-related medications such as Metformin in Section 6D.  These areas can be used to document doses administered at school as well as after-hours, making them useful for overnight field trips or in the event of emergency or natural disaster. An area for provider signature and date is provided to allow the Dosing Page to be used as a single page update for changes made during the school year. </a:t>
            </a:r>
          </a:p>
          <a:p>
            <a:pPr>
              <a:spcBef>
                <a:spcPct val="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16</a:t>
            </a:fld>
            <a:endParaRPr lang="en-US"/>
          </a:p>
        </p:txBody>
      </p:sp>
    </p:spTree>
    <p:extLst>
      <p:ext uri="{BB962C8B-B14F-4D97-AF65-F5344CB8AC3E}">
        <p14:creationId xmlns:p14="http://schemas.microsoft.com/office/powerpoint/2010/main" val="775971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17</a:t>
            </a:fld>
            <a:endParaRPr lang="en-US"/>
          </a:p>
        </p:txBody>
      </p:sp>
    </p:spTree>
    <p:extLst>
      <p:ext uri="{BB962C8B-B14F-4D97-AF65-F5344CB8AC3E}">
        <p14:creationId xmlns:p14="http://schemas.microsoft.com/office/powerpoint/2010/main" val="2591875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dirty="0">
                <a:latin typeface="Arial" panose="020B0604020202020204" pitchFamily="34" charset="0"/>
                <a:cs typeface="Arial" panose="020B0604020202020204" pitchFamily="34" charset="0"/>
              </a:rPr>
              <a:t>Section 7 is all about Hypoglycemia </a:t>
            </a:r>
            <a:r>
              <a:rPr lang="en-US" altLang="en-US" sz="1000" b="1" dirty="0">
                <a:latin typeface="Arial" panose="020B0604020202020204" pitchFamily="34" charset="0"/>
                <a:cs typeface="Arial" panose="020B0604020202020204" pitchFamily="34" charset="0"/>
              </a:rPr>
              <a:t>prevention</a:t>
            </a:r>
            <a:r>
              <a:rPr lang="en-US" altLang="en-US" sz="1000" dirty="0">
                <a:latin typeface="Arial" panose="020B0604020202020204" pitchFamily="34" charset="0"/>
                <a:cs typeface="Arial" panose="020B0604020202020204" pitchFamily="34" charset="0"/>
              </a:rPr>
              <a:t>. The safety of students is of paramount importance at school.  The advent of sensors and automated insulin delivery systems or AIDs make it easier than ever to minimize the frequency and severity of hypoglycemia at school, facilitating our students living with diabetes to attend instruction and physical activities without interruption.  Trending arrows and continuous readings offer a unique opportunity to PREVENT hypoglycemia by using small amounts of carbohydrate in advance of actual hypoglycemia and / or reducing  basal insulin (via pre-programmed temporary basal rates, activity settings and temporary targets).  </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Additionally, this section allows for prevention of lows related to exercise. Prevention through reducing insulin delivery and/or snacking can allow the student to engage in physical activity without hypoglycemia or interruptions. </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18</a:t>
            </a:fld>
            <a:endParaRPr lang="en-US"/>
          </a:p>
        </p:txBody>
      </p:sp>
    </p:spTree>
    <p:extLst>
      <p:ext uri="{BB962C8B-B14F-4D97-AF65-F5344CB8AC3E}">
        <p14:creationId xmlns:p14="http://schemas.microsoft.com/office/powerpoint/2010/main" val="3383664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dirty="0">
                <a:latin typeface="Arial" panose="020B0604020202020204" pitchFamily="34" charset="0"/>
                <a:cs typeface="Arial" panose="020B0604020202020204" pitchFamily="34" charset="0"/>
              </a:rPr>
              <a:t>Section 8 provides instructions for low glucose management and treatment of severe hypoglycemia through use of glucagon or glucagon-like products. Although set thresholds and quantities of carbohydrate to treat hypoglycemia are available as defaults, this is an important place to tailor the treatment to the student. In addition, guidance for new formulations of Glucagon is also offered as well as instructions for their use.  </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19</a:t>
            </a:fld>
            <a:endParaRPr lang="en-US"/>
          </a:p>
        </p:txBody>
      </p:sp>
    </p:spTree>
    <p:extLst>
      <p:ext uri="{BB962C8B-B14F-4D97-AF65-F5344CB8AC3E}">
        <p14:creationId xmlns:p14="http://schemas.microsoft.com/office/powerpoint/2010/main" val="4164039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6140" eaLnBrk="1" hangingPunct="1">
              <a:lnSpc>
                <a:spcPct val="95000"/>
              </a:lnSpc>
              <a:spcBef>
                <a:spcPct val="0"/>
              </a:spcBef>
              <a:defRPr/>
            </a:pPr>
            <a:r>
              <a:rPr lang="en-US" altLang="en-US" sz="1000" dirty="0">
                <a:latin typeface="Arial" panose="020B0604020202020204" pitchFamily="34" charset="0"/>
                <a:cs typeface="Arial" panose="020B0604020202020204" pitchFamily="34" charset="0"/>
              </a:rPr>
              <a:t>This training component was created specifically for school nurses and other qualified health care professionals to train  non-medical school personnel.        </a:t>
            </a:r>
          </a:p>
          <a:p>
            <a:pPr indent="-236140" eaLnBrk="1" hangingPunct="1">
              <a:lnSpc>
                <a:spcPct val="95000"/>
              </a:lnSpc>
              <a:spcBef>
                <a:spcPct val="0"/>
              </a:spcBef>
              <a:defRPr/>
            </a:pPr>
            <a:endParaRPr lang="en-US" altLang="en-US" sz="1000" dirty="0">
              <a:latin typeface="Arial" panose="020B0604020202020204" pitchFamily="34" charset="0"/>
              <a:cs typeface="Arial" panose="020B0604020202020204" pitchFamily="34" charset="0"/>
            </a:endParaRPr>
          </a:p>
          <a:p>
            <a:pPr indent="-233363">
              <a:lnSpc>
                <a:spcPct val="95000"/>
              </a:lnSpc>
              <a:spcBef>
                <a:spcPct val="0"/>
              </a:spcBef>
              <a:defRPr/>
            </a:pPr>
            <a:r>
              <a:rPr lang="en-US" altLang="en-US" sz="1000" dirty="0">
                <a:latin typeface="Arial" panose="020B0604020202020204" pitchFamily="34" charset="0"/>
                <a:cs typeface="Arial" panose="020B0604020202020204" pitchFamily="34" charset="0"/>
              </a:rPr>
              <a:t> These components are:</a:t>
            </a:r>
          </a:p>
          <a:p>
            <a:pPr indent="-233363">
              <a:defRPr/>
            </a:pPr>
            <a:r>
              <a:rPr lang="en-US" altLang="en-US" sz="1000" dirty="0">
                <a:latin typeface="Arial" panose="020B0604020202020204" pitchFamily="34" charset="0"/>
                <a:cs typeface="Arial" panose="020B0604020202020204" pitchFamily="34" charset="0"/>
              </a:rPr>
              <a:t>• Diabetes Basics</a:t>
            </a:r>
          </a:p>
          <a:p>
            <a:pPr indent="-233363">
              <a:defRPr/>
            </a:pPr>
            <a:r>
              <a:rPr lang="en-US" altLang="en-US" sz="1000" dirty="0">
                <a:latin typeface="Arial" panose="020B0604020202020204" pitchFamily="34" charset="0"/>
                <a:cs typeface="Arial" panose="020B0604020202020204" pitchFamily="34" charset="0"/>
              </a:rPr>
              <a:t>• Diabetes Medical Management Plan</a:t>
            </a:r>
          </a:p>
          <a:p>
            <a:pPr indent="-233363">
              <a:defRPr/>
            </a:pPr>
            <a:r>
              <a:rPr lang="en-US" altLang="en-US" sz="1000" dirty="0">
                <a:latin typeface="Arial" panose="020B0604020202020204" pitchFamily="34" charset="0"/>
                <a:cs typeface="Arial" panose="020B0604020202020204" pitchFamily="34" charset="0"/>
              </a:rPr>
              <a:t>• Hypoglycemia</a:t>
            </a:r>
          </a:p>
          <a:p>
            <a:pPr indent="-233363">
              <a:defRPr/>
            </a:pPr>
            <a:r>
              <a:rPr lang="en-US" altLang="en-US" sz="1000" dirty="0">
                <a:latin typeface="Arial" panose="020B0604020202020204" pitchFamily="34" charset="0"/>
                <a:cs typeface="Arial" panose="020B0604020202020204" pitchFamily="34" charset="0"/>
              </a:rPr>
              <a:t>• Hyperglycemia</a:t>
            </a:r>
          </a:p>
          <a:p>
            <a:pPr indent="-233363">
              <a:defRPr/>
            </a:pPr>
            <a:r>
              <a:rPr lang="en-US" altLang="en-US" sz="1000" dirty="0">
                <a:latin typeface="Arial" panose="020B0604020202020204" pitchFamily="34" charset="0"/>
                <a:cs typeface="Arial" panose="020B0604020202020204" pitchFamily="34" charset="0"/>
              </a:rPr>
              <a:t>• Blood Glucose Monitoring</a:t>
            </a:r>
          </a:p>
          <a:p>
            <a:pPr indent="-233363">
              <a:defRPr/>
            </a:pPr>
            <a:r>
              <a:rPr lang="en-US" altLang="en-US" sz="1000" dirty="0">
                <a:latin typeface="Arial" panose="020B0604020202020204" pitchFamily="34" charset="0"/>
                <a:cs typeface="Arial" panose="020B0604020202020204" pitchFamily="34" charset="0"/>
              </a:rPr>
              <a:t>• Continuous Glucose Monitoring</a:t>
            </a:r>
          </a:p>
          <a:p>
            <a:pPr indent="-233363">
              <a:defRPr/>
            </a:pPr>
            <a:r>
              <a:rPr lang="en-US" altLang="en-US" sz="1000" dirty="0">
                <a:latin typeface="Arial" panose="020B0604020202020204" pitchFamily="34" charset="0"/>
                <a:cs typeface="Arial" panose="020B0604020202020204" pitchFamily="34" charset="0"/>
              </a:rPr>
              <a:t>• Glucagon Administration</a:t>
            </a:r>
          </a:p>
          <a:p>
            <a:pPr indent="-233363">
              <a:defRPr/>
            </a:pPr>
            <a:r>
              <a:rPr lang="en-US" altLang="en-US" sz="1000" dirty="0">
                <a:latin typeface="Arial" panose="020B0604020202020204" pitchFamily="34" charset="0"/>
                <a:cs typeface="Arial" panose="020B0604020202020204" pitchFamily="34" charset="0"/>
              </a:rPr>
              <a:t>• Insulin Basics</a:t>
            </a:r>
          </a:p>
          <a:p>
            <a:pPr indent="-233363">
              <a:defRPr/>
            </a:pPr>
            <a:r>
              <a:rPr lang="en-US" altLang="en-US" sz="1000" dirty="0">
                <a:latin typeface="Arial" panose="020B0604020202020204" pitchFamily="34" charset="0"/>
                <a:cs typeface="Arial" panose="020B0604020202020204" pitchFamily="34" charset="0"/>
              </a:rPr>
              <a:t>• Insulin by Syringe and Vial</a:t>
            </a:r>
          </a:p>
          <a:p>
            <a:pPr indent="-233363">
              <a:defRPr/>
            </a:pPr>
            <a:r>
              <a:rPr lang="en-US" altLang="en-US" sz="1000" dirty="0">
                <a:latin typeface="Arial" panose="020B0604020202020204" pitchFamily="34" charset="0"/>
                <a:cs typeface="Arial" panose="020B0604020202020204" pitchFamily="34" charset="0"/>
              </a:rPr>
              <a:t>• Insulin by Pen</a:t>
            </a:r>
          </a:p>
          <a:p>
            <a:pPr indent="-233363">
              <a:defRPr/>
            </a:pPr>
            <a:r>
              <a:rPr lang="en-US" altLang="en-US" sz="1000" dirty="0">
                <a:latin typeface="Arial" panose="020B0604020202020204" pitchFamily="34" charset="0"/>
                <a:cs typeface="Arial" panose="020B0604020202020204" pitchFamily="34" charset="0"/>
              </a:rPr>
              <a:t>• Insulin by Pump</a:t>
            </a:r>
          </a:p>
          <a:p>
            <a:pPr indent="-233363">
              <a:defRPr/>
            </a:pPr>
            <a:r>
              <a:rPr lang="en-US" altLang="en-US" sz="1000" dirty="0">
                <a:latin typeface="Arial" panose="020B0604020202020204" pitchFamily="34" charset="0"/>
                <a:cs typeface="Arial" panose="020B0604020202020204" pitchFamily="34" charset="0"/>
              </a:rPr>
              <a:t>• Ketones</a:t>
            </a:r>
          </a:p>
          <a:p>
            <a:pPr indent="-233363">
              <a:defRPr/>
            </a:pPr>
            <a:r>
              <a:rPr lang="en-US" altLang="en-US" sz="1000" dirty="0">
                <a:latin typeface="Arial" panose="020B0604020202020204" pitchFamily="34" charset="0"/>
                <a:cs typeface="Arial" panose="020B0604020202020204" pitchFamily="34" charset="0"/>
              </a:rPr>
              <a:t>• Nutrition and Physical Activity</a:t>
            </a:r>
          </a:p>
          <a:p>
            <a:pPr indent="-233363">
              <a:defRPr/>
            </a:pPr>
            <a:r>
              <a:rPr lang="en-US" altLang="en-US" sz="1000" dirty="0">
                <a:latin typeface="Arial" panose="020B0604020202020204" pitchFamily="34" charset="0"/>
                <a:cs typeface="Arial" panose="020B0604020202020204" pitchFamily="34" charset="0"/>
              </a:rPr>
              <a:t>• After-School Programs, Sports and Camps</a:t>
            </a:r>
          </a:p>
          <a:p>
            <a:pPr indent="-233363">
              <a:defRPr/>
            </a:pPr>
            <a:r>
              <a:rPr lang="en-US" altLang="en-US" sz="1000" dirty="0">
                <a:latin typeface="Arial" panose="020B0604020202020204" pitchFamily="34" charset="0"/>
                <a:cs typeface="Arial" panose="020B0604020202020204" pitchFamily="34" charset="0"/>
              </a:rPr>
              <a:t>• Before- and After- School Care</a:t>
            </a:r>
          </a:p>
          <a:p>
            <a:pPr indent="-233363">
              <a:defRPr/>
            </a:pPr>
            <a:r>
              <a:rPr lang="en-US" altLang="en-US" sz="1000" dirty="0">
                <a:latin typeface="Arial" panose="020B0604020202020204" pitchFamily="34" charset="0"/>
                <a:cs typeface="Arial" panose="020B0604020202020204" pitchFamily="34" charset="0"/>
              </a:rPr>
              <a:t>• Childcare</a:t>
            </a:r>
          </a:p>
          <a:p>
            <a:pPr indent="-233363">
              <a:defRPr/>
            </a:pPr>
            <a:r>
              <a:rPr lang="en-US" altLang="en-US" sz="1000" dirty="0">
                <a:latin typeface="Arial" panose="020B0604020202020204" pitchFamily="34" charset="0"/>
                <a:cs typeface="Arial" panose="020B0604020202020204" pitchFamily="34" charset="0"/>
              </a:rPr>
              <a:t>• Psychosocial Aspects</a:t>
            </a:r>
          </a:p>
          <a:p>
            <a:pPr indent="-233363">
              <a:defRPr/>
            </a:pPr>
            <a:r>
              <a:rPr lang="en-US" altLang="en-US" sz="1000" dirty="0">
                <a:latin typeface="Arial" panose="020B0604020202020204" pitchFamily="34" charset="0"/>
                <a:cs typeface="Arial" panose="020B0604020202020204" pitchFamily="34" charset="0"/>
              </a:rPr>
              <a:t>• Legal Considerations</a:t>
            </a:r>
          </a:p>
          <a:p>
            <a:pPr indent="-233363">
              <a:defRPr/>
            </a:pPr>
            <a:r>
              <a:rPr lang="en-US" altLang="en-US" sz="1000" dirty="0">
                <a:latin typeface="Arial" panose="020B0604020202020204" pitchFamily="34" charset="0"/>
                <a:cs typeface="Arial" panose="020B0604020202020204" pitchFamily="34" charset="0"/>
              </a:rPr>
              <a:t>• Type 2 Diabetes</a:t>
            </a:r>
          </a:p>
          <a:p>
            <a:pPr indent="-233363">
              <a:defRPr/>
            </a:pPr>
            <a:endParaRPr lang="en-US" altLang="en-US" sz="1000" dirty="0">
              <a:latin typeface="Arial" panose="020B0604020202020204" pitchFamily="34" charset="0"/>
              <a:cs typeface="Arial" panose="020B0604020202020204" pitchFamily="34" charset="0"/>
            </a:endParaRPr>
          </a:p>
          <a:p>
            <a:pPr marL="0" lvl="1" indent="-233363">
              <a:lnSpc>
                <a:spcPct val="95000"/>
              </a:lnSpc>
              <a:spcBef>
                <a:spcPct val="0"/>
              </a:spcBef>
              <a:buFontTx/>
              <a:buChar char="•"/>
              <a:defRPr/>
            </a:pPr>
            <a:endParaRPr lang="en-US" altLang="en-US" sz="1000" dirty="0">
              <a:latin typeface="Arial" panose="020B0604020202020204" pitchFamily="34" charset="0"/>
              <a:cs typeface="Arial" panose="020B0604020202020204" pitchFamily="34" charset="0"/>
            </a:endParaRPr>
          </a:p>
          <a:p>
            <a:pPr indent="-233363">
              <a:lnSpc>
                <a:spcPct val="95000"/>
              </a:lnSpc>
              <a:spcBef>
                <a:spcPct val="0"/>
              </a:spcBef>
              <a:defRPr/>
            </a:pPr>
            <a:r>
              <a:rPr lang="en-US" altLang="en-US" sz="1000" dirty="0">
                <a:latin typeface="Arial" panose="020B0604020202020204" pitchFamily="34" charset="0"/>
                <a:cs typeface="Arial" panose="020B0604020202020204" pitchFamily="34" charset="0"/>
              </a:rPr>
              <a:t>This unit is </a:t>
            </a:r>
            <a:r>
              <a:rPr lang="en-US" altLang="en-US" sz="1000" b="1" dirty="0">
                <a:latin typeface="Arial" panose="020B0604020202020204" pitchFamily="34" charset="0"/>
                <a:cs typeface="Arial" panose="020B0604020202020204" pitchFamily="34" charset="0"/>
              </a:rPr>
              <a:t>Diabetes Medical Management Plan also know as the “DMMP.”</a:t>
            </a:r>
            <a:endParaRPr lang="en-US" sz="1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2</a:t>
            </a:fld>
            <a:endParaRPr lang="en-US"/>
          </a:p>
        </p:txBody>
      </p:sp>
    </p:spTree>
    <p:extLst>
      <p:ext uri="{BB962C8B-B14F-4D97-AF65-F5344CB8AC3E}">
        <p14:creationId xmlns:p14="http://schemas.microsoft.com/office/powerpoint/2010/main" val="3148962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dirty="0">
                <a:latin typeface="Arial" panose="020B0604020202020204" pitchFamily="34" charset="0"/>
                <a:cs typeface="Arial" panose="020B0604020202020204" pitchFamily="34" charset="0"/>
              </a:rPr>
              <a:t>Section 9, the high glucose management section, provides individualized thresholds for hyperglycemia management, allowing for modification of the default thresholds of 300 mg/dL for students using multiple daily injections and 250 mg/dL for those using insulin pump therapy.  It provides more guidance for the school nurse regarding when it is appropriate to return the student to the classroom/physical activity, when ketone testing and correction insulin by injection is needed and provides guidance for follow up evaluation of the student.     </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This section also includes a check box to allow schools to communicate school health records to the student’s HCP for evaluation and potential adjustment of current orders. Individual school district policies may require additional paperwork to be completed for this request.</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20</a:t>
            </a:fld>
            <a:endParaRPr lang="en-US"/>
          </a:p>
        </p:txBody>
      </p:sp>
    </p:spTree>
    <p:extLst>
      <p:ext uri="{BB962C8B-B14F-4D97-AF65-F5344CB8AC3E}">
        <p14:creationId xmlns:p14="http://schemas.microsoft.com/office/powerpoint/2010/main" val="3896942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900" dirty="0">
                <a:latin typeface="Arial" panose="020B0604020202020204" pitchFamily="34" charset="0"/>
                <a:cs typeface="Arial" panose="020B0604020202020204" pitchFamily="34" charset="0"/>
              </a:rPr>
              <a:t>The final signature page ensures review and approval from all parties – healthcare provider, families and school staff.</a:t>
            </a:r>
          </a:p>
          <a:p>
            <a:pPr>
              <a:spcBef>
                <a:spcPct val="0"/>
              </a:spcBef>
            </a:pPr>
            <a:endParaRPr lang="en-US" altLang="en-US" sz="900" dirty="0">
              <a:latin typeface="Arial" panose="020B0604020202020204" pitchFamily="34" charset="0"/>
              <a:cs typeface="Arial" panose="020B0604020202020204" pitchFamily="34" charset="0"/>
            </a:endParaRPr>
          </a:p>
          <a:p>
            <a:pPr>
              <a:spcBef>
                <a:spcPct val="0"/>
              </a:spcBef>
            </a:pPr>
            <a:endParaRPr lang="en-US" altLang="en-US" sz="900" dirty="0">
              <a:latin typeface="Arial" panose="020B0604020202020204" pitchFamily="34" charset="0"/>
              <a:cs typeface="Arial" panose="020B0604020202020204" pitchFamily="34" charset="0"/>
            </a:endParaRPr>
          </a:p>
          <a:p>
            <a:pPr>
              <a:spcBef>
                <a:spcPct val="0"/>
              </a:spcBef>
            </a:pPr>
            <a:endParaRPr lang="en-US" altLang="en-US"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21</a:t>
            </a:fld>
            <a:endParaRPr lang="en-US"/>
          </a:p>
        </p:txBody>
      </p:sp>
    </p:spTree>
    <p:extLst>
      <p:ext uri="{BB962C8B-B14F-4D97-AF65-F5344CB8AC3E}">
        <p14:creationId xmlns:p14="http://schemas.microsoft.com/office/powerpoint/2010/main" val="2694946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dirty="0">
                <a:latin typeface="Arial" panose="020B0604020202020204" pitchFamily="34" charset="0"/>
                <a:cs typeface="Arial" panose="020B0604020202020204" pitchFamily="34" charset="0"/>
              </a:rPr>
              <a:t>The 504 Plan, IEP or other written accommodations plan should address accommodations needed for both routine and non-routine school activities and settings, even for relatively infrequent events, like standardized testing or overnight field trips. Listed on the slide are examples of the types of things that might be addressed.</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Anticipating such events and proactively addressing them when the plan is written will not only ensure the student’s safety and full participation, but also help to avoid misunderstanding and potential conflict between the school, family, and/or health care providers.</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A sample 504 plan can be accessed on the ADA’s website at:   </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https://</a:t>
            </a:r>
            <a:r>
              <a:rPr lang="en-US" altLang="en-US" sz="1000" dirty="0" err="1">
                <a:latin typeface="Arial" panose="020B0604020202020204" pitchFamily="34" charset="0"/>
                <a:cs typeface="Arial" panose="020B0604020202020204" pitchFamily="34" charset="0"/>
              </a:rPr>
              <a:t>www.diabetes.org</a:t>
            </a:r>
            <a:r>
              <a:rPr lang="en-US" altLang="en-US" sz="1000" dirty="0">
                <a:latin typeface="Arial" panose="020B0604020202020204" pitchFamily="34" charset="0"/>
                <a:cs typeface="Arial" panose="020B0604020202020204" pitchFamily="34" charset="0"/>
              </a:rPr>
              <a:t>/504plan</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22</a:t>
            </a:fld>
            <a:endParaRPr lang="en-US"/>
          </a:p>
        </p:txBody>
      </p:sp>
    </p:spTree>
    <p:extLst>
      <p:ext uri="{BB962C8B-B14F-4D97-AF65-F5344CB8AC3E}">
        <p14:creationId xmlns:p14="http://schemas.microsoft.com/office/powerpoint/2010/main" val="1144957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dirty="0">
                <a:latin typeface="Arial" panose="020B0604020202020204" pitchFamily="34" charset="0"/>
                <a:cs typeface="Arial" panose="020B0604020202020204" pitchFamily="34" charset="0"/>
              </a:rPr>
              <a:t>IHP, developed by the school nurse, documents and communicates the individual student’s needs and the school’s diabetes management strategies for the student in the school setting and is based on the medical orders found in the Diabetes Medical Management Plan. Some school districts may have their own health care plans and forms. </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The school health team members work together to implement the Diabetes Medical Management Plan developed by the student’s personal diabetes health care team, often using the strategies outlined by the school nurse in the IHP. </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The IHP communicates the diabetes management strategies for the student in the school setting. </a:t>
            </a:r>
          </a:p>
        </p:txBody>
      </p:sp>
      <p:sp>
        <p:nvSpPr>
          <p:cNvPr id="4" name="Slide Number Placeholder 3"/>
          <p:cNvSpPr>
            <a:spLocks noGrp="1"/>
          </p:cNvSpPr>
          <p:nvPr>
            <p:ph type="sldNum" sz="quarter" idx="5"/>
          </p:nvPr>
        </p:nvSpPr>
        <p:spPr/>
        <p:txBody>
          <a:bodyPr/>
          <a:lstStyle/>
          <a:p>
            <a:fld id="{D4C846EA-692C-5749-8B3B-0EE8E95BA0D9}" type="slidenum">
              <a:rPr lang="en-US" smtClean="0"/>
              <a:t>23</a:t>
            </a:fld>
            <a:endParaRPr lang="en-US"/>
          </a:p>
        </p:txBody>
      </p:sp>
    </p:spTree>
    <p:extLst>
      <p:ext uri="{BB962C8B-B14F-4D97-AF65-F5344CB8AC3E}">
        <p14:creationId xmlns:p14="http://schemas.microsoft.com/office/powerpoint/2010/main" val="1430119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p:txBody>
          <a:bodyPr/>
          <a:lstStyle/>
          <a:p>
            <a:pPr>
              <a:spcBef>
                <a:spcPct val="0"/>
              </a:spcBef>
            </a:pPr>
            <a:r>
              <a:rPr lang="en-US" altLang="en-US" sz="1000" dirty="0">
                <a:latin typeface="Arial" panose="020B0604020202020204" pitchFamily="34" charset="0"/>
                <a:cs typeface="Arial" panose="020B0604020202020204" pitchFamily="34" charset="0"/>
              </a:rPr>
              <a:t>The Emergency Care Plans for Hypoglycemia and Hyperglycemia summarize how to recognize and treat hypoglycemia and hyperglycemia.</a:t>
            </a:r>
          </a:p>
          <a:p>
            <a:pPr>
              <a:spcBef>
                <a:spcPct val="0"/>
              </a:spcBef>
            </a:pPr>
            <a:endParaRPr lang="en-US" altLang="en-US" sz="1000" dirty="0">
              <a:latin typeface="Arial" panose="020B0604020202020204" pitchFamily="34" charset="0"/>
              <a:cs typeface="Arial" panose="020B0604020202020204" pitchFamily="34" charset="0"/>
            </a:endParaRP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Based on information from student’s DMMP</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Developed by school nurse with input from parent/guardian</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Distributed to all personnel who have responsibility for a student with diabetes.</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These plans may be found  on the ADA’s website at diabetes.org/</a:t>
            </a:r>
            <a:r>
              <a:rPr lang="en-US" altLang="en-US" sz="1000" dirty="0" err="1">
                <a:latin typeface="Arial" panose="020B0604020202020204" pitchFamily="34" charset="0"/>
                <a:cs typeface="Arial" panose="020B0604020202020204" pitchFamily="34" charset="0"/>
              </a:rPr>
              <a:t>sastraining</a:t>
            </a:r>
            <a:r>
              <a:rPr lang="en-US" altLang="en-US" sz="1000" dirty="0">
                <a:latin typeface="Arial" panose="020B0604020202020204" pitchFamily="34" charset="0"/>
                <a:cs typeface="Arial" panose="020B0604020202020204" pitchFamily="34" charset="0"/>
              </a:rPr>
              <a:t> and in ADA’s school guide at diabetes.org/</a:t>
            </a:r>
            <a:r>
              <a:rPr lang="en-US" altLang="en-US" sz="1000" dirty="0" err="1">
                <a:latin typeface="Arial" panose="020B0604020202020204" pitchFamily="34" charset="0"/>
                <a:cs typeface="Arial" panose="020B0604020202020204" pitchFamily="34" charset="0"/>
              </a:rPr>
              <a:t>sasguide</a:t>
            </a: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Some schools may have their own emergency care plan forms and the names of these forms may vary.  Regardless of what the form is called, it should include the basics as set out in the ADA’s Safe at School Guide and other training resources found on the ADA’s website at </a:t>
            </a:r>
            <a:r>
              <a:rPr lang="en-US" altLang="en-US" sz="1000" dirty="0" err="1">
                <a:latin typeface="Arial" panose="020B0604020202020204" pitchFamily="34" charset="0"/>
                <a:cs typeface="Arial" panose="020B0604020202020204" pitchFamily="34" charset="0"/>
              </a:rPr>
              <a:t>diabetes.org</a:t>
            </a:r>
            <a:r>
              <a:rPr lang="en-US" altLang="en-US" sz="1000" dirty="0">
                <a:latin typeface="Arial" panose="020B0604020202020204" pitchFamily="34" charset="0"/>
                <a:cs typeface="Arial" panose="020B0604020202020204" pitchFamily="34" charset="0"/>
              </a:rPr>
              <a:t>/</a:t>
            </a:r>
            <a:r>
              <a:rPr lang="en-US" altLang="en-US" sz="1000" dirty="0" err="1">
                <a:latin typeface="Arial" panose="020B0604020202020204" pitchFamily="34" charset="0"/>
                <a:cs typeface="Arial" panose="020B0604020202020204" pitchFamily="34" charset="0"/>
              </a:rPr>
              <a:t>sastraining</a:t>
            </a:r>
            <a:r>
              <a:rPr lang="en-US" altLang="en-US" sz="100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D4C846EA-692C-5749-8B3B-0EE8E95BA0D9}" type="slidenum">
              <a:rPr lang="en-US" smtClean="0"/>
              <a:t>24</a:t>
            </a:fld>
            <a:endParaRPr lang="en-US"/>
          </a:p>
        </p:txBody>
      </p:sp>
    </p:spTree>
    <p:extLst>
      <p:ext uri="{BB962C8B-B14F-4D97-AF65-F5344CB8AC3E}">
        <p14:creationId xmlns:p14="http://schemas.microsoft.com/office/powerpoint/2010/main" val="832688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900" dirty="0">
                <a:latin typeface="Arial" panose="020B0604020202020204" pitchFamily="34" charset="0"/>
                <a:cs typeface="Arial" panose="020B0604020202020204" pitchFamily="34" charset="0"/>
              </a:rPr>
              <a:t>How the DMMP will be implemented should be documented in a written accommodations plan such as a Section 504 Plan or Individualized Education Program (IEP) and should also be included in the Individualized Health Care Plan (IHP). </a:t>
            </a:r>
          </a:p>
          <a:p>
            <a:pPr>
              <a:spcBef>
                <a:spcPct val="0"/>
              </a:spcBef>
            </a:pPr>
            <a:endParaRPr lang="en-US" altLang="en-US" sz="900" dirty="0">
              <a:latin typeface="Arial" panose="020B0604020202020204" pitchFamily="34" charset="0"/>
              <a:cs typeface="Arial" panose="020B0604020202020204" pitchFamily="34" charset="0"/>
            </a:endParaRPr>
          </a:p>
          <a:p>
            <a:pPr>
              <a:spcBef>
                <a:spcPct val="0"/>
              </a:spcBef>
            </a:pPr>
            <a:r>
              <a:rPr lang="en-US" altLang="en-US" sz="900" dirty="0">
                <a:latin typeface="Arial" panose="020B0604020202020204" pitchFamily="34" charset="0"/>
                <a:cs typeface="Arial" panose="020B0604020202020204" pitchFamily="34" charset="0"/>
              </a:rPr>
              <a:t>A Section 504 Plan (504 Plan)  is a written plan developed for students who are eligible for services under Section 504 of the Rehabilitation Act of 1973, a federal law.</a:t>
            </a:r>
          </a:p>
          <a:p>
            <a:pPr>
              <a:spcBef>
                <a:spcPct val="0"/>
              </a:spcBef>
            </a:pPr>
            <a:endParaRPr lang="en-US" altLang="en-US" sz="900" dirty="0">
              <a:latin typeface="Arial" panose="020B0604020202020204" pitchFamily="34" charset="0"/>
              <a:cs typeface="Arial" panose="020B0604020202020204" pitchFamily="34" charset="0"/>
            </a:endParaRPr>
          </a:p>
          <a:p>
            <a:pPr>
              <a:spcBef>
                <a:spcPct val="0"/>
              </a:spcBef>
            </a:pPr>
            <a:r>
              <a:rPr lang="en-US" altLang="en-US" sz="900" dirty="0">
                <a:latin typeface="Arial" panose="020B0604020202020204" pitchFamily="34" charset="0"/>
                <a:cs typeface="Arial" panose="020B0604020202020204" pitchFamily="34" charset="0"/>
              </a:rPr>
              <a:t>An Individualized Education Program (IEP) is a written plan developed for students who are eligible for services under the Individuals with Disabilities Education Act (IDEA), a federal law.</a:t>
            </a:r>
          </a:p>
          <a:p>
            <a:pPr>
              <a:spcBef>
                <a:spcPct val="0"/>
              </a:spcBef>
            </a:pPr>
            <a:endParaRPr lang="en-US" altLang="en-US" sz="900" dirty="0">
              <a:latin typeface="Arial" panose="020B0604020202020204" pitchFamily="34" charset="0"/>
              <a:cs typeface="Arial" panose="020B0604020202020204" pitchFamily="34" charset="0"/>
            </a:endParaRPr>
          </a:p>
          <a:p>
            <a:pPr>
              <a:spcBef>
                <a:spcPct val="0"/>
              </a:spcBef>
            </a:pPr>
            <a:r>
              <a:rPr lang="en-US" altLang="en-US" sz="900" dirty="0">
                <a:latin typeface="Arial" panose="020B0604020202020204" pitchFamily="34" charset="0"/>
                <a:cs typeface="Arial" panose="020B0604020202020204" pitchFamily="34" charset="0"/>
              </a:rPr>
              <a:t>These written education plans detail both health and education-related aids, services, accommodations, and any special education services the student may need.</a:t>
            </a:r>
          </a:p>
          <a:p>
            <a:pPr>
              <a:spcBef>
                <a:spcPct val="0"/>
              </a:spcBef>
            </a:pPr>
            <a:endParaRPr lang="en-US" altLang="en-US" sz="900" dirty="0">
              <a:latin typeface="Arial" panose="020B0604020202020204" pitchFamily="34" charset="0"/>
              <a:cs typeface="Arial" panose="020B0604020202020204" pitchFamily="34" charset="0"/>
            </a:endParaRPr>
          </a:p>
          <a:p>
            <a:pPr>
              <a:spcBef>
                <a:spcPct val="0"/>
              </a:spcBef>
            </a:pPr>
            <a:r>
              <a:rPr lang="en-US" altLang="en-US" sz="900" dirty="0">
                <a:latin typeface="Arial" panose="020B0604020202020204" pitchFamily="34" charset="0"/>
                <a:cs typeface="Arial" panose="020B0604020202020204" pitchFamily="34" charset="0"/>
              </a:rPr>
              <a:t>The Individualized Health Care Plan (IHP) is a care plan developed by the school nurse that communicates the nursing strategies for the student in the school setting in accordance with the student’s individualized DMMP.</a:t>
            </a:r>
          </a:p>
          <a:p>
            <a:pPr>
              <a:spcBef>
                <a:spcPct val="0"/>
              </a:spcBef>
            </a:pPr>
            <a:endParaRPr lang="en-US" altLang="en-US" sz="900" dirty="0">
              <a:latin typeface="Arial" panose="020B0604020202020204" pitchFamily="34" charset="0"/>
              <a:cs typeface="Arial" panose="020B0604020202020204" pitchFamily="34" charset="0"/>
            </a:endParaRPr>
          </a:p>
          <a:p>
            <a:pPr>
              <a:spcBef>
                <a:spcPct val="0"/>
              </a:spcBef>
            </a:pPr>
            <a:r>
              <a:rPr lang="en-US" altLang="en-US" sz="900" dirty="0">
                <a:latin typeface="Arial" panose="020B0604020202020204" pitchFamily="34" charset="0"/>
                <a:cs typeface="Arial" panose="020B0604020202020204" pitchFamily="34" charset="0"/>
              </a:rPr>
              <a:t>The Emergency Care Plans for Hypoglycemia and Hyperglycemia are quick reference plans developed by the school nurse that describes the individual student’s symptoms and treatment of hypoglycemia and hyperglycemia.</a:t>
            </a:r>
          </a:p>
          <a:p>
            <a:pPr>
              <a:spcBef>
                <a:spcPct val="0"/>
              </a:spcBef>
            </a:pPr>
            <a:endParaRPr lang="en-US" altLang="en-US" sz="900" dirty="0">
              <a:latin typeface="Arial" panose="020B0604020202020204" pitchFamily="34" charset="0"/>
              <a:cs typeface="Arial" panose="020B0604020202020204" pitchFamily="34" charset="0"/>
            </a:endParaRPr>
          </a:p>
          <a:p>
            <a:pPr>
              <a:spcBef>
                <a:spcPct val="0"/>
              </a:spcBef>
            </a:pPr>
            <a:r>
              <a:rPr lang="en-US" altLang="en-US" sz="900" b="1" dirty="0">
                <a:latin typeface="Arial" panose="020B0604020202020204" pitchFamily="34" charset="0"/>
                <a:cs typeface="Arial" panose="020B0604020202020204" pitchFamily="34" charset="0"/>
              </a:rPr>
              <a:t>With respect to diabetes care, these written plans implement the DMMP by addressing issues such as:</a:t>
            </a:r>
          </a:p>
          <a:p>
            <a:pPr>
              <a:spcBef>
                <a:spcPct val="0"/>
              </a:spcBef>
            </a:pPr>
            <a:endParaRPr lang="en-US" altLang="en-US" sz="900" dirty="0">
              <a:latin typeface="Arial" panose="020B0604020202020204" pitchFamily="34" charset="0"/>
              <a:cs typeface="Arial" panose="020B0604020202020204" pitchFamily="34" charset="0"/>
            </a:endParaRPr>
          </a:p>
          <a:p>
            <a:pPr marL="171450" indent="-171450">
              <a:spcBef>
                <a:spcPct val="0"/>
              </a:spcBef>
              <a:buFont typeface="Wingdings" pitchFamily="2" charset="2"/>
              <a:buChar char="§"/>
            </a:pPr>
            <a:r>
              <a:rPr lang="en-US" altLang="en-US" sz="900" dirty="0">
                <a:latin typeface="Arial" panose="020B0604020202020204" pitchFamily="34" charset="0"/>
                <a:cs typeface="Arial" panose="020B0604020202020204" pitchFamily="34" charset="0"/>
              </a:rPr>
              <a:t>Where/when should blood-glucose monitoring be allowed?</a:t>
            </a:r>
          </a:p>
          <a:p>
            <a:pPr marL="171450" indent="-171450">
              <a:spcBef>
                <a:spcPct val="0"/>
              </a:spcBef>
              <a:buFont typeface="Wingdings" pitchFamily="2" charset="2"/>
              <a:buChar char="§"/>
            </a:pPr>
            <a:r>
              <a:rPr lang="en-US" altLang="en-US" sz="900" dirty="0">
                <a:latin typeface="Arial" panose="020B0604020202020204" pitchFamily="34" charset="0"/>
                <a:cs typeface="Arial" panose="020B0604020202020204" pitchFamily="34" charset="0"/>
              </a:rPr>
              <a:t>Who will be trained to provide care in the absence of licensed medical personnel?</a:t>
            </a:r>
          </a:p>
          <a:p>
            <a:pPr marL="171450" indent="-171450">
              <a:spcBef>
                <a:spcPct val="0"/>
              </a:spcBef>
              <a:buFont typeface="Wingdings" pitchFamily="2" charset="2"/>
              <a:buChar char="§"/>
            </a:pPr>
            <a:r>
              <a:rPr lang="en-US" altLang="en-US" sz="900" dirty="0">
                <a:latin typeface="Arial" panose="020B0604020202020204" pitchFamily="34" charset="0"/>
                <a:cs typeface="Arial" panose="020B0604020202020204" pitchFamily="34" charset="0"/>
              </a:rPr>
              <a:t>Who will administer glucagon to a student with severe hypoglycemia?  </a:t>
            </a:r>
          </a:p>
          <a:p>
            <a:pPr marL="171450" indent="-171450">
              <a:spcBef>
                <a:spcPct val="0"/>
              </a:spcBef>
              <a:buFont typeface="Wingdings" pitchFamily="2" charset="2"/>
              <a:buChar char="§"/>
            </a:pPr>
            <a:r>
              <a:rPr lang="en-US" altLang="en-US" sz="900" dirty="0">
                <a:latin typeface="Arial" panose="020B0604020202020204" pitchFamily="34" charset="0"/>
                <a:cs typeface="Arial" panose="020B0604020202020204" pitchFamily="34" charset="0"/>
              </a:rPr>
              <a:t>Who will administer and/or supervise insulin administration?</a:t>
            </a:r>
          </a:p>
          <a:p>
            <a:pPr marL="171450" indent="-171450">
              <a:spcBef>
                <a:spcPct val="0"/>
              </a:spcBef>
              <a:buFont typeface="Wingdings" pitchFamily="2" charset="2"/>
              <a:buChar char="§"/>
            </a:pPr>
            <a:r>
              <a:rPr lang="en-US" altLang="en-US" sz="900" dirty="0">
                <a:latin typeface="Arial" panose="020B0604020202020204" pitchFamily="34" charset="0"/>
                <a:cs typeface="Arial" panose="020B0604020202020204" pitchFamily="34" charset="0"/>
              </a:rPr>
              <a:t>Who will accompany and provide care on field trips and at extracurricular events?</a:t>
            </a:r>
          </a:p>
          <a:p>
            <a:pPr marL="171450" indent="-171450">
              <a:spcBef>
                <a:spcPct val="0"/>
              </a:spcBef>
              <a:buFont typeface="Wingdings" pitchFamily="2" charset="2"/>
              <a:buChar char="§"/>
            </a:pPr>
            <a:r>
              <a:rPr lang="en-US" altLang="en-US" sz="900" dirty="0">
                <a:latin typeface="Arial" panose="020B0604020202020204" pitchFamily="34" charset="0"/>
                <a:cs typeface="Arial" panose="020B0604020202020204" pitchFamily="34" charset="0"/>
              </a:rPr>
              <a:t>Where will equipment, supplies, and medication be kept?</a:t>
            </a:r>
          </a:p>
          <a:p>
            <a:endParaRPr lang="en-US"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25</a:t>
            </a:fld>
            <a:endParaRPr lang="en-US"/>
          </a:p>
        </p:txBody>
      </p:sp>
    </p:spTree>
    <p:extLst>
      <p:ext uri="{BB962C8B-B14F-4D97-AF65-F5344CB8AC3E}">
        <p14:creationId xmlns:p14="http://schemas.microsoft.com/office/powerpoint/2010/main" val="15891217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846EA-692C-5749-8B3B-0EE8E95BA0D9}" type="slidenum">
              <a:rPr lang="en-US" smtClean="0"/>
              <a:t>26</a:t>
            </a:fld>
            <a:endParaRPr lang="en-US"/>
          </a:p>
        </p:txBody>
      </p:sp>
    </p:spTree>
    <p:extLst>
      <p:ext uri="{BB962C8B-B14F-4D97-AF65-F5344CB8AC3E}">
        <p14:creationId xmlns:p14="http://schemas.microsoft.com/office/powerpoint/2010/main" val="45682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D4C846EA-692C-5749-8B3B-0EE8E95BA0D9}" type="slidenum">
              <a:rPr lang="en-US" smtClean="0"/>
              <a:t>27</a:t>
            </a:fld>
            <a:endParaRPr lang="en-US"/>
          </a:p>
        </p:txBody>
      </p:sp>
    </p:spTree>
    <p:extLst>
      <p:ext uri="{BB962C8B-B14F-4D97-AF65-F5344CB8AC3E}">
        <p14:creationId xmlns:p14="http://schemas.microsoft.com/office/powerpoint/2010/main" val="2531062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6140" eaLnBrk="1" hangingPunct="1">
              <a:lnSpc>
                <a:spcPct val="95000"/>
              </a:lnSpc>
              <a:spcBef>
                <a:spcPct val="0"/>
              </a:spcBef>
              <a:defRPr/>
            </a:pPr>
            <a:endParaRPr lang="en-US" altLang="en-US" sz="1050" dirty="0">
              <a:cs typeface="Arial" charset="0"/>
            </a:endParaRPr>
          </a:p>
          <a:p>
            <a:pPr indent="-233363">
              <a:lnSpc>
                <a:spcPct val="95000"/>
              </a:lnSpc>
              <a:spcBef>
                <a:spcPct val="0"/>
              </a:spcBef>
              <a:defRPr/>
            </a:pPr>
            <a:r>
              <a:rPr lang="en-US" altLang="en-US" sz="1050" dirty="0">
                <a:cs typeface="Arial" charset="0"/>
              </a:rPr>
              <a:t> </a:t>
            </a:r>
            <a:endParaRPr lang="en-US" altLang="en-US" sz="1050" dirty="0">
              <a:cs typeface="Arial" panose="020B0604020202020204" pitchFamily="34" charset="0"/>
            </a:endParaRPr>
          </a:p>
          <a:p>
            <a:endParaRPr lang="en-US" sz="1050" dirty="0"/>
          </a:p>
        </p:txBody>
      </p:sp>
      <p:sp>
        <p:nvSpPr>
          <p:cNvPr id="4" name="Slide Number Placeholder 3"/>
          <p:cNvSpPr>
            <a:spLocks noGrp="1"/>
          </p:cNvSpPr>
          <p:nvPr>
            <p:ph type="sldNum" sz="quarter" idx="5"/>
          </p:nvPr>
        </p:nvSpPr>
        <p:spPr/>
        <p:txBody>
          <a:bodyPr/>
          <a:lstStyle/>
          <a:p>
            <a:fld id="{D4C846EA-692C-5749-8B3B-0EE8E95BA0D9}" type="slidenum">
              <a:rPr lang="en-US" smtClean="0"/>
              <a:t>28</a:t>
            </a:fld>
            <a:endParaRPr lang="en-US"/>
          </a:p>
        </p:txBody>
      </p:sp>
      <p:sp>
        <p:nvSpPr>
          <p:cNvPr id="5" name="Notes Placeholder 2">
            <a:extLst>
              <a:ext uri="{FF2B5EF4-FFF2-40B4-BE49-F238E27FC236}">
                <a16:creationId xmlns:a16="http://schemas.microsoft.com/office/drawing/2014/main" id="{F7598685-D99F-0EAC-14E3-B83FF43F8794}"/>
              </a:ext>
            </a:extLst>
          </p:cNvPr>
          <p:cNvSpPr txBox="1">
            <a:spLocks/>
          </p:cNvSpPr>
          <p:nvPr/>
        </p:nvSpPr>
        <p:spPr>
          <a:xfrm>
            <a:off x="685800" y="4397376"/>
            <a:ext cx="5486400" cy="428783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indent="-236140">
              <a:lnSpc>
                <a:spcPct val="95000"/>
              </a:lnSpc>
              <a:spcBef>
                <a:spcPct val="0"/>
              </a:spcBef>
              <a:defRPr/>
            </a:pPr>
            <a:endParaRPr lang="en-US"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6177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C846EA-692C-5749-8B3B-0EE8E95BA0D9}" type="slidenum">
              <a:rPr lang="en-US" smtClean="0"/>
              <a:t>29</a:t>
            </a:fld>
            <a:endParaRPr lang="en-US"/>
          </a:p>
        </p:txBody>
      </p:sp>
    </p:spTree>
    <p:extLst>
      <p:ext uri="{BB962C8B-B14F-4D97-AF65-F5344CB8AC3E}">
        <p14:creationId xmlns:p14="http://schemas.microsoft.com/office/powerpoint/2010/main" val="1194616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20000"/>
              </a:lnSpc>
              <a:buFont typeface="Monotype Sorts" charset="0"/>
              <a:buNone/>
            </a:pPr>
            <a:r>
              <a:rPr lang="en-US" altLang="en-US" sz="1000" b="1" dirty="0">
                <a:latin typeface="Arial" panose="020B0604020202020204" pitchFamily="34" charset="0"/>
                <a:cs typeface="Arial" panose="020B0604020202020204" pitchFamily="34" charset="0"/>
              </a:rPr>
              <a:t>Participants will be able to understand:</a:t>
            </a:r>
            <a:endParaRPr lang="en-US" altLang="en-US" sz="1000" dirty="0">
              <a:latin typeface="Arial" panose="020B0604020202020204" pitchFamily="34" charset="0"/>
              <a:cs typeface="Arial" panose="020B0604020202020204" pitchFamily="34" charset="0"/>
            </a:endParaRPr>
          </a:p>
          <a:p>
            <a:pPr marL="346075" lvl="1" indent="-122238" eaLnBrk="1" hangingPunct="1">
              <a:spcBef>
                <a:spcPts val="1200"/>
              </a:spcBef>
              <a:buFontTx/>
              <a:buChar char="•"/>
            </a:pPr>
            <a:r>
              <a:rPr lang="en-US" altLang="en-US" sz="1000" dirty="0">
                <a:latin typeface="Arial" panose="020B0604020202020204" pitchFamily="34" charset="0"/>
                <a:cs typeface="Arial" panose="020B0604020202020204" pitchFamily="34" charset="0"/>
              </a:rPr>
              <a:t>Why the Diabetes Medical Management Plan (“DMMP”) is important.</a:t>
            </a:r>
          </a:p>
          <a:p>
            <a:pPr marL="346075" lvl="1" indent="-122238" eaLnBrk="1" hangingPunct="1">
              <a:spcBef>
                <a:spcPts val="1200"/>
              </a:spcBef>
              <a:buFontTx/>
              <a:buChar char="•"/>
            </a:pPr>
            <a:r>
              <a:rPr lang="en-US" altLang="en-US" sz="1000" dirty="0">
                <a:latin typeface="Arial" panose="020B0604020202020204" pitchFamily="34" charset="0"/>
                <a:cs typeface="Arial" panose="020B0604020202020204" pitchFamily="34" charset="0"/>
              </a:rPr>
              <a:t>What kinds of plans are most often used to document diabetes care and accommodations in schools.</a:t>
            </a:r>
          </a:p>
          <a:p>
            <a:pPr marL="346075" lvl="1" indent="-122238" eaLnBrk="1" hangingPunct="1">
              <a:spcBef>
                <a:spcPts val="1200"/>
              </a:spcBef>
              <a:buFontTx/>
              <a:buChar char="•"/>
            </a:pPr>
            <a:r>
              <a:rPr lang="en-US" altLang="en-US" sz="1000" dirty="0">
                <a:latin typeface="Arial" panose="020B0604020202020204" pitchFamily="34" charset="0"/>
                <a:cs typeface="Arial" panose="020B0604020202020204" pitchFamily="34" charset="0"/>
              </a:rPr>
              <a:t>The purpose, content, and person(s) responsible for each kind of plan. </a:t>
            </a:r>
          </a:p>
          <a:p>
            <a:pPr marL="346075" lvl="1" indent="-122238" eaLnBrk="1" hangingPunct="1">
              <a:spcBef>
                <a:spcPts val="1200"/>
              </a:spcBef>
              <a:buFontTx/>
              <a:buChar char="•"/>
            </a:pPr>
            <a:r>
              <a:rPr lang="en-US" altLang="en-US" sz="1000" dirty="0">
                <a:latin typeface="Arial" panose="020B0604020202020204" pitchFamily="34" charset="0"/>
                <a:cs typeface="Arial" panose="020B0604020202020204" pitchFamily="34" charset="0"/>
              </a:rPr>
              <a:t>How the plans work together to ensure that students with diabetes are safe and successful at school and treated equitably.</a:t>
            </a:r>
          </a:p>
        </p:txBody>
      </p:sp>
      <p:sp>
        <p:nvSpPr>
          <p:cNvPr id="4" name="Slide Number Placeholder 3"/>
          <p:cNvSpPr>
            <a:spLocks noGrp="1"/>
          </p:cNvSpPr>
          <p:nvPr>
            <p:ph type="sldNum" sz="quarter" idx="5"/>
          </p:nvPr>
        </p:nvSpPr>
        <p:spPr/>
        <p:txBody>
          <a:bodyPr/>
          <a:lstStyle/>
          <a:p>
            <a:fld id="{46AAD92F-06A2-3446-8211-5D5BA9F604B3}" type="slidenum">
              <a:rPr lang="en-US" smtClean="0"/>
              <a:pPr/>
              <a:t>3</a:t>
            </a:fld>
            <a:endParaRPr lang="en-US" dirty="0"/>
          </a:p>
        </p:txBody>
      </p:sp>
    </p:spTree>
    <p:extLst>
      <p:ext uri="{BB962C8B-B14F-4D97-AF65-F5344CB8AC3E}">
        <p14:creationId xmlns:p14="http://schemas.microsoft.com/office/powerpoint/2010/main" val="1612491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b="1" dirty="0">
                <a:latin typeface="Arial" panose="020B0604020202020204" pitchFamily="34" charset="0"/>
                <a:cs typeface="Arial" panose="020B0604020202020204" pitchFamily="34" charset="0"/>
              </a:rPr>
              <a:t>The DMMP is the foundation for the development of all school written  plans.  The DMMP is the medical basis for an Individual Health Care Plan (IHP) written by the school nurse, a Section 504 accommodations plan or Individualized Education Program (IEP), and Emergency Care Plans for Hypoglycemia and Hyperglycemia.  </a:t>
            </a:r>
          </a:p>
          <a:p>
            <a:pPr>
              <a:spcBef>
                <a:spcPct val="0"/>
              </a:spcBef>
            </a:pPr>
            <a:endParaRPr lang="en-US" altLang="en-US" sz="1000" dirty="0">
              <a:latin typeface="Arial" panose="020B0604020202020204" pitchFamily="34" charset="0"/>
              <a:cs typeface="Arial" panose="020B0604020202020204" pitchFamily="34" charset="0"/>
            </a:endParaRP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A </a:t>
            </a:r>
            <a:r>
              <a:rPr lang="en-US" altLang="en-US" sz="1000" b="1" dirty="0">
                <a:latin typeface="Arial" panose="020B0604020202020204" pitchFamily="34" charset="0"/>
                <a:cs typeface="Arial" panose="020B0604020202020204" pitchFamily="34" charset="0"/>
              </a:rPr>
              <a:t>DMMP</a:t>
            </a:r>
            <a:r>
              <a:rPr lang="en-US" altLang="en-US" sz="1000" dirty="0">
                <a:latin typeface="Arial" panose="020B0604020202020204" pitchFamily="34" charset="0"/>
                <a:cs typeface="Arial" panose="020B0604020202020204" pitchFamily="34" charset="0"/>
              </a:rPr>
              <a:t> should be implemented for every student with diabetes. (This type of plan might go by a different name in some school districts, or by some health care providers. ) </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The  DMMP is developed and signed by the student’s personal health care team, parent/guardian, and school nurse with the specific needs of an individual student in mind. It should detail the elements of care and assistance for that student.  </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Once the DMMP has been provided to the school, it is implemented collaboratively by the school diabetes team, which includes the school nurse, student, parent/guardian, and other school personnel.   </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Details regarding how, when, where and by whom the elements of  the DMMP will be implemented should be documented in writing.  Many school districts have their own health forms where the school nurse documents information on diabetes care.  </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Additionally, both health and academic accommodations related to diabetes should be included in written education plans for students with disabilities such as diabetes.  </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For example, under Section 504 of the Rehabilitation Act of 1973, a federal law, students with diabetes are entitled to accommodations to ensure equal access to public education. A 504 plan should be written to document diabetes-related accommodations needed by an individual student.  </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Some students with diabetes will also be eligible for special education. For these students, diabetes care needs should be documented in the Individualized Education Program (IEP) that is required by another federal law, the Individuals with Disabilities Education Act (IDEA).</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Information and a sample DMMP and 504 plan can be found on the ADA’s website as follows:  </a:t>
            </a:r>
          </a:p>
          <a:p>
            <a:pPr>
              <a:spcBef>
                <a:spcPct val="0"/>
              </a:spcBef>
            </a:pPr>
            <a:r>
              <a:rPr lang="en-US" altLang="en-US" sz="1000" dirty="0">
                <a:latin typeface="Arial" panose="020B0604020202020204" pitchFamily="34" charset="0"/>
                <a:cs typeface="Arial" panose="020B0604020202020204" pitchFamily="34" charset="0"/>
              </a:rPr>
              <a:t>• DMMP  </a:t>
            </a:r>
            <a:r>
              <a:rPr lang="en-US" altLang="en-US" sz="1000" dirty="0" err="1">
                <a:latin typeface="Arial" panose="020B0604020202020204" pitchFamily="34" charset="0"/>
                <a:cs typeface="Arial" panose="020B0604020202020204" pitchFamily="34" charset="0"/>
              </a:rPr>
              <a:t>diabetes.org</a:t>
            </a:r>
            <a:r>
              <a:rPr lang="en-US" altLang="en-US" sz="1000" dirty="0">
                <a:latin typeface="Arial" panose="020B0604020202020204" pitchFamily="34" charset="0"/>
                <a:cs typeface="Arial" panose="020B0604020202020204" pitchFamily="34" charset="0"/>
              </a:rPr>
              <a:t>/</a:t>
            </a:r>
            <a:r>
              <a:rPr lang="en-US" altLang="en-US" sz="1000" dirty="0" err="1">
                <a:latin typeface="Arial" panose="020B0604020202020204" pitchFamily="34" charset="0"/>
                <a:cs typeface="Arial" panose="020B0604020202020204" pitchFamily="34" charset="0"/>
              </a:rPr>
              <a:t>dmmp</a:t>
            </a:r>
            <a:r>
              <a:rPr lang="en-US" altLang="en-US" sz="1000" dirty="0">
                <a:latin typeface="Arial" panose="020B0604020202020204" pitchFamily="34" charset="0"/>
                <a:cs typeface="Arial" panose="020B0604020202020204" pitchFamily="34" charset="0"/>
              </a:rPr>
              <a:t>	• 504 plan  </a:t>
            </a:r>
            <a:r>
              <a:rPr lang="en-US" altLang="en-US" sz="1000" dirty="0" err="1">
                <a:latin typeface="Arial" panose="020B0604020202020204" pitchFamily="34" charset="0"/>
                <a:cs typeface="Arial" panose="020B0604020202020204" pitchFamily="34" charset="0"/>
              </a:rPr>
              <a:t>diabetes.org</a:t>
            </a:r>
            <a:r>
              <a:rPr lang="en-US" altLang="en-US" sz="1000" dirty="0">
                <a:latin typeface="Arial" panose="020B0604020202020204" pitchFamily="34" charset="0"/>
                <a:cs typeface="Arial" panose="020B0604020202020204" pitchFamily="34" charset="0"/>
              </a:rPr>
              <a:t>/504plan</a:t>
            </a:r>
          </a:p>
          <a:p>
            <a:pPr>
              <a:spcBef>
                <a:spcPct val="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4</a:t>
            </a:fld>
            <a:endParaRPr lang="en-US"/>
          </a:p>
        </p:txBody>
      </p:sp>
    </p:spTree>
    <p:extLst>
      <p:ext uri="{BB962C8B-B14F-4D97-AF65-F5344CB8AC3E}">
        <p14:creationId xmlns:p14="http://schemas.microsoft.com/office/powerpoint/2010/main" val="2418502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dirty="0">
                <a:latin typeface="Arial" panose="020B0604020202020204" pitchFamily="34" charset="0"/>
                <a:cs typeface="Arial" panose="020B0604020202020204" pitchFamily="34" charset="0"/>
              </a:rPr>
              <a:t>The DMMP should include the following information: </a:t>
            </a:r>
          </a:p>
          <a:p>
            <a:pPr>
              <a:spcBef>
                <a:spcPct val="0"/>
              </a:spcBef>
            </a:pPr>
            <a:endParaRPr lang="en-US" altLang="en-US" sz="1000" dirty="0">
              <a:latin typeface="Arial" panose="020B0604020202020204" pitchFamily="34" charset="0"/>
              <a:cs typeface="Arial" panose="020B0604020202020204" pitchFamily="34" charset="0"/>
            </a:endParaRP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Emergency contact information</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Meal and snack schedule</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Necessary supplies/disaster planning/extended field trips</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Self-management skills</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Blood glucose monitoring including CGM</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Insulin/medication administration </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Low glucose prevention/management</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Physical activity and sports</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Glucagon administration</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High glucose management</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Physical activity and sports</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The DMMP, which will be different for each student, specifies the</a:t>
            </a:r>
            <a:r>
              <a:rPr lang="en-US" altLang="en-US" sz="1000" b="1" dirty="0">
                <a:latin typeface="Arial" panose="020B0604020202020204" pitchFamily="34" charset="0"/>
                <a:cs typeface="Arial" panose="020B0604020202020204" pitchFamily="34" charset="0"/>
              </a:rPr>
              <a:t> dosage, delivery system, and schedule </a:t>
            </a:r>
            <a:r>
              <a:rPr lang="en-US" altLang="en-US" sz="1000" dirty="0">
                <a:latin typeface="Arial" panose="020B0604020202020204" pitchFamily="34" charset="0"/>
                <a:cs typeface="Arial" panose="020B0604020202020204" pitchFamily="34" charset="0"/>
              </a:rPr>
              <a:t>for blood glucose monitoring, insulin/medication administration, glucagon administration, ketone monitoring, meals and snacks, and physical activity.</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The ADA DMMP will be reviewed in the following slides. </a:t>
            </a:r>
          </a:p>
          <a:p>
            <a:pPr>
              <a:spcBef>
                <a:spcPct val="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5</a:t>
            </a:fld>
            <a:endParaRPr lang="en-US"/>
          </a:p>
        </p:txBody>
      </p:sp>
    </p:spTree>
    <p:extLst>
      <p:ext uri="{BB962C8B-B14F-4D97-AF65-F5344CB8AC3E}">
        <p14:creationId xmlns:p14="http://schemas.microsoft.com/office/powerpoint/2010/main" val="2357080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846EA-692C-5749-8B3B-0EE8E95BA0D9}" type="slidenum">
              <a:rPr lang="en-US" smtClean="0"/>
              <a:t>6</a:t>
            </a:fld>
            <a:endParaRPr lang="en-US"/>
          </a:p>
        </p:txBody>
      </p:sp>
    </p:spTree>
    <p:extLst>
      <p:ext uri="{BB962C8B-B14F-4D97-AF65-F5344CB8AC3E}">
        <p14:creationId xmlns:p14="http://schemas.microsoft.com/office/powerpoint/2010/main" val="1345522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The Table of Contents serves as a quick guide for finding critical information and guiding parents and providers in their respective roles</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The top of page 1 includes a student photo area to assist with confirming the student’s identity. The header and footer of the form, once completed will replicate on every page and will include student and provider name and contact information.</a:t>
            </a:r>
          </a:p>
          <a:p>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7</a:t>
            </a:fld>
            <a:endParaRPr lang="en-US"/>
          </a:p>
        </p:txBody>
      </p:sp>
    </p:spTree>
    <p:extLst>
      <p:ext uri="{BB962C8B-B14F-4D97-AF65-F5344CB8AC3E}">
        <p14:creationId xmlns:p14="http://schemas.microsoft.com/office/powerpoint/2010/main" val="4020192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dirty="0">
                <a:latin typeface="Arial" panose="020B0604020202020204" pitchFamily="34" charset="0"/>
                <a:cs typeface="Arial" panose="020B0604020202020204" pitchFamily="34" charset="0"/>
              </a:rPr>
              <a:t>The first, demographics section, contains details about the student’s contact information, arrival, and dismissal from school.  It also describes important information about meals at school and meal timing as well as physical activities the student is participating in. It is suggested that the parent/guardian complete this section before the provider completes the rest of the plan.</a:t>
            </a:r>
          </a:p>
          <a:p>
            <a:pPr>
              <a:spcBef>
                <a:spcPct val="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8</a:t>
            </a:fld>
            <a:endParaRPr lang="en-US"/>
          </a:p>
        </p:txBody>
      </p:sp>
    </p:spTree>
    <p:extLst>
      <p:ext uri="{BB962C8B-B14F-4D97-AF65-F5344CB8AC3E}">
        <p14:creationId xmlns:p14="http://schemas.microsoft.com/office/powerpoint/2010/main" val="209758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dirty="0">
                <a:latin typeface="Arial" panose="020B0604020202020204" pitchFamily="34" charset="0"/>
                <a:cs typeface="Arial" panose="020B0604020202020204" pitchFamily="34" charset="0"/>
              </a:rPr>
              <a:t>Section 2 assists families in preparedness at school by guiding them through a list of important supplies the student must have access to at school in order to implement the DMMP plan in routine and unanticipated circumstances.  All students wearing insulin pumps must have access to injectable insulin and all students wearing sensors must have access to BG testing via fingerstick.  All students on insulin need access to Glucagon and ketone testing at school.  The new fillable DMMP will also populate important provider contact information onto each page, facilitating completion of the form.  </a:t>
            </a:r>
          </a:p>
          <a:p>
            <a:pPr>
              <a:spcBef>
                <a:spcPct val="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9</a:t>
            </a:fld>
            <a:endParaRPr lang="en-US"/>
          </a:p>
        </p:txBody>
      </p:sp>
    </p:spTree>
    <p:extLst>
      <p:ext uri="{BB962C8B-B14F-4D97-AF65-F5344CB8AC3E}">
        <p14:creationId xmlns:p14="http://schemas.microsoft.com/office/powerpoint/2010/main" val="1055591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931762" y="1870687"/>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931761" y="2074338"/>
            <a:ext cx="4216596" cy="258597"/>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What Key Personnel Need To Know</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814140" y="2444969"/>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4" name="Rectangle 3">
            <a:extLst>
              <a:ext uri="{FF2B5EF4-FFF2-40B4-BE49-F238E27FC236}">
                <a16:creationId xmlns:a16="http://schemas.microsoft.com/office/drawing/2014/main" id="{269EE1DF-A71D-C718-67A4-599A6EF0770A}"/>
              </a:ext>
            </a:extLst>
          </p:cNvPr>
          <p:cNvSpPr/>
          <p:nvPr userDrawn="1"/>
        </p:nvSpPr>
        <p:spPr>
          <a:xfrm>
            <a:off x="546652" y="1033670"/>
            <a:ext cx="5357191" cy="4714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7">
            <a:extLst>
              <a:ext uri="{FF2B5EF4-FFF2-40B4-BE49-F238E27FC236}">
                <a16:creationId xmlns:a16="http://schemas.microsoft.com/office/drawing/2014/main" id="{8664F700-51C1-03C7-48C7-B36F63977086}"/>
              </a:ext>
            </a:extLst>
          </p:cNvPr>
          <p:cNvSpPr>
            <a:spLocks noGrp="1"/>
          </p:cNvSpPr>
          <p:nvPr>
            <p:ph type="body" sz="quarter" idx="24" hasCustomPrompt="1"/>
          </p:nvPr>
        </p:nvSpPr>
        <p:spPr>
          <a:xfrm>
            <a:off x="814140" y="1130332"/>
            <a:ext cx="4841225" cy="258233"/>
          </a:xfrm>
          <a:prstGeom prst="rect">
            <a:avLst/>
          </a:prstGeom>
        </p:spPr>
        <p:txBody>
          <a:bodyPr/>
          <a:lstStyle>
            <a:lvl1pPr marL="0" indent="0">
              <a:buNone/>
              <a:defRPr sz="1867" b="1" i="0" cap="all" baseline="0">
                <a:solidFill>
                  <a:schemeClr val="bg1"/>
                </a:solidFill>
                <a:latin typeface="Arial" panose="020B0604020202020204" pitchFamily="34" charset="0"/>
                <a:cs typeface="Arial" panose="020B0604020202020204" pitchFamily="34" charset="0"/>
              </a:defRPr>
            </a:lvl1pPr>
            <a:lvl5pPr marL="2438339" indent="0">
              <a:buNone/>
              <a:defRPr/>
            </a:lvl5pPr>
          </a:lstStyle>
          <a:p>
            <a:r>
              <a:rPr lang="en-US" dirty="0"/>
              <a:t>Diabetes Care Tasks at School</a:t>
            </a:r>
          </a:p>
        </p:txBody>
      </p:sp>
    </p:spTree>
    <p:extLst>
      <p:ext uri="{BB962C8B-B14F-4D97-AF65-F5344CB8AC3E}">
        <p14:creationId xmlns:p14="http://schemas.microsoft.com/office/powerpoint/2010/main" val="1277409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70" y="314174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1986070" y="272337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9" name="Text Placeholder 2">
            <a:extLst>
              <a:ext uri="{FF2B5EF4-FFF2-40B4-BE49-F238E27FC236}">
                <a16:creationId xmlns:a16="http://schemas.microsoft.com/office/drawing/2014/main" id="{9BF151B2-D739-E14B-B8E9-4C4106807930}"/>
              </a:ext>
            </a:extLst>
          </p:cNvPr>
          <p:cNvSpPr>
            <a:spLocks noGrp="1"/>
          </p:cNvSpPr>
          <p:nvPr>
            <p:ph type="body" sz="quarter" idx="13" hasCustomPrompt="1"/>
          </p:nvPr>
        </p:nvSpPr>
        <p:spPr>
          <a:xfrm>
            <a:off x="1986070" y="501118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0" name="Text Placeholder 22">
            <a:extLst>
              <a:ext uri="{FF2B5EF4-FFF2-40B4-BE49-F238E27FC236}">
                <a16:creationId xmlns:a16="http://schemas.microsoft.com/office/drawing/2014/main" id="{38FB52AC-F984-1546-929F-62CC69C8F7EE}"/>
              </a:ext>
            </a:extLst>
          </p:cNvPr>
          <p:cNvSpPr>
            <a:spLocks noGrp="1"/>
          </p:cNvSpPr>
          <p:nvPr>
            <p:ph type="body" sz="quarter" idx="14" hasCustomPrompt="1"/>
          </p:nvPr>
        </p:nvSpPr>
        <p:spPr>
          <a:xfrm>
            <a:off x="1986070" y="459281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1" name="Text Placeholder 2">
            <a:extLst>
              <a:ext uri="{FF2B5EF4-FFF2-40B4-BE49-F238E27FC236}">
                <a16:creationId xmlns:a16="http://schemas.microsoft.com/office/drawing/2014/main" id="{83F6BCA7-0315-5844-B4F1-405FA698F335}"/>
              </a:ext>
            </a:extLst>
          </p:cNvPr>
          <p:cNvSpPr>
            <a:spLocks noGrp="1"/>
          </p:cNvSpPr>
          <p:nvPr>
            <p:ph type="body" sz="quarter" idx="15" hasCustomPrompt="1"/>
          </p:nvPr>
        </p:nvSpPr>
        <p:spPr>
          <a:xfrm>
            <a:off x="7079617" y="314174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2" name="Text Placeholder 22">
            <a:extLst>
              <a:ext uri="{FF2B5EF4-FFF2-40B4-BE49-F238E27FC236}">
                <a16:creationId xmlns:a16="http://schemas.microsoft.com/office/drawing/2014/main" id="{3914B4A2-1F9F-654C-B68D-CE647132A633}"/>
              </a:ext>
            </a:extLst>
          </p:cNvPr>
          <p:cNvSpPr>
            <a:spLocks noGrp="1"/>
          </p:cNvSpPr>
          <p:nvPr>
            <p:ph type="body" sz="quarter" idx="16" hasCustomPrompt="1"/>
          </p:nvPr>
        </p:nvSpPr>
        <p:spPr>
          <a:xfrm>
            <a:off x="7079617" y="272337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3" name="Text Placeholder 2">
            <a:extLst>
              <a:ext uri="{FF2B5EF4-FFF2-40B4-BE49-F238E27FC236}">
                <a16:creationId xmlns:a16="http://schemas.microsoft.com/office/drawing/2014/main" id="{887EF468-DA4C-2B4F-B78B-1726B7A61223}"/>
              </a:ext>
            </a:extLst>
          </p:cNvPr>
          <p:cNvSpPr>
            <a:spLocks noGrp="1"/>
          </p:cNvSpPr>
          <p:nvPr>
            <p:ph type="body" sz="quarter" idx="17" hasCustomPrompt="1"/>
          </p:nvPr>
        </p:nvSpPr>
        <p:spPr>
          <a:xfrm>
            <a:off x="7079617" y="501118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4" name="Text Placeholder 22">
            <a:extLst>
              <a:ext uri="{FF2B5EF4-FFF2-40B4-BE49-F238E27FC236}">
                <a16:creationId xmlns:a16="http://schemas.microsoft.com/office/drawing/2014/main" id="{0925B92E-4A85-E847-9D2E-1A170D069315}"/>
              </a:ext>
            </a:extLst>
          </p:cNvPr>
          <p:cNvSpPr>
            <a:spLocks noGrp="1"/>
          </p:cNvSpPr>
          <p:nvPr>
            <p:ph type="body" sz="quarter" idx="18" hasCustomPrompt="1"/>
          </p:nvPr>
        </p:nvSpPr>
        <p:spPr>
          <a:xfrm>
            <a:off x="7079617" y="459281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479162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5163669" y="133898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686202" y="1458553"/>
            <a:ext cx="1036645"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548696" y="1715175"/>
            <a:ext cx="2965471"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Points here</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5163669" y="920618"/>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9" name="Text Placeholder 2">
            <a:extLst>
              <a:ext uri="{FF2B5EF4-FFF2-40B4-BE49-F238E27FC236}">
                <a16:creationId xmlns:a16="http://schemas.microsoft.com/office/drawing/2014/main" id="{86CFC235-2445-B945-80C2-EDF5231202FF}"/>
              </a:ext>
            </a:extLst>
          </p:cNvPr>
          <p:cNvSpPr>
            <a:spLocks noGrp="1"/>
          </p:cNvSpPr>
          <p:nvPr>
            <p:ph type="body" sz="quarter" idx="15" hasCustomPrompt="1"/>
          </p:nvPr>
        </p:nvSpPr>
        <p:spPr>
          <a:xfrm>
            <a:off x="8677835" y="133898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0" name="Text Placeholder 22">
            <a:extLst>
              <a:ext uri="{FF2B5EF4-FFF2-40B4-BE49-F238E27FC236}">
                <a16:creationId xmlns:a16="http://schemas.microsoft.com/office/drawing/2014/main" id="{21CB281B-16EF-1444-AB73-E6046573EDC5}"/>
              </a:ext>
            </a:extLst>
          </p:cNvPr>
          <p:cNvSpPr>
            <a:spLocks noGrp="1"/>
          </p:cNvSpPr>
          <p:nvPr>
            <p:ph type="body" sz="quarter" idx="16" hasCustomPrompt="1"/>
          </p:nvPr>
        </p:nvSpPr>
        <p:spPr>
          <a:xfrm>
            <a:off x="8677835" y="920618"/>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2">
            <a:extLst>
              <a:ext uri="{FF2B5EF4-FFF2-40B4-BE49-F238E27FC236}">
                <a16:creationId xmlns:a16="http://schemas.microsoft.com/office/drawing/2014/main" id="{64F3F84C-C8D7-B54D-B960-233D66EF5C4C}"/>
              </a:ext>
            </a:extLst>
          </p:cNvPr>
          <p:cNvSpPr>
            <a:spLocks noGrp="1"/>
          </p:cNvSpPr>
          <p:nvPr>
            <p:ph type="body" sz="quarter" idx="17" hasCustomPrompt="1"/>
          </p:nvPr>
        </p:nvSpPr>
        <p:spPr>
          <a:xfrm>
            <a:off x="5163669" y="314985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2" name="Text Placeholder 22">
            <a:extLst>
              <a:ext uri="{FF2B5EF4-FFF2-40B4-BE49-F238E27FC236}">
                <a16:creationId xmlns:a16="http://schemas.microsoft.com/office/drawing/2014/main" id="{F64B5FE6-983E-1047-8420-8AB82B885BE6}"/>
              </a:ext>
            </a:extLst>
          </p:cNvPr>
          <p:cNvSpPr>
            <a:spLocks noGrp="1"/>
          </p:cNvSpPr>
          <p:nvPr>
            <p:ph type="body" sz="quarter" idx="18" hasCustomPrompt="1"/>
          </p:nvPr>
        </p:nvSpPr>
        <p:spPr>
          <a:xfrm>
            <a:off x="5163669" y="273148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2">
            <a:extLst>
              <a:ext uri="{FF2B5EF4-FFF2-40B4-BE49-F238E27FC236}">
                <a16:creationId xmlns:a16="http://schemas.microsoft.com/office/drawing/2014/main" id="{CBF28626-6A23-9B47-AE95-73D67ACF4DCF}"/>
              </a:ext>
            </a:extLst>
          </p:cNvPr>
          <p:cNvSpPr>
            <a:spLocks noGrp="1"/>
          </p:cNvSpPr>
          <p:nvPr>
            <p:ph type="body" sz="quarter" idx="19" hasCustomPrompt="1"/>
          </p:nvPr>
        </p:nvSpPr>
        <p:spPr>
          <a:xfrm>
            <a:off x="5163669" y="4960726"/>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4" name="Text Placeholder 22">
            <a:extLst>
              <a:ext uri="{FF2B5EF4-FFF2-40B4-BE49-F238E27FC236}">
                <a16:creationId xmlns:a16="http://schemas.microsoft.com/office/drawing/2014/main" id="{A19624D4-DCEF-A342-88C6-42DE83459FD1}"/>
              </a:ext>
            </a:extLst>
          </p:cNvPr>
          <p:cNvSpPr>
            <a:spLocks noGrp="1"/>
          </p:cNvSpPr>
          <p:nvPr>
            <p:ph type="body" sz="quarter" idx="20" hasCustomPrompt="1"/>
          </p:nvPr>
        </p:nvSpPr>
        <p:spPr>
          <a:xfrm>
            <a:off x="5163669" y="454235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5" name="Text Placeholder 2">
            <a:extLst>
              <a:ext uri="{FF2B5EF4-FFF2-40B4-BE49-F238E27FC236}">
                <a16:creationId xmlns:a16="http://schemas.microsoft.com/office/drawing/2014/main" id="{D6B579F7-4404-B443-A683-CC5DC541D53F}"/>
              </a:ext>
            </a:extLst>
          </p:cNvPr>
          <p:cNvSpPr>
            <a:spLocks noGrp="1"/>
          </p:cNvSpPr>
          <p:nvPr>
            <p:ph type="body" sz="quarter" idx="21" hasCustomPrompt="1"/>
          </p:nvPr>
        </p:nvSpPr>
        <p:spPr>
          <a:xfrm>
            <a:off x="8659905" y="314985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6" name="Text Placeholder 22">
            <a:extLst>
              <a:ext uri="{FF2B5EF4-FFF2-40B4-BE49-F238E27FC236}">
                <a16:creationId xmlns:a16="http://schemas.microsoft.com/office/drawing/2014/main" id="{96EEA7B3-F518-B34B-A586-0A11AD85AF21}"/>
              </a:ext>
            </a:extLst>
          </p:cNvPr>
          <p:cNvSpPr>
            <a:spLocks noGrp="1"/>
          </p:cNvSpPr>
          <p:nvPr>
            <p:ph type="body" sz="quarter" idx="22" hasCustomPrompt="1"/>
          </p:nvPr>
        </p:nvSpPr>
        <p:spPr>
          <a:xfrm>
            <a:off x="8659905" y="273148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7" name="Text Placeholder 2">
            <a:extLst>
              <a:ext uri="{FF2B5EF4-FFF2-40B4-BE49-F238E27FC236}">
                <a16:creationId xmlns:a16="http://schemas.microsoft.com/office/drawing/2014/main" id="{EBF6D427-3144-704C-A8DC-60358F022A2E}"/>
              </a:ext>
            </a:extLst>
          </p:cNvPr>
          <p:cNvSpPr>
            <a:spLocks noGrp="1"/>
          </p:cNvSpPr>
          <p:nvPr>
            <p:ph type="body" sz="quarter" idx="23" hasCustomPrompt="1"/>
          </p:nvPr>
        </p:nvSpPr>
        <p:spPr>
          <a:xfrm>
            <a:off x="8659905" y="4960726"/>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8" name="Text Placeholder 22">
            <a:extLst>
              <a:ext uri="{FF2B5EF4-FFF2-40B4-BE49-F238E27FC236}">
                <a16:creationId xmlns:a16="http://schemas.microsoft.com/office/drawing/2014/main" id="{D2DD1DB7-CE18-EE4E-A271-DBC62452E806}"/>
              </a:ext>
            </a:extLst>
          </p:cNvPr>
          <p:cNvSpPr>
            <a:spLocks noGrp="1"/>
          </p:cNvSpPr>
          <p:nvPr>
            <p:ph type="body" sz="quarter" idx="24" hasCustomPrompt="1"/>
          </p:nvPr>
        </p:nvSpPr>
        <p:spPr>
          <a:xfrm>
            <a:off x="8659905" y="454235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3626563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36" name="Text Placeholder 2">
            <a:extLst>
              <a:ext uri="{FF2B5EF4-FFF2-40B4-BE49-F238E27FC236}">
                <a16:creationId xmlns:a16="http://schemas.microsoft.com/office/drawing/2014/main" id="{0B521D4B-2740-0743-8A03-0930A43A725A}"/>
              </a:ext>
            </a:extLst>
          </p:cNvPr>
          <p:cNvSpPr>
            <a:spLocks noGrp="1"/>
          </p:cNvSpPr>
          <p:nvPr>
            <p:ph type="body" sz="quarter" idx="11" hasCustomPrompt="1"/>
          </p:nvPr>
        </p:nvSpPr>
        <p:spPr>
          <a:xfrm>
            <a:off x="912249"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37" name="Text Placeholder 22">
            <a:extLst>
              <a:ext uri="{FF2B5EF4-FFF2-40B4-BE49-F238E27FC236}">
                <a16:creationId xmlns:a16="http://schemas.microsoft.com/office/drawing/2014/main" id="{2F9AAD15-DC15-5743-B2CB-81DAB5BE9354}"/>
              </a:ext>
            </a:extLst>
          </p:cNvPr>
          <p:cNvSpPr>
            <a:spLocks noGrp="1"/>
          </p:cNvSpPr>
          <p:nvPr>
            <p:ph type="body" sz="quarter" idx="12" hasCustomPrompt="1"/>
          </p:nvPr>
        </p:nvSpPr>
        <p:spPr>
          <a:xfrm>
            <a:off x="912249"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0" name="Text Placeholder 2">
            <a:extLst>
              <a:ext uri="{FF2B5EF4-FFF2-40B4-BE49-F238E27FC236}">
                <a16:creationId xmlns:a16="http://schemas.microsoft.com/office/drawing/2014/main" id="{E765D23B-1314-E242-BE32-44AB85C7E63F}"/>
              </a:ext>
            </a:extLst>
          </p:cNvPr>
          <p:cNvSpPr>
            <a:spLocks noGrp="1"/>
          </p:cNvSpPr>
          <p:nvPr>
            <p:ph type="body" sz="quarter" idx="25" hasCustomPrompt="1"/>
          </p:nvPr>
        </p:nvSpPr>
        <p:spPr>
          <a:xfrm>
            <a:off x="912249"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1" name="Text Placeholder 22">
            <a:extLst>
              <a:ext uri="{FF2B5EF4-FFF2-40B4-BE49-F238E27FC236}">
                <a16:creationId xmlns:a16="http://schemas.microsoft.com/office/drawing/2014/main" id="{417AE95B-53EC-024C-B901-A98431615EB9}"/>
              </a:ext>
            </a:extLst>
          </p:cNvPr>
          <p:cNvSpPr>
            <a:spLocks noGrp="1"/>
          </p:cNvSpPr>
          <p:nvPr>
            <p:ph type="body" sz="quarter" idx="26" hasCustomPrompt="1"/>
          </p:nvPr>
        </p:nvSpPr>
        <p:spPr>
          <a:xfrm>
            <a:off x="912249"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2" name="Text Placeholder 2">
            <a:extLst>
              <a:ext uri="{FF2B5EF4-FFF2-40B4-BE49-F238E27FC236}">
                <a16:creationId xmlns:a16="http://schemas.microsoft.com/office/drawing/2014/main" id="{E67B2801-3608-674D-ADD4-1E44ED198498}"/>
              </a:ext>
            </a:extLst>
          </p:cNvPr>
          <p:cNvSpPr>
            <a:spLocks noGrp="1"/>
          </p:cNvSpPr>
          <p:nvPr>
            <p:ph type="body" sz="quarter" idx="27" hasCustomPrompt="1"/>
          </p:nvPr>
        </p:nvSpPr>
        <p:spPr>
          <a:xfrm>
            <a:off x="3610745"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3" name="Text Placeholder 22">
            <a:extLst>
              <a:ext uri="{FF2B5EF4-FFF2-40B4-BE49-F238E27FC236}">
                <a16:creationId xmlns:a16="http://schemas.microsoft.com/office/drawing/2014/main" id="{E215B41E-F15D-C841-82FA-4379FC3557EE}"/>
              </a:ext>
            </a:extLst>
          </p:cNvPr>
          <p:cNvSpPr>
            <a:spLocks noGrp="1"/>
          </p:cNvSpPr>
          <p:nvPr>
            <p:ph type="body" sz="quarter" idx="28" hasCustomPrompt="1"/>
          </p:nvPr>
        </p:nvSpPr>
        <p:spPr>
          <a:xfrm>
            <a:off x="3610745"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4" name="Text Placeholder 2">
            <a:extLst>
              <a:ext uri="{FF2B5EF4-FFF2-40B4-BE49-F238E27FC236}">
                <a16:creationId xmlns:a16="http://schemas.microsoft.com/office/drawing/2014/main" id="{CD10A8B8-91CF-9E48-9318-8BA1ADF3299D}"/>
              </a:ext>
            </a:extLst>
          </p:cNvPr>
          <p:cNvSpPr>
            <a:spLocks noGrp="1"/>
          </p:cNvSpPr>
          <p:nvPr>
            <p:ph type="body" sz="quarter" idx="29" hasCustomPrompt="1"/>
          </p:nvPr>
        </p:nvSpPr>
        <p:spPr>
          <a:xfrm>
            <a:off x="6309241"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5" name="Text Placeholder 22">
            <a:extLst>
              <a:ext uri="{FF2B5EF4-FFF2-40B4-BE49-F238E27FC236}">
                <a16:creationId xmlns:a16="http://schemas.microsoft.com/office/drawing/2014/main" id="{75E94E2D-3D0F-6141-8986-3392B8CAD229}"/>
              </a:ext>
            </a:extLst>
          </p:cNvPr>
          <p:cNvSpPr>
            <a:spLocks noGrp="1"/>
          </p:cNvSpPr>
          <p:nvPr>
            <p:ph type="body" sz="quarter" idx="30" hasCustomPrompt="1"/>
          </p:nvPr>
        </p:nvSpPr>
        <p:spPr>
          <a:xfrm>
            <a:off x="6309241"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6" name="Text Placeholder 2">
            <a:extLst>
              <a:ext uri="{FF2B5EF4-FFF2-40B4-BE49-F238E27FC236}">
                <a16:creationId xmlns:a16="http://schemas.microsoft.com/office/drawing/2014/main" id="{285B87F7-2B16-A041-958A-AA664AA1B105}"/>
              </a:ext>
            </a:extLst>
          </p:cNvPr>
          <p:cNvSpPr>
            <a:spLocks noGrp="1"/>
          </p:cNvSpPr>
          <p:nvPr>
            <p:ph type="body" sz="quarter" idx="31" hasCustomPrompt="1"/>
          </p:nvPr>
        </p:nvSpPr>
        <p:spPr>
          <a:xfrm>
            <a:off x="3610745"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7" name="Text Placeholder 22">
            <a:extLst>
              <a:ext uri="{FF2B5EF4-FFF2-40B4-BE49-F238E27FC236}">
                <a16:creationId xmlns:a16="http://schemas.microsoft.com/office/drawing/2014/main" id="{DBAD1EAA-1FD1-164B-A280-33E00754CEC2}"/>
              </a:ext>
            </a:extLst>
          </p:cNvPr>
          <p:cNvSpPr>
            <a:spLocks noGrp="1"/>
          </p:cNvSpPr>
          <p:nvPr>
            <p:ph type="body" sz="quarter" idx="32" hasCustomPrompt="1"/>
          </p:nvPr>
        </p:nvSpPr>
        <p:spPr>
          <a:xfrm>
            <a:off x="3610745"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8" name="Text Placeholder 2">
            <a:extLst>
              <a:ext uri="{FF2B5EF4-FFF2-40B4-BE49-F238E27FC236}">
                <a16:creationId xmlns:a16="http://schemas.microsoft.com/office/drawing/2014/main" id="{705D251B-C902-2446-B74C-F68CD37D3BD8}"/>
              </a:ext>
            </a:extLst>
          </p:cNvPr>
          <p:cNvSpPr>
            <a:spLocks noGrp="1"/>
          </p:cNvSpPr>
          <p:nvPr>
            <p:ph type="body" sz="quarter" idx="33" hasCustomPrompt="1"/>
          </p:nvPr>
        </p:nvSpPr>
        <p:spPr>
          <a:xfrm>
            <a:off x="6309241"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9" name="Text Placeholder 22">
            <a:extLst>
              <a:ext uri="{FF2B5EF4-FFF2-40B4-BE49-F238E27FC236}">
                <a16:creationId xmlns:a16="http://schemas.microsoft.com/office/drawing/2014/main" id="{8B1D5655-0B6A-A347-9552-204BE998CE27}"/>
              </a:ext>
            </a:extLst>
          </p:cNvPr>
          <p:cNvSpPr>
            <a:spLocks noGrp="1"/>
          </p:cNvSpPr>
          <p:nvPr>
            <p:ph type="body" sz="quarter" idx="34" hasCustomPrompt="1"/>
          </p:nvPr>
        </p:nvSpPr>
        <p:spPr>
          <a:xfrm>
            <a:off x="6309241"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50" name="Text Placeholder 2">
            <a:extLst>
              <a:ext uri="{FF2B5EF4-FFF2-40B4-BE49-F238E27FC236}">
                <a16:creationId xmlns:a16="http://schemas.microsoft.com/office/drawing/2014/main" id="{5614195E-C2C5-3C49-9146-74EC89312BF4}"/>
              </a:ext>
            </a:extLst>
          </p:cNvPr>
          <p:cNvSpPr>
            <a:spLocks noGrp="1"/>
          </p:cNvSpPr>
          <p:nvPr>
            <p:ph type="body" sz="quarter" idx="35" hasCustomPrompt="1"/>
          </p:nvPr>
        </p:nvSpPr>
        <p:spPr>
          <a:xfrm>
            <a:off x="9007737"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1" name="Text Placeholder 22">
            <a:extLst>
              <a:ext uri="{FF2B5EF4-FFF2-40B4-BE49-F238E27FC236}">
                <a16:creationId xmlns:a16="http://schemas.microsoft.com/office/drawing/2014/main" id="{ECAC70C6-1136-1B4C-80EB-F6D07E8EFB8E}"/>
              </a:ext>
            </a:extLst>
          </p:cNvPr>
          <p:cNvSpPr>
            <a:spLocks noGrp="1"/>
          </p:cNvSpPr>
          <p:nvPr>
            <p:ph type="body" sz="quarter" idx="36" hasCustomPrompt="1"/>
          </p:nvPr>
        </p:nvSpPr>
        <p:spPr>
          <a:xfrm>
            <a:off x="9007737"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58" name="Text Placeholder 2">
            <a:extLst>
              <a:ext uri="{FF2B5EF4-FFF2-40B4-BE49-F238E27FC236}">
                <a16:creationId xmlns:a16="http://schemas.microsoft.com/office/drawing/2014/main" id="{F247382D-4DAC-6644-A8A9-8FBEF8331412}"/>
              </a:ext>
            </a:extLst>
          </p:cNvPr>
          <p:cNvSpPr>
            <a:spLocks noGrp="1"/>
          </p:cNvSpPr>
          <p:nvPr>
            <p:ph type="body" sz="quarter" idx="37" hasCustomPrompt="1"/>
          </p:nvPr>
        </p:nvSpPr>
        <p:spPr>
          <a:xfrm>
            <a:off x="9007737"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9" name="Text Placeholder 22">
            <a:extLst>
              <a:ext uri="{FF2B5EF4-FFF2-40B4-BE49-F238E27FC236}">
                <a16:creationId xmlns:a16="http://schemas.microsoft.com/office/drawing/2014/main" id="{1B4B640B-2C4E-0343-9F1E-1232FE2AB5E2}"/>
              </a:ext>
            </a:extLst>
          </p:cNvPr>
          <p:cNvSpPr>
            <a:spLocks noGrp="1"/>
          </p:cNvSpPr>
          <p:nvPr>
            <p:ph type="body" sz="quarter" idx="38" hasCustomPrompt="1"/>
          </p:nvPr>
        </p:nvSpPr>
        <p:spPr>
          <a:xfrm>
            <a:off x="9007737"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1982074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A8422B-B96F-1B4C-880B-6F219A673213}"/>
              </a:ext>
            </a:extLst>
          </p:cNvPr>
          <p:cNvSpPr>
            <a:spLocks noGrp="1"/>
          </p:cNvSpPr>
          <p:nvPr>
            <p:ph type="body" sz="quarter" idx="11" hasCustomPrompt="1"/>
          </p:nvPr>
        </p:nvSpPr>
        <p:spPr>
          <a:xfrm>
            <a:off x="1049412" y="3285371"/>
            <a:ext cx="10370427" cy="287259"/>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Tree>
    <p:extLst>
      <p:ext uri="{BB962C8B-B14F-4D97-AF65-F5344CB8AC3E}">
        <p14:creationId xmlns:p14="http://schemas.microsoft.com/office/powerpoint/2010/main" val="1674479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bg>
      <p:bgPr>
        <a:gradFill>
          <a:gsLst>
            <a:gs pos="12000">
              <a:schemeClr val="bg1"/>
            </a:gs>
            <a:gs pos="97861">
              <a:schemeClr val="bg1">
                <a:lumMod val="88000"/>
              </a:schemeClr>
            </a:gs>
            <a:gs pos="5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16F9D77-372C-114F-8757-9983FB99258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Tree>
    <p:extLst>
      <p:ext uri="{BB962C8B-B14F-4D97-AF65-F5344CB8AC3E}">
        <p14:creationId xmlns:p14="http://schemas.microsoft.com/office/powerpoint/2010/main" val="1666868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553974" y="1671904"/>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553973" y="3763989"/>
            <a:ext cx="4216596" cy="258532"/>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436352" y="1829975"/>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6829357" y="1084909"/>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2" name="Text Placeholder 7">
            <a:extLst>
              <a:ext uri="{FF2B5EF4-FFF2-40B4-BE49-F238E27FC236}">
                <a16:creationId xmlns:a16="http://schemas.microsoft.com/office/drawing/2014/main" id="{7738BEA0-9E44-1A4E-8C1E-18636D092ED8}"/>
              </a:ext>
            </a:extLst>
          </p:cNvPr>
          <p:cNvSpPr>
            <a:spLocks noGrp="1"/>
          </p:cNvSpPr>
          <p:nvPr>
            <p:ph type="body" sz="quarter" idx="24" hasCustomPrompt="1"/>
          </p:nvPr>
        </p:nvSpPr>
        <p:spPr>
          <a:xfrm>
            <a:off x="182373"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dirty="0"/>
              <a:t>Kicker text HERE</a:t>
            </a:r>
          </a:p>
        </p:txBody>
      </p:sp>
    </p:spTree>
    <p:extLst>
      <p:ext uri="{BB962C8B-B14F-4D97-AF65-F5344CB8AC3E}">
        <p14:creationId xmlns:p14="http://schemas.microsoft.com/office/powerpoint/2010/main" val="1312749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7D18D32F-8BAF-493C-8E53-B2D7FCDC9F19}"/>
              </a:ext>
            </a:extLst>
          </p:cNvPr>
          <p:cNvSpPr txBox="1">
            <a:spLocks/>
          </p:cNvSpPr>
          <p:nvPr userDrawn="1"/>
        </p:nvSpPr>
        <p:spPr>
          <a:xfrm>
            <a:off x="1678886" y="3510737"/>
            <a:ext cx="4019524" cy="4431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121917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Connected for Life.</a:t>
            </a:r>
          </a:p>
        </p:txBody>
      </p:sp>
      <p:sp>
        <p:nvSpPr>
          <p:cNvPr id="8" name="Rectangle 7">
            <a:extLst>
              <a:ext uri="{FF2B5EF4-FFF2-40B4-BE49-F238E27FC236}">
                <a16:creationId xmlns:a16="http://schemas.microsoft.com/office/drawing/2014/main" id="{168A3934-A564-4F4F-9F29-DA460E637CDA}"/>
              </a:ext>
            </a:extLst>
          </p:cNvPr>
          <p:cNvSpPr/>
          <p:nvPr userDrawn="1"/>
        </p:nvSpPr>
        <p:spPr>
          <a:xfrm>
            <a:off x="6829358" y="3172380"/>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7AD15C-7C3C-5D40-8484-D041A099C2C6}"/>
              </a:ext>
            </a:extLst>
          </p:cNvPr>
          <p:cNvSpPr>
            <a:spLocks noGrp="1"/>
          </p:cNvSpPr>
          <p:nvPr>
            <p:ph type="body" sz="quarter" idx="10" hasCustomPrompt="1"/>
          </p:nvPr>
        </p:nvSpPr>
        <p:spPr>
          <a:xfrm>
            <a:off x="6691853" y="3429001"/>
            <a:ext cx="5060135" cy="164701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5" name="Text Placeholder 2">
            <a:extLst>
              <a:ext uri="{FF2B5EF4-FFF2-40B4-BE49-F238E27FC236}">
                <a16:creationId xmlns:a16="http://schemas.microsoft.com/office/drawing/2014/main" id="{535DD1A5-7FE5-7F4A-9310-C84CB6F4BEBB}"/>
              </a:ext>
            </a:extLst>
          </p:cNvPr>
          <p:cNvSpPr>
            <a:spLocks noGrp="1"/>
          </p:cNvSpPr>
          <p:nvPr>
            <p:ph type="body" sz="quarter" idx="22" hasCustomPrompt="1"/>
          </p:nvPr>
        </p:nvSpPr>
        <p:spPr>
          <a:xfrm>
            <a:off x="6829357" y="5367511"/>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Tree>
    <p:extLst>
      <p:ext uri="{BB962C8B-B14F-4D97-AF65-F5344CB8AC3E}">
        <p14:creationId xmlns:p14="http://schemas.microsoft.com/office/powerpoint/2010/main" val="289148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553974" y="1671904"/>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553973" y="3763989"/>
            <a:ext cx="4216596" cy="258532"/>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436352" y="1829975"/>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6829357" y="1084909"/>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2" name="Text Placeholder 7">
            <a:extLst>
              <a:ext uri="{FF2B5EF4-FFF2-40B4-BE49-F238E27FC236}">
                <a16:creationId xmlns:a16="http://schemas.microsoft.com/office/drawing/2014/main" id="{F502AF80-6836-F1B1-24E9-40E37D4165E9}"/>
              </a:ext>
            </a:extLst>
          </p:cNvPr>
          <p:cNvSpPr txBox="1">
            <a:spLocks/>
          </p:cNvSpPr>
          <p:nvPr userDrawn="1"/>
        </p:nvSpPr>
        <p:spPr>
          <a:xfrm>
            <a:off x="123260" y="215576"/>
            <a:ext cx="10054167" cy="258233"/>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867"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t>Diabetes Care Tasks at School</a:t>
            </a:r>
          </a:p>
        </p:txBody>
      </p:sp>
    </p:spTree>
    <p:extLst>
      <p:ext uri="{BB962C8B-B14F-4D97-AF65-F5344CB8AC3E}">
        <p14:creationId xmlns:p14="http://schemas.microsoft.com/office/powerpoint/2010/main" val="2502167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F4238"/>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10364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4355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831DA9-EBA2-904C-94FD-31196A1ADFB0}"/>
              </a:ext>
            </a:extLst>
          </p:cNvPr>
          <p:cNvSpPr/>
          <p:nvPr userDrawn="1"/>
        </p:nvSpPr>
        <p:spPr>
          <a:xfrm>
            <a:off x="3464620" y="894643"/>
            <a:ext cx="926408" cy="68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 Placeholder 2">
            <a:extLst>
              <a:ext uri="{FF2B5EF4-FFF2-40B4-BE49-F238E27FC236}">
                <a16:creationId xmlns:a16="http://schemas.microsoft.com/office/drawing/2014/main" id="{BD25B4E0-2EF8-BC48-B1EF-114C5D16F350}"/>
              </a:ext>
            </a:extLst>
          </p:cNvPr>
          <p:cNvSpPr>
            <a:spLocks noGrp="1"/>
          </p:cNvSpPr>
          <p:nvPr>
            <p:ph type="body" sz="quarter" idx="10" hasCustomPrompt="1"/>
          </p:nvPr>
        </p:nvSpPr>
        <p:spPr>
          <a:xfrm>
            <a:off x="3342701" y="3489626"/>
            <a:ext cx="2499580" cy="804078"/>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1333">
                <a:solidFill>
                  <a:schemeClr val="bg1"/>
                </a:solidFill>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Protecting students’ legal rights is a vital piece of a comprehensive plan.</a:t>
            </a:r>
          </a:p>
        </p:txBody>
      </p:sp>
      <p:sp>
        <p:nvSpPr>
          <p:cNvPr id="6" name="Title 3">
            <a:extLst>
              <a:ext uri="{FF2B5EF4-FFF2-40B4-BE49-F238E27FC236}">
                <a16:creationId xmlns:a16="http://schemas.microsoft.com/office/drawing/2014/main" id="{CEED9DBE-5F4B-5840-891E-670173BA954C}"/>
              </a:ext>
            </a:extLst>
          </p:cNvPr>
          <p:cNvSpPr>
            <a:spLocks noGrp="1"/>
          </p:cNvSpPr>
          <p:nvPr>
            <p:ph type="title" hasCustomPrompt="1"/>
          </p:nvPr>
        </p:nvSpPr>
        <p:spPr>
          <a:xfrm>
            <a:off x="3342701" y="1755562"/>
            <a:ext cx="2365468" cy="1734064"/>
          </a:xfrm>
          <a:prstGeom prst="rect">
            <a:avLst/>
          </a:prstGeom>
        </p:spPr>
        <p:txBody>
          <a:bodyPr wrap="square">
            <a:spAutoFit/>
          </a:bodyPr>
          <a:lstStyle>
            <a:lvl1pPr marL="0" marR="0" indent="0" algn="l" defTabSz="1219170" rtl="0" eaLnBrk="1" fontAlgn="auto" latinLnBrk="0" hangingPunct="1">
              <a:lnSpc>
                <a:spcPct val="100000"/>
              </a:lnSpc>
              <a:spcBef>
                <a:spcPct val="0"/>
              </a:spcBef>
              <a:spcAft>
                <a:spcPts val="0"/>
              </a:spcAft>
              <a:buClrTx/>
              <a:buSzTx/>
              <a:buFontTx/>
              <a:buNone/>
              <a:tabLst/>
              <a:defRPr lang="de-DE" sz="2667" b="1" dirty="0">
                <a:solidFill>
                  <a:schemeClr val="bg1"/>
                </a:solidFill>
                <a:latin typeface="Arial" panose="020B0604020202020204" pitchFamily="34" charset="0"/>
                <a:cs typeface="Arial" panose="020B0604020202020204" pitchFamily="34" charset="0"/>
              </a:defRPr>
            </a:lvl1pPr>
          </a:lstStyle>
          <a:p>
            <a:r>
              <a:rPr lang="en-US" dirty="0"/>
              <a:t>Optimal Student Health </a:t>
            </a:r>
            <a:br>
              <a:rPr lang="en-US" dirty="0"/>
            </a:br>
            <a:r>
              <a:rPr lang="en-US" dirty="0"/>
              <a:t>and Learning</a:t>
            </a:r>
          </a:p>
        </p:txBody>
      </p:sp>
      <p:sp>
        <p:nvSpPr>
          <p:cNvPr id="7" name="Text Placeholder 4">
            <a:extLst>
              <a:ext uri="{FF2B5EF4-FFF2-40B4-BE49-F238E27FC236}">
                <a16:creationId xmlns:a16="http://schemas.microsoft.com/office/drawing/2014/main" id="{DA3651D4-7451-1B45-971B-3FBC4B98EA3B}"/>
              </a:ext>
            </a:extLst>
          </p:cNvPr>
          <p:cNvSpPr>
            <a:spLocks noGrp="1"/>
          </p:cNvSpPr>
          <p:nvPr>
            <p:ph type="body" sz="quarter" idx="11" hasCustomPrompt="1"/>
          </p:nvPr>
        </p:nvSpPr>
        <p:spPr>
          <a:xfrm>
            <a:off x="3342701" y="1104419"/>
            <a:ext cx="3985569" cy="49244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3200" b="1" i="0">
                <a:solidFill>
                  <a:schemeClr val="bg1"/>
                </a:solidFill>
                <a:latin typeface="Arial" panose="020B0604020202020204" pitchFamily="34" charset="0"/>
                <a:cs typeface="Arial" panose="020B0604020202020204" pitchFamily="34" charset="0"/>
              </a:defRPr>
            </a:lvl1pPr>
            <a:lvl2pPr>
              <a:defRPr sz="3200" b="1" i="0">
                <a:solidFill>
                  <a:schemeClr val="bg1"/>
                </a:solidFill>
                <a:latin typeface="Arial" panose="020B0604020202020204" pitchFamily="34" charset="0"/>
                <a:cs typeface="Arial" panose="020B0604020202020204" pitchFamily="34" charset="0"/>
              </a:defRPr>
            </a:lvl2pPr>
            <a:lvl3pPr>
              <a:defRPr sz="3200" b="1" i="0">
                <a:solidFill>
                  <a:schemeClr val="bg1"/>
                </a:solidFill>
                <a:latin typeface="Arial" panose="020B0604020202020204" pitchFamily="34" charset="0"/>
                <a:cs typeface="Arial" panose="020B0604020202020204" pitchFamily="34" charset="0"/>
              </a:defRPr>
            </a:lvl3pPr>
            <a:lvl4pPr>
              <a:defRPr sz="3200" b="1" i="0">
                <a:solidFill>
                  <a:schemeClr val="bg1"/>
                </a:solidFill>
                <a:latin typeface="Arial" panose="020B0604020202020204" pitchFamily="34" charset="0"/>
                <a:cs typeface="Arial" panose="020B0604020202020204" pitchFamily="34" charset="0"/>
              </a:defRPr>
            </a:lvl4pPr>
            <a:lvl5pPr>
              <a:defRPr sz="3200" b="1" i="0">
                <a:solidFill>
                  <a:schemeClr val="bg1"/>
                </a:solidFill>
                <a:latin typeface="Arial" panose="020B0604020202020204" pitchFamily="34" charset="0"/>
                <a:cs typeface="Arial" panose="020B0604020202020204" pitchFamily="34" charset="0"/>
              </a:defRPr>
            </a:lvl5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sz="3200" b="1" i="0" dirty="0">
                <a:solidFill>
                  <a:schemeClr val="bg1"/>
                </a:solidFill>
                <a:latin typeface="Arial" panose="020B0604020202020204" pitchFamily="34" charset="0"/>
                <a:cs typeface="Arial" panose="020B0604020202020204" pitchFamily="34" charset="0"/>
              </a:rPr>
              <a:t>Goal:</a:t>
            </a:r>
            <a:endParaRPr lang="de-DE" sz="3200" b="1" i="0"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1136807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585605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ustom Layout">
    <p:bg>
      <p:bgPr>
        <a:gradFill>
          <a:gsLst>
            <a:gs pos="12000">
              <a:schemeClr val="bg1"/>
            </a:gs>
            <a:gs pos="97861">
              <a:schemeClr val="bg1">
                <a:lumMod val="88000"/>
              </a:schemeClr>
            </a:gs>
            <a:gs pos="5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16F9D77-372C-114F-8757-9983FB99258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7" name="Rectangle 6">
            <a:extLst>
              <a:ext uri="{FF2B5EF4-FFF2-40B4-BE49-F238E27FC236}">
                <a16:creationId xmlns:a16="http://schemas.microsoft.com/office/drawing/2014/main" id="{872325A2-9CE2-3547-B3D0-EDFE59959C27}"/>
              </a:ext>
            </a:extLst>
          </p:cNvPr>
          <p:cNvSpPr/>
          <p:nvPr userDrawn="1"/>
        </p:nvSpPr>
        <p:spPr>
          <a:xfrm>
            <a:off x="1612056" y="2291644"/>
            <a:ext cx="1661723" cy="77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330861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2263091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D5046A-9167-1A47-9CF6-67E07814D8B7}"/>
              </a:ext>
            </a:extLst>
          </p:cNvPr>
          <p:cNvSpPr/>
          <p:nvPr userDrawn="1"/>
        </p:nvSpPr>
        <p:spPr>
          <a:xfrm>
            <a:off x="6829358" y="1050581"/>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2279DBB6-17E5-FE4E-9A68-C662DD068E50}"/>
              </a:ext>
            </a:extLst>
          </p:cNvPr>
          <p:cNvSpPr>
            <a:spLocks noGrp="1"/>
          </p:cNvSpPr>
          <p:nvPr>
            <p:ph type="body" sz="quarter" idx="10" hasCustomPrompt="1"/>
          </p:nvPr>
        </p:nvSpPr>
        <p:spPr>
          <a:xfrm>
            <a:off x="6691853" y="1307202"/>
            <a:ext cx="5060135" cy="164701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
            <a:extLst>
              <a:ext uri="{FF2B5EF4-FFF2-40B4-BE49-F238E27FC236}">
                <a16:creationId xmlns:a16="http://schemas.microsoft.com/office/drawing/2014/main" id="{E43ECC0F-F7E1-8C4E-9F7F-B06C17281E55}"/>
              </a:ext>
            </a:extLst>
          </p:cNvPr>
          <p:cNvSpPr>
            <a:spLocks noGrp="1"/>
          </p:cNvSpPr>
          <p:nvPr>
            <p:ph type="body" sz="quarter" idx="22" hasCustomPrompt="1"/>
          </p:nvPr>
        </p:nvSpPr>
        <p:spPr>
          <a:xfrm>
            <a:off x="6829357" y="3119220"/>
            <a:ext cx="4216596" cy="287259"/>
          </a:xfrm>
          <a:prstGeom prst="rect">
            <a:avLst/>
          </a:prstGeom>
        </p:spPr>
        <p:txBody>
          <a:bodyPr wrap="square" lIns="0" tIns="0" rIns="0" bIns="0">
            <a:spAutoFit/>
          </a:bodyPr>
          <a:lstStyle>
            <a:lvl1pPr marL="0" indent="0">
              <a:lnSpc>
                <a:spcPct val="100000"/>
              </a:lnSpc>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Tree>
    <p:extLst>
      <p:ext uri="{BB962C8B-B14F-4D97-AF65-F5344CB8AC3E}">
        <p14:creationId xmlns:p14="http://schemas.microsoft.com/office/powerpoint/2010/main" val="36520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2" name="Text Placeholder 7">
            <a:extLst>
              <a:ext uri="{FF2B5EF4-FFF2-40B4-BE49-F238E27FC236}">
                <a16:creationId xmlns:a16="http://schemas.microsoft.com/office/drawing/2014/main" id="{EB29FA12-D62D-97BE-A8EF-66F69490DDCB}"/>
              </a:ext>
            </a:extLst>
          </p:cNvPr>
          <p:cNvSpPr>
            <a:spLocks noGrp="1"/>
          </p:cNvSpPr>
          <p:nvPr>
            <p:ph type="body" sz="quarter" idx="24" hasCustomPrompt="1"/>
          </p:nvPr>
        </p:nvSpPr>
        <p:spPr>
          <a:xfrm>
            <a:off x="814140"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r>
              <a:rPr lang="en-US" dirty="0"/>
              <a:t>Diabetes Care Tasks at School</a:t>
            </a:r>
          </a:p>
        </p:txBody>
      </p:sp>
    </p:spTree>
    <p:extLst>
      <p:ext uri="{BB962C8B-B14F-4D97-AF65-F5344CB8AC3E}">
        <p14:creationId xmlns:p14="http://schemas.microsoft.com/office/powerpoint/2010/main" val="373684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8"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7"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endParaRPr lang="en-US" dirty="0"/>
          </a:p>
        </p:txBody>
      </p:sp>
    </p:spTree>
    <p:extLst>
      <p:ext uri="{BB962C8B-B14F-4D97-AF65-F5344CB8AC3E}">
        <p14:creationId xmlns:p14="http://schemas.microsoft.com/office/powerpoint/2010/main" val="3116940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19"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19"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14" name="Rectangle 13">
            <a:extLst>
              <a:ext uri="{FF2B5EF4-FFF2-40B4-BE49-F238E27FC236}">
                <a16:creationId xmlns:a16="http://schemas.microsoft.com/office/drawing/2014/main" id="{EBFED695-E14E-3543-B8E3-ED58599F463B}"/>
              </a:ext>
            </a:extLst>
          </p:cNvPr>
          <p:cNvSpPr/>
          <p:nvPr userDrawn="1"/>
        </p:nvSpPr>
        <p:spPr>
          <a:xfrm>
            <a:off x="1133920"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8D1DAD5-69F7-2648-B222-C2D7F36CE77F}"/>
              </a:ext>
            </a:extLst>
          </p:cNvPr>
          <p:cNvSpPr/>
          <p:nvPr userDrawn="1"/>
        </p:nvSpPr>
        <p:spPr>
          <a:xfrm>
            <a:off x="45698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Rectangle 37">
            <a:extLst>
              <a:ext uri="{FF2B5EF4-FFF2-40B4-BE49-F238E27FC236}">
                <a16:creationId xmlns:a16="http://schemas.microsoft.com/office/drawing/2014/main" id="{2F497746-9332-FC42-B692-1B6AF8AE4ED7}"/>
              </a:ext>
            </a:extLst>
          </p:cNvPr>
          <p:cNvSpPr/>
          <p:nvPr userDrawn="1"/>
        </p:nvSpPr>
        <p:spPr>
          <a:xfrm>
            <a:off x="82274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 name="Text Placeholder 4">
            <a:extLst>
              <a:ext uri="{FF2B5EF4-FFF2-40B4-BE49-F238E27FC236}">
                <a16:creationId xmlns:a16="http://schemas.microsoft.com/office/drawing/2014/main" id="{BD643B76-28CA-FE40-891C-95FF7EAD35A1}"/>
              </a:ext>
            </a:extLst>
          </p:cNvPr>
          <p:cNvSpPr>
            <a:spLocks noGrp="1"/>
          </p:cNvSpPr>
          <p:nvPr>
            <p:ph type="body" sz="quarter" idx="28" hasCustomPrompt="1"/>
          </p:nvPr>
        </p:nvSpPr>
        <p:spPr>
          <a:xfrm>
            <a:off x="4829227"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0" name="Text Placeholder 4">
            <a:extLst>
              <a:ext uri="{FF2B5EF4-FFF2-40B4-BE49-F238E27FC236}">
                <a16:creationId xmlns:a16="http://schemas.microsoft.com/office/drawing/2014/main" id="{92B20E4A-CDD9-FB42-BB7A-4A01AD1FF055}"/>
              </a:ext>
            </a:extLst>
          </p:cNvPr>
          <p:cNvSpPr>
            <a:spLocks noGrp="1"/>
          </p:cNvSpPr>
          <p:nvPr>
            <p:ph type="body" sz="quarter" idx="29" hasCustomPrompt="1"/>
          </p:nvPr>
        </p:nvSpPr>
        <p:spPr>
          <a:xfrm>
            <a:off x="4829227"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1" name="Rectangle 40">
            <a:extLst>
              <a:ext uri="{FF2B5EF4-FFF2-40B4-BE49-F238E27FC236}">
                <a16:creationId xmlns:a16="http://schemas.microsoft.com/office/drawing/2014/main" id="{CC0A044D-DC9B-B34C-9EB8-2062C290FFAF}"/>
              </a:ext>
            </a:extLst>
          </p:cNvPr>
          <p:cNvSpPr/>
          <p:nvPr userDrawn="1"/>
        </p:nvSpPr>
        <p:spPr>
          <a:xfrm>
            <a:off x="4829229"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42" name="Text Placeholder 4">
            <a:extLst>
              <a:ext uri="{FF2B5EF4-FFF2-40B4-BE49-F238E27FC236}">
                <a16:creationId xmlns:a16="http://schemas.microsoft.com/office/drawing/2014/main" id="{58C2763F-5CD5-A848-BE93-42A6729EDA90}"/>
              </a:ext>
            </a:extLst>
          </p:cNvPr>
          <p:cNvSpPr>
            <a:spLocks noGrp="1"/>
          </p:cNvSpPr>
          <p:nvPr>
            <p:ph type="body" sz="quarter" idx="30" hasCustomPrompt="1"/>
          </p:nvPr>
        </p:nvSpPr>
        <p:spPr>
          <a:xfrm>
            <a:off x="8449120"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3" name="Text Placeholder 4">
            <a:extLst>
              <a:ext uri="{FF2B5EF4-FFF2-40B4-BE49-F238E27FC236}">
                <a16:creationId xmlns:a16="http://schemas.microsoft.com/office/drawing/2014/main" id="{48039A62-AA9A-E448-AC35-604DB69FF6ED}"/>
              </a:ext>
            </a:extLst>
          </p:cNvPr>
          <p:cNvSpPr>
            <a:spLocks noGrp="1"/>
          </p:cNvSpPr>
          <p:nvPr>
            <p:ph type="body" sz="quarter" idx="31" hasCustomPrompt="1"/>
          </p:nvPr>
        </p:nvSpPr>
        <p:spPr>
          <a:xfrm>
            <a:off x="8449121"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4" name="Rectangle 43">
            <a:extLst>
              <a:ext uri="{FF2B5EF4-FFF2-40B4-BE49-F238E27FC236}">
                <a16:creationId xmlns:a16="http://schemas.microsoft.com/office/drawing/2014/main" id="{2A51A495-A5D3-4F4D-A5E2-3EF4020BC610}"/>
              </a:ext>
            </a:extLst>
          </p:cNvPr>
          <p:cNvSpPr/>
          <p:nvPr userDrawn="1"/>
        </p:nvSpPr>
        <p:spPr>
          <a:xfrm>
            <a:off x="8449122"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72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Tree>
    <p:extLst>
      <p:ext uri="{BB962C8B-B14F-4D97-AF65-F5344CB8AC3E}">
        <p14:creationId xmlns:p14="http://schemas.microsoft.com/office/powerpoint/2010/main" val="1524751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1888385"/>
            <a:ext cx="2875395" cy="475404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Tree>
    <p:extLst>
      <p:ext uri="{BB962C8B-B14F-4D97-AF65-F5344CB8AC3E}">
        <p14:creationId xmlns:p14="http://schemas.microsoft.com/office/powerpoint/2010/main" val="334504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41613218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5.emf"/><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5.emf"/></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5.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3" descr="A group of people posing for a photo&#10;&#10;Description automatically generated with low confidence">
            <a:extLst>
              <a:ext uri="{FF2B5EF4-FFF2-40B4-BE49-F238E27FC236}">
                <a16:creationId xmlns:a16="http://schemas.microsoft.com/office/drawing/2014/main" id="{862F3A9B-5CE2-723D-9E5A-4A2C5B54FAA1}"/>
              </a:ext>
            </a:extLst>
          </p:cNvPr>
          <p:cNvPicPr>
            <a:picLocks noChangeAspect="1"/>
          </p:cNvPicPr>
          <p:nvPr userDrawn="1"/>
        </p:nvPicPr>
        <p:blipFill rotWithShape="1">
          <a:blip r:embed="rId3"/>
          <a:srcRect t="11103" r="17496" b="19284"/>
          <a:stretch/>
        </p:blipFill>
        <p:spPr>
          <a:xfrm>
            <a:off x="0" y="0"/>
            <a:ext cx="12192000" cy="6858000"/>
          </a:xfrm>
          <a:prstGeom prst="rect">
            <a:avLst/>
          </a:prstGeom>
        </p:spPr>
      </p:pic>
      <p:sp>
        <p:nvSpPr>
          <p:cNvPr id="24" name="Rectangle 20">
            <a:extLst>
              <a:ext uri="{FF2B5EF4-FFF2-40B4-BE49-F238E27FC236}">
                <a16:creationId xmlns:a16="http://schemas.microsoft.com/office/drawing/2014/main" id="{BBB96F37-5B54-4222-B586-30EBFBCF7814}"/>
              </a:ext>
            </a:extLst>
          </p:cNvPr>
          <p:cNvSpPr>
            <a:spLocks noChangeAspect="1"/>
          </p:cNvSpPr>
          <p:nvPr userDrawn="1"/>
        </p:nvSpPr>
        <p:spPr>
          <a:xfrm>
            <a:off x="540497" y="1049868"/>
            <a:ext cx="5372509" cy="5808133"/>
          </a:xfrm>
          <a:prstGeom prst="rect">
            <a:avLst/>
          </a:prstGeom>
          <a:solidFill>
            <a:srgbClr val="A6192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2C56F77D-DCDF-FFB7-6A8B-5E97A80B70A7}"/>
              </a:ext>
            </a:extLst>
          </p:cNvPr>
          <p:cNvPicPr>
            <a:picLocks noChangeAspect="1"/>
          </p:cNvPicPr>
          <p:nvPr userDrawn="1"/>
        </p:nvPicPr>
        <p:blipFill>
          <a:blip r:embed="rId4"/>
          <a:stretch>
            <a:fillRect/>
          </a:stretch>
        </p:blipFill>
        <p:spPr>
          <a:xfrm>
            <a:off x="1750354" y="5165565"/>
            <a:ext cx="2949785" cy="1124606"/>
          </a:xfrm>
          <a:prstGeom prst="rect">
            <a:avLst/>
          </a:prstGeom>
        </p:spPr>
      </p:pic>
    </p:spTree>
    <p:extLst>
      <p:ext uri="{BB962C8B-B14F-4D97-AF65-F5344CB8AC3E}">
        <p14:creationId xmlns:p14="http://schemas.microsoft.com/office/powerpoint/2010/main" val="2129335569"/>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5C7A4A-F37A-8747-AFFA-CAE8BB8018B0}"/>
              </a:ext>
            </a:extLst>
          </p:cNvPr>
          <p:cNvPicPr>
            <a:picLocks noChangeAspect="1" noChangeArrowheads="1"/>
          </p:cNvPicPr>
          <p:nvPr userDrawn="1"/>
        </p:nvPicPr>
        <p:blipFill>
          <a:blip r:embed="rId3"/>
          <a:srcRect/>
          <a:stretch/>
        </p:blipFill>
        <p:spPr bwMode="auto">
          <a:xfrm>
            <a:off x="10522005" y="6024035"/>
            <a:ext cx="1116052" cy="46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980122"/>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0BC3BCCE-CA9E-401B-B760-FC5084F9EADF}"/>
              </a:ext>
            </a:extLst>
          </p:cNvPr>
          <p:cNvSpPr txBox="1"/>
          <p:nvPr userDrawn="1"/>
        </p:nvSpPr>
        <p:spPr>
          <a:xfrm>
            <a:off x="1101858" y="6246229"/>
            <a:ext cx="9228093" cy="256545"/>
          </a:xfrm>
          <a:prstGeom prst="rect">
            <a:avLst/>
          </a:prstGeom>
          <a:noFill/>
        </p:spPr>
        <p:txBody>
          <a:bodyPr wrap="square">
            <a:spAutoFit/>
          </a:bodyPr>
          <a:lstStyle/>
          <a:p>
            <a:pPr algn="r" defTabSz="1219170" fontAlgn="base">
              <a:spcBef>
                <a:spcPct val="0"/>
              </a:spcBef>
              <a:spcAft>
                <a:spcPct val="0"/>
              </a:spcAft>
              <a:defRPr/>
            </a:pPr>
            <a:r>
              <a:rPr lang="en-US" sz="1067" b="1" i="0">
                <a:solidFill>
                  <a:schemeClr val="tx1">
                    <a:lumMod val="50000"/>
                    <a:lumOff val="50000"/>
                  </a:schemeClr>
                </a:solidFill>
                <a:latin typeface="Arial"/>
                <a:ea typeface="ＭＳ Ｐゴシック"/>
                <a:cs typeface="Arial"/>
              </a:rPr>
              <a:t>|  </a:t>
            </a:r>
            <a:fld id="{DE87642C-B7C1-4B57-8C95-0170592CB734}" type="slidenum">
              <a:rPr lang="en-US" sz="1067" b="1" i="0" smtClean="0">
                <a:solidFill>
                  <a:schemeClr val="tx1">
                    <a:lumMod val="50000"/>
                    <a:lumOff val="50000"/>
                  </a:schemeClr>
                </a:solidFill>
                <a:latin typeface="Arial"/>
                <a:ea typeface="ＭＳ Ｐゴシック"/>
                <a:cs typeface="Arial"/>
              </a:rPr>
              <a:pPr algn="r" defTabSz="1219170" fontAlgn="base">
                <a:spcBef>
                  <a:spcPct val="0"/>
                </a:spcBef>
                <a:spcAft>
                  <a:spcPct val="0"/>
                </a:spcAft>
                <a:defRPr/>
              </a:pPr>
              <a:t>‹#›</a:t>
            </a:fld>
            <a:endParaRPr lang="en-US" sz="1067" b="1">
              <a:solidFill>
                <a:schemeClr val="tx1">
                  <a:lumMod val="50000"/>
                  <a:lumOff val="50000"/>
                </a:schemeClr>
              </a:solidFill>
              <a:latin typeface="Arial"/>
              <a:ea typeface="ＭＳ Ｐゴシック"/>
              <a:cs typeface="Arial"/>
            </a:endParaRPr>
          </a:p>
        </p:txBody>
      </p:sp>
      <p:sp>
        <p:nvSpPr>
          <p:cNvPr id="2" name="Text Placeholder 7">
            <a:extLst>
              <a:ext uri="{FF2B5EF4-FFF2-40B4-BE49-F238E27FC236}">
                <a16:creationId xmlns:a16="http://schemas.microsoft.com/office/drawing/2014/main" id="{A74708DD-DA0C-1F2A-689C-8CEF299D9985}"/>
              </a:ext>
            </a:extLst>
          </p:cNvPr>
          <p:cNvSpPr txBox="1">
            <a:spLocks/>
          </p:cNvSpPr>
          <p:nvPr userDrawn="1"/>
        </p:nvSpPr>
        <p:spPr>
          <a:xfrm>
            <a:off x="123260" y="215576"/>
            <a:ext cx="10054167" cy="258233"/>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867"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t>Diabetes Care Tasks at School</a:t>
            </a:r>
          </a:p>
        </p:txBody>
      </p:sp>
      <p:pic>
        <p:nvPicPr>
          <p:cNvPr id="3" name="Picture 2">
            <a:extLst>
              <a:ext uri="{FF2B5EF4-FFF2-40B4-BE49-F238E27FC236}">
                <a16:creationId xmlns:a16="http://schemas.microsoft.com/office/drawing/2014/main" id="{4BA60AFF-9D6B-D644-A26B-A2FD85CC0ABC}"/>
              </a:ext>
            </a:extLst>
          </p:cNvPr>
          <p:cNvPicPr>
            <a:picLocks noChangeAspect="1"/>
          </p:cNvPicPr>
          <p:nvPr userDrawn="1"/>
        </p:nvPicPr>
        <p:blipFill>
          <a:blip r:embed="rId15"/>
          <a:stretch>
            <a:fillRect/>
          </a:stretch>
        </p:blipFill>
        <p:spPr>
          <a:xfrm>
            <a:off x="10514149" y="6020555"/>
            <a:ext cx="1129938" cy="463701"/>
          </a:xfrm>
          <a:prstGeom prst="rect">
            <a:avLst/>
          </a:prstGeom>
        </p:spPr>
      </p:pic>
    </p:spTree>
    <p:extLst>
      <p:ext uri="{BB962C8B-B14F-4D97-AF65-F5344CB8AC3E}">
        <p14:creationId xmlns:p14="http://schemas.microsoft.com/office/powerpoint/2010/main" val="13272105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92" r:id="rId1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4" name="Rectangle 20">
            <a:extLst>
              <a:ext uri="{FF2B5EF4-FFF2-40B4-BE49-F238E27FC236}">
                <a16:creationId xmlns:a16="http://schemas.microsoft.com/office/drawing/2014/main" id="{BBB96F37-5B54-4222-B586-30EBFBCF7814}"/>
              </a:ext>
            </a:extLst>
          </p:cNvPr>
          <p:cNvSpPr>
            <a:spLocks noChangeAspect="1"/>
          </p:cNvSpPr>
          <p:nvPr userDrawn="1"/>
        </p:nvSpPr>
        <p:spPr>
          <a:xfrm>
            <a:off x="1002394" y="1049868"/>
            <a:ext cx="5372509" cy="5808133"/>
          </a:xfrm>
          <a:prstGeom prst="rect">
            <a:avLst/>
          </a:prstGeom>
          <a:solidFill>
            <a:srgbClr val="A6192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230D4A9-8933-ECA7-B517-CF04DAB50219}"/>
              </a:ext>
            </a:extLst>
          </p:cNvPr>
          <p:cNvPicPr>
            <a:picLocks noChangeAspect="1"/>
          </p:cNvPicPr>
          <p:nvPr userDrawn="1"/>
        </p:nvPicPr>
        <p:blipFill>
          <a:blip r:embed="rId4"/>
          <a:stretch>
            <a:fillRect/>
          </a:stretch>
        </p:blipFill>
        <p:spPr>
          <a:xfrm>
            <a:off x="10514149" y="6020555"/>
            <a:ext cx="1129938" cy="463701"/>
          </a:xfrm>
          <a:prstGeom prst="rect">
            <a:avLst/>
          </a:prstGeom>
        </p:spPr>
      </p:pic>
    </p:spTree>
    <p:extLst>
      <p:ext uri="{BB962C8B-B14F-4D97-AF65-F5344CB8AC3E}">
        <p14:creationId xmlns:p14="http://schemas.microsoft.com/office/powerpoint/2010/main" val="1834711218"/>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14999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6" r:id="rId5"/>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347D0E-C8FA-AD28-8AD7-CDD0AC85897C}"/>
              </a:ext>
            </a:extLst>
          </p:cNvPr>
          <p:cNvSpPr>
            <a:spLocks noGrp="1"/>
          </p:cNvSpPr>
          <p:nvPr>
            <p:ph type="body" sz="quarter" idx="22"/>
          </p:nvPr>
        </p:nvSpPr>
        <p:spPr>
          <a:xfrm>
            <a:off x="931761" y="2084278"/>
            <a:ext cx="4216596" cy="258597"/>
          </a:xfrm>
        </p:spPr>
        <p:txBody>
          <a:bodyPr/>
          <a:lstStyle/>
          <a:p>
            <a:r>
              <a:rPr lang="en-US" dirty="0"/>
              <a:t>What Key Personnel Need To Know</a:t>
            </a:r>
          </a:p>
        </p:txBody>
      </p:sp>
      <p:sp>
        <p:nvSpPr>
          <p:cNvPr id="3" name="Title 2">
            <a:extLst>
              <a:ext uri="{FF2B5EF4-FFF2-40B4-BE49-F238E27FC236}">
                <a16:creationId xmlns:a16="http://schemas.microsoft.com/office/drawing/2014/main" id="{921C8A66-228A-0B25-FF34-CC5F24BCED4A}"/>
              </a:ext>
            </a:extLst>
          </p:cNvPr>
          <p:cNvSpPr>
            <a:spLocks noGrp="1"/>
          </p:cNvSpPr>
          <p:nvPr>
            <p:ph type="title"/>
          </p:nvPr>
        </p:nvSpPr>
        <p:spPr>
          <a:xfrm>
            <a:off x="814140" y="2444969"/>
            <a:ext cx="4918750" cy="1780733"/>
          </a:xfrm>
        </p:spPr>
        <p:txBody>
          <a:bodyPr/>
          <a:lstStyle/>
          <a:p>
            <a:r>
              <a:rPr lang="en-US" dirty="0"/>
              <a:t>DIABETES MEDICAL MANAGEMENT PLAN (DMMP)</a:t>
            </a:r>
          </a:p>
        </p:txBody>
      </p:sp>
      <p:sp>
        <p:nvSpPr>
          <p:cNvPr id="6" name="Text Placeholder 5">
            <a:extLst>
              <a:ext uri="{FF2B5EF4-FFF2-40B4-BE49-F238E27FC236}">
                <a16:creationId xmlns:a16="http://schemas.microsoft.com/office/drawing/2014/main" id="{162EF0FB-7C6B-2733-3E9C-2E9A0A2672F3}"/>
              </a:ext>
            </a:extLst>
          </p:cNvPr>
          <p:cNvSpPr>
            <a:spLocks noGrp="1"/>
          </p:cNvSpPr>
          <p:nvPr>
            <p:ph type="body" sz="quarter" idx="24"/>
          </p:nvPr>
        </p:nvSpPr>
        <p:spPr/>
        <p:txBody>
          <a:bodyPr/>
          <a:lstStyle/>
          <a:p>
            <a:r>
              <a:rPr lang="en-US" dirty="0"/>
              <a:t>Diabetes Care Tasks at School</a:t>
            </a:r>
          </a:p>
        </p:txBody>
      </p:sp>
    </p:spTree>
    <p:extLst>
      <p:ext uri="{BB962C8B-B14F-4D97-AF65-F5344CB8AC3E}">
        <p14:creationId xmlns:p14="http://schemas.microsoft.com/office/powerpoint/2010/main" val="2861183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777471" y="1329408"/>
            <a:ext cx="3285646" cy="2678105"/>
          </a:xfrm>
        </p:spPr>
        <p:txBody>
          <a:bodyPr/>
          <a:lstStyle/>
          <a:p>
            <a:pPr marL="0" indent="0">
              <a:buNone/>
            </a:pPr>
            <a:r>
              <a:rPr lang="en-US" b="1" dirty="0"/>
              <a:t>Section 3: </a:t>
            </a:r>
            <a:br>
              <a:rPr lang="en-US" b="1" dirty="0"/>
            </a:br>
            <a:r>
              <a:rPr lang="en-US" dirty="0"/>
              <a:t>Self-Management Skills</a:t>
            </a:r>
          </a:p>
          <a:p>
            <a:r>
              <a:rPr lang="en-US" dirty="0"/>
              <a:t>Smart phone</a:t>
            </a:r>
          </a:p>
          <a:p>
            <a:r>
              <a:rPr lang="en-US" dirty="0"/>
              <a:t>Device independence</a:t>
            </a:r>
          </a:p>
          <a:p>
            <a:r>
              <a:rPr lang="en-US" dirty="0"/>
              <a:t>Definition of full support, supervision, self-care</a:t>
            </a:r>
          </a:p>
          <a:p>
            <a:pPr marL="0" indent="0">
              <a:buNone/>
            </a:pPr>
            <a:endParaRPr lang="en-US" b="1" dirty="0"/>
          </a:p>
        </p:txBody>
      </p:sp>
      <p:pic>
        <p:nvPicPr>
          <p:cNvPr id="5" name="Picture 4">
            <a:extLst>
              <a:ext uri="{FF2B5EF4-FFF2-40B4-BE49-F238E27FC236}">
                <a16:creationId xmlns:a16="http://schemas.microsoft.com/office/drawing/2014/main" id="{E9B1808D-6711-45D4-F49C-404299BB1A67}"/>
              </a:ext>
            </a:extLst>
          </p:cNvPr>
          <p:cNvPicPr>
            <a:picLocks noChangeAspect="1"/>
          </p:cNvPicPr>
          <p:nvPr/>
        </p:nvPicPr>
        <p:blipFill>
          <a:blip r:embed="rId3"/>
          <a:stretch>
            <a:fillRect/>
          </a:stretch>
        </p:blipFill>
        <p:spPr>
          <a:xfrm>
            <a:off x="3940232" y="1329408"/>
            <a:ext cx="7734323" cy="41071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8757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777470" y="1329408"/>
            <a:ext cx="8208588" cy="3706784"/>
          </a:xfrm>
        </p:spPr>
        <p:txBody>
          <a:bodyPr/>
          <a:lstStyle/>
          <a:p>
            <a:pPr marL="0" indent="0">
              <a:buNone/>
            </a:pPr>
            <a:r>
              <a:rPr lang="en-US" b="1" dirty="0"/>
              <a:t>Section 4: </a:t>
            </a:r>
            <a:br>
              <a:rPr lang="en-US" b="1" dirty="0"/>
            </a:br>
            <a:r>
              <a:rPr lang="en-US" dirty="0"/>
              <a:t>Student Recognition of High or Low Glucose Symptoms</a:t>
            </a:r>
          </a:p>
          <a:p>
            <a:r>
              <a:rPr lang="en-US" dirty="0"/>
              <a:t>Symptoms of high glucose</a:t>
            </a:r>
          </a:p>
          <a:p>
            <a:r>
              <a:rPr lang="en-US" dirty="0"/>
              <a:t>Symptoms of low glucose</a:t>
            </a:r>
          </a:p>
          <a:p>
            <a:r>
              <a:rPr lang="en-US" dirty="0"/>
              <a:t>History of severe hypoglycemia or diabetes ketoacidosis (DKA)</a:t>
            </a:r>
          </a:p>
          <a:p>
            <a:endParaRPr lang="en-US" dirty="0"/>
          </a:p>
          <a:p>
            <a:pPr marL="0" indent="0">
              <a:buNone/>
            </a:pPr>
            <a:endParaRPr lang="en-US" b="1" dirty="0"/>
          </a:p>
        </p:txBody>
      </p:sp>
      <p:pic>
        <p:nvPicPr>
          <p:cNvPr id="4" name="Picture 3">
            <a:extLst>
              <a:ext uri="{FF2B5EF4-FFF2-40B4-BE49-F238E27FC236}">
                <a16:creationId xmlns:a16="http://schemas.microsoft.com/office/drawing/2014/main" id="{71E2EE54-71E1-6572-74AD-F7BC41C102CB}"/>
              </a:ext>
            </a:extLst>
          </p:cNvPr>
          <p:cNvPicPr>
            <a:picLocks noChangeAspect="1"/>
          </p:cNvPicPr>
          <p:nvPr/>
        </p:nvPicPr>
        <p:blipFill>
          <a:blip r:embed="rId3"/>
          <a:stretch>
            <a:fillRect/>
          </a:stretch>
        </p:blipFill>
        <p:spPr>
          <a:xfrm>
            <a:off x="777472" y="3429000"/>
            <a:ext cx="9106362" cy="199370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08859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777471" y="1329408"/>
            <a:ext cx="3285646" cy="3752887"/>
          </a:xfrm>
        </p:spPr>
        <p:txBody>
          <a:bodyPr/>
          <a:lstStyle/>
          <a:p>
            <a:pPr marL="0" indent="0">
              <a:buNone/>
            </a:pPr>
            <a:r>
              <a:rPr lang="en-US" b="1" dirty="0"/>
              <a:t>Section 5: </a:t>
            </a:r>
            <a:br>
              <a:rPr lang="en-US" b="1" dirty="0"/>
            </a:br>
            <a:r>
              <a:rPr lang="en-US" dirty="0"/>
              <a:t>Glucose Monitoring at School</a:t>
            </a:r>
          </a:p>
          <a:p>
            <a:r>
              <a:rPr lang="en-US" dirty="0"/>
              <a:t>Glucose monitoring</a:t>
            </a:r>
          </a:p>
          <a:p>
            <a:r>
              <a:rPr lang="en-US" dirty="0"/>
              <a:t>CGM</a:t>
            </a:r>
          </a:p>
          <a:p>
            <a:r>
              <a:rPr lang="en-US" dirty="0"/>
              <a:t>CGM alarms</a:t>
            </a:r>
          </a:p>
          <a:p>
            <a:r>
              <a:rPr lang="en-US" dirty="0"/>
              <a:t>Finger sticks</a:t>
            </a:r>
          </a:p>
          <a:p>
            <a:r>
              <a:rPr lang="en-US" dirty="0"/>
              <a:t>Parent notification</a:t>
            </a:r>
          </a:p>
          <a:p>
            <a:pPr marL="0" indent="0">
              <a:buNone/>
            </a:pPr>
            <a:endParaRPr lang="en-US" dirty="0"/>
          </a:p>
          <a:p>
            <a:pPr marL="0" indent="0">
              <a:buNone/>
            </a:pPr>
            <a:endParaRPr lang="en-US" b="1" dirty="0"/>
          </a:p>
        </p:txBody>
      </p:sp>
      <p:pic>
        <p:nvPicPr>
          <p:cNvPr id="3" name="Picture 2">
            <a:extLst>
              <a:ext uri="{FF2B5EF4-FFF2-40B4-BE49-F238E27FC236}">
                <a16:creationId xmlns:a16="http://schemas.microsoft.com/office/drawing/2014/main" id="{6D0B1AB8-FC56-5D0C-4D2F-1EEB47DEB798}"/>
              </a:ext>
            </a:extLst>
          </p:cNvPr>
          <p:cNvPicPr>
            <a:picLocks noChangeAspect="1"/>
          </p:cNvPicPr>
          <p:nvPr/>
        </p:nvPicPr>
        <p:blipFill>
          <a:blip r:embed="rId3"/>
          <a:stretch>
            <a:fillRect/>
          </a:stretch>
        </p:blipFill>
        <p:spPr>
          <a:xfrm>
            <a:off x="4063117" y="1329408"/>
            <a:ext cx="7479380" cy="41071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54546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777471" y="1329408"/>
            <a:ext cx="3285646" cy="3873496"/>
          </a:xfrm>
        </p:spPr>
        <p:txBody>
          <a:bodyPr/>
          <a:lstStyle/>
          <a:p>
            <a:pPr marL="0" indent="0">
              <a:buNone/>
            </a:pPr>
            <a:r>
              <a:rPr lang="en-US" b="1" dirty="0"/>
              <a:t>Section 6: </a:t>
            </a:r>
            <a:br>
              <a:rPr lang="en-US" b="1" dirty="0"/>
            </a:br>
            <a:r>
              <a:rPr lang="en-US" dirty="0"/>
              <a:t>Insulin Doses at School</a:t>
            </a:r>
          </a:p>
          <a:p>
            <a:r>
              <a:rPr lang="en-US" dirty="0"/>
              <a:t>Health care provider to complete remaining sections</a:t>
            </a:r>
          </a:p>
          <a:p>
            <a:r>
              <a:rPr lang="en-US" dirty="0"/>
              <a:t>Insulin delivery device</a:t>
            </a:r>
          </a:p>
          <a:p>
            <a:r>
              <a:rPr lang="en-US" dirty="0"/>
              <a:t>Timing of insulin</a:t>
            </a:r>
          </a:p>
          <a:p>
            <a:r>
              <a:rPr lang="en-US" dirty="0"/>
              <a:t>Partial dosing</a:t>
            </a:r>
          </a:p>
          <a:p>
            <a:r>
              <a:rPr lang="en-US" dirty="0"/>
              <a:t>Rounding</a:t>
            </a:r>
          </a:p>
          <a:p>
            <a:pPr marL="0" indent="0">
              <a:buNone/>
            </a:pPr>
            <a:endParaRPr lang="en-US" b="1" dirty="0"/>
          </a:p>
        </p:txBody>
      </p:sp>
      <p:pic>
        <p:nvPicPr>
          <p:cNvPr id="4" name="Picture 3">
            <a:extLst>
              <a:ext uri="{FF2B5EF4-FFF2-40B4-BE49-F238E27FC236}">
                <a16:creationId xmlns:a16="http://schemas.microsoft.com/office/drawing/2014/main" id="{4FC9BFDC-2A27-1735-5E75-50B8C0F03DE4}"/>
              </a:ext>
            </a:extLst>
          </p:cNvPr>
          <p:cNvPicPr>
            <a:picLocks noChangeAspect="1"/>
          </p:cNvPicPr>
          <p:nvPr/>
        </p:nvPicPr>
        <p:blipFill>
          <a:blip r:embed="rId3"/>
          <a:stretch>
            <a:fillRect/>
          </a:stretch>
        </p:blipFill>
        <p:spPr>
          <a:xfrm>
            <a:off x="4063117" y="1326765"/>
            <a:ext cx="6973032" cy="420182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48551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777471" y="1329408"/>
            <a:ext cx="3285646" cy="1936749"/>
          </a:xfrm>
        </p:spPr>
        <p:txBody>
          <a:bodyPr/>
          <a:lstStyle/>
          <a:p>
            <a:pPr marL="0" indent="0">
              <a:buNone/>
            </a:pPr>
            <a:r>
              <a:rPr lang="en-US" b="1" dirty="0"/>
              <a:t>Section 6 </a:t>
            </a:r>
            <a:r>
              <a:rPr lang="en-US" dirty="0"/>
              <a:t>Continued:</a:t>
            </a:r>
          </a:p>
          <a:p>
            <a:r>
              <a:rPr lang="en-US" dirty="0"/>
              <a:t>Ketone monitoring</a:t>
            </a:r>
          </a:p>
          <a:p>
            <a:r>
              <a:rPr lang="en-US" dirty="0"/>
              <a:t>Parent/guardian insulin dose adjustment</a:t>
            </a:r>
          </a:p>
          <a:p>
            <a:pPr marL="0" indent="0">
              <a:buNone/>
            </a:pPr>
            <a:endParaRPr lang="en-US" dirty="0"/>
          </a:p>
        </p:txBody>
      </p:sp>
      <p:pic>
        <p:nvPicPr>
          <p:cNvPr id="3" name="Picture 2">
            <a:extLst>
              <a:ext uri="{FF2B5EF4-FFF2-40B4-BE49-F238E27FC236}">
                <a16:creationId xmlns:a16="http://schemas.microsoft.com/office/drawing/2014/main" id="{4A09ABBE-7116-51E1-CD60-795D49E77226}"/>
              </a:ext>
            </a:extLst>
          </p:cNvPr>
          <p:cNvPicPr>
            <a:picLocks noChangeAspect="1"/>
          </p:cNvPicPr>
          <p:nvPr/>
        </p:nvPicPr>
        <p:blipFill>
          <a:blip r:embed="rId3"/>
          <a:stretch>
            <a:fillRect/>
          </a:stretch>
        </p:blipFill>
        <p:spPr>
          <a:xfrm>
            <a:off x="4074931" y="1347441"/>
            <a:ext cx="7005934" cy="44737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43315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777471" y="1329408"/>
            <a:ext cx="3285646" cy="3132139"/>
          </a:xfrm>
        </p:spPr>
        <p:txBody>
          <a:bodyPr/>
          <a:lstStyle/>
          <a:p>
            <a:pPr marL="0" indent="0">
              <a:buNone/>
            </a:pPr>
            <a:r>
              <a:rPr lang="en-US" b="1" dirty="0"/>
              <a:t>Section 6A: </a:t>
            </a:r>
            <a:br>
              <a:rPr lang="en-US" b="1" dirty="0"/>
            </a:br>
            <a:r>
              <a:rPr lang="en-US" dirty="0"/>
              <a:t>Dosing Table</a:t>
            </a:r>
          </a:p>
          <a:p>
            <a:r>
              <a:rPr lang="en-US" dirty="0"/>
              <a:t>Health care provider to complete</a:t>
            </a:r>
          </a:p>
          <a:p>
            <a:r>
              <a:rPr lang="en-US" dirty="0"/>
              <a:t>Meals &amp; times</a:t>
            </a:r>
          </a:p>
          <a:p>
            <a:r>
              <a:rPr lang="en-US" dirty="0"/>
              <a:t>Food dose</a:t>
            </a:r>
          </a:p>
          <a:p>
            <a:r>
              <a:rPr lang="en-US" dirty="0"/>
              <a:t>Correction dose</a:t>
            </a:r>
          </a:p>
          <a:p>
            <a:r>
              <a:rPr lang="en-US" dirty="0"/>
              <a:t>PE/activity dos</a:t>
            </a:r>
            <a:endParaRPr lang="en-US" b="1" dirty="0"/>
          </a:p>
        </p:txBody>
      </p:sp>
      <p:pic>
        <p:nvPicPr>
          <p:cNvPr id="3" name="Picture 2">
            <a:extLst>
              <a:ext uri="{FF2B5EF4-FFF2-40B4-BE49-F238E27FC236}">
                <a16:creationId xmlns:a16="http://schemas.microsoft.com/office/drawing/2014/main" id="{311B9029-169D-97F3-F125-CC24A5B81102}"/>
              </a:ext>
            </a:extLst>
          </p:cNvPr>
          <p:cNvPicPr>
            <a:picLocks noChangeAspect="1"/>
          </p:cNvPicPr>
          <p:nvPr/>
        </p:nvPicPr>
        <p:blipFill>
          <a:blip r:embed="rId3"/>
          <a:stretch>
            <a:fillRect/>
          </a:stretch>
        </p:blipFill>
        <p:spPr>
          <a:xfrm>
            <a:off x="4161610" y="883625"/>
            <a:ext cx="6629524" cy="4902033"/>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EB014E85-E578-ACED-7DA6-30ABE98C9982}"/>
              </a:ext>
            </a:extLst>
          </p:cNvPr>
          <p:cNvSpPr/>
          <p:nvPr/>
        </p:nvSpPr>
        <p:spPr>
          <a:xfrm>
            <a:off x="4971055" y="1834090"/>
            <a:ext cx="2041579" cy="395156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a:extLst>
              <a:ext uri="{FF2B5EF4-FFF2-40B4-BE49-F238E27FC236}">
                <a16:creationId xmlns:a16="http://schemas.microsoft.com/office/drawing/2014/main" id="{7319E6BD-CB76-8BFB-32C0-1D11E670E535}"/>
              </a:ext>
            </a:extLst>
          </p:cNvPr>
          <p:cNvSpPr/>
          <p:nvPr/>
        </p:nvSpPr>
        <p:spPr>
          <a:xfrm>
            <a:off x="7012633" y="1834090"/>
            <a:ext cx="2546365" cy="395156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a:extLst>
              <a:ext uri="{FF2B5EF4-FFF2-40B4-BE49-F238E27FC236}">
                <a16:creationId xmlns:a16="http://schemas.microsoft.com/office/drawing/2014/main" id="{8D9EF9EB-12AB-DED6-2028-3067E6E96EF4}"/>
              </a:ext>
            </a:extLst>
          </p:cNvPr>
          <p:cNvSpPr/>
          <p:nvPr/>
        </p:nvSpPr>
        <p:spPr>
          <a:xfrm>
            <a:off x="9558999" y="1834090"/>
            <a:ext cx="1232135" cy="395156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581757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777471" y="1329408"/>
            <a:ext cx="3285646" cy="1936749"/>
          </a:xfrm>
        </p:spPr>
        <p:txBody>
          <a:bodyPr/>
          <a:lstStyle/>
          <a:p>
            <a:pPr marL="0" indent="0">
              <a:buNone/>
            </a:pPr>
            <a:r>
              <a:rPr lang="en-US" b="1" dirty="0"/>
              <a:t>Section 6B </a:t>
            </a:r>
            <a:r>
              <a:rPr lang="en-US" dirty="0"/>
              <a:t>Continued:</a:t>
            </a:r>
          </a:p>
          <a:p>
            <a:r>
              <a:rPr lang="en-US" dirty="0"/>
              <a:t>Ketone monitoring</a:t>
            </a:r>
          </a:p>
          <a:p>
            <a:r>
              <a:rPr lang="en-US" dirty="0"/>
              <a:t>Parent/guardian insulin dose adjustment</a:t>
            </a:r>
          </a:p>
          <a:p>
            <a:pPr marL="0" indent="0">
              <a:buNone/>
            </a:pPr>
            <a:endParaRPr lang="en-US" dirty="0"/>
          </a:p>
        </p:txBody>
      </p:sp>
      <p:pic>
        <p:nvPicPr>
          <p:cNvPr id="3" name="Picture 2">
            <a:extLst>
              <a:ext uri="{FF2B5EF4-FFF2-40B4-BE49-F238E27FC236}">
                <a16:creationId xmlns:a16="http://schemas.microsoft.com/office/drawing/2014/main" id="{4A09ABBE-7116-51E1-CD60-795D49E77226}"/>
              </a:ext>
            </a:extLst>
          </p:cNvPr>
          <p:cNvPicPr>
            <a:picLocks noChangeAspect="1"/>
          </p:cNvPicPr>
          <p:nvPr/>
        </p:nvPicPr>
        <p:blipFill>
          <a:blip r:embed="rId3"/>
          <a:stretch>
            <a:fillRect/>
          </a:stretch>
        </p:blipFill>
        <p:spPr>
          <a:xfrm>
            <a:off x="4074931" y="1347441"/>
            <a:ext cx="7005934" cy="44737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99387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777471" y="1329408"/>
            <a:ext cx="3285646" cy="4206921"/>
          </a:xfrm>
        </p:spPr>
        <p:txBody>
          <a:bodyPr/>
          <a:lstStyle/>
          <a:p>
            <a:pPr marL="0" indent="0">
              <a:buNone/>
            </a:pPr>
            <a:r>
              <a:rPr lang="en-US" b="1" dirty="0"/>
              <a:t>Section 6B: </a:t>
            </a:r>
            <a:br>
              <a:rPr lang="en-US" b="1" dirty="0"/>
            </a:br>
            <a:r>
              <a:rPr lang="en-US" dirty="0"/>
              <a:t>Correction Sliding Scale</a:t>
            </a:r>
          </a:p>
          <a:p>
            <a:r>
              <a:rPr lang="en-US" dirty="0"/>
              <a:t>Sliding scale dose</a:t>
            </a:r>
          </a:p>
          <a:p>
            <a:pPr marL="0" indent="0">
              <a:buNone/>
            </a:pPr>
            <a:endParaRPr lang="en-US" dirty="0"/>
          </a:p>
          <a:p>
            <a:pPr marL="0" indent="0">
              <a:buNone/>
            </a:pPr>
            <a:r>
              <a:rPr lang="en-US" b="1" dirty="0"/>
              <a:t>Section 6C</a:t>
            </a:r>
          </a:p>
          <a:p>
            <a:r>
              <a:rPr lang="en-US" dirty="0"/>
              <a:t>Long-acting insulin dose</a:t>
            </a:r>
          </a:p>
          <a:p>
            <a:pPr marL="0" indent="0">
              <a:buNone/>
            </a:pPr>
            <a:endParaRPr lang="en-US" dirty="0"/>
          </a:p>
          <a:p>
            <a:pPr marL="0" indent="0">
              <a:buNone/>
            </a:pPr>
            <a:r>
              <a:rPr lang="en-US" b="1" dirty="0"/>
              <a:t>Section 6D</a:t>
            </a:r>
          </a:p>
          <a:p>
            <a:r>
              <a:rPr lang="en-US" dirty="0"/>
              <a:t>Other medications</a:t>
            </a:r>
          </a:p>
          <a:p>
            <a:pPr marL="0" indent="0">
              <a:buNone/>
            </a:pPr>
            <a:endParaRPr lang="en-US" b="1" dirty="0"/>
          </a:p>
        </p:txBody>
      </p:sp>
      <p:pic>
        <p:nvPicPr>
          <p:cNvPr id="4" name="Picture 3">
            <a:extLst>
              <a:ext uri="{FF2B5EF4-FFF2-40B4-BE49-F238E27FC236}">
                <a16:creationId xmlns:a16="http://schemas.microsoft.com/office/drawing/2014/main" id="{C8AD7A8B-6FF7-DB1A-A05A-050A05C4E151}"/>
              </a:ext>
            </a:extLst>
          </p:cNvPr>
          <p:cNvPicPr>
            <a:picLocks noChangeAspect="1"/>
          </p:cNvPicPr>
          <p:nvPr/>
        </p:nvPicPr>
        <p:blipFill>
          <a:blip r:embed="rId3"/>
          <a:stretch>
            <a:fillRect/>
          </a:stretch>
        </p:blipFill>
        <p:spPr>
          <a:xfrm>
            <a:off x="4063117" y="1371600"/>
            <a:ext cx="7351412" cy="392398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24663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777471" y="1329408"/>
            <a:ext cx="3285646" cy="1936749"/>
          </a:xfrm>
        </p:spPr>
        <p:txBody>
          <a:bodyPr/>
          <a:lstStyle/>
          <a:p>
            <a:pPr marL="0" indent="0">
              <a:buNone/>
            </a:pPr>
            <a:r>
              <a:rPr lang="en-US" b="1" dirty="0"/>
              <a:t>Section 7: </a:t>
            </a:r>
            <a:br>
              <a:rPr lang="en-US" b="1" dirty="0"/>
            </a:br>
            <a:r>
              <a:rPr lang="en-US" dirty="0"/>
              <a:t>Low Glucose Prevention</a:t>
            </a:r>
          </a:p>
          <a:p>
            <a:r>
              <a:rPr lang="en-US" dirty="0"/>
              <a:t>Early interventions</a:t>
            </a:r>
          </a:p>
          <a:p>
            <a:r>
              <a:rPr lang="en-US" dirty="0"/>
              <a:t>Insulin pump management</a:t>
            </a:r>
          </a:p>
          <a:p>
            <a:r>
              <a:rPr lang="en-US" dirty="0"/>
              <a:t>Exercise management </a:t>
            </a:r>
          </a:p>
        </p:txBody>
      </p:sp>
      <p:pic>
        <p:nvPicPr>
          <p:cNvPr id="3" name="Picture 2">
            <a:extLst>
              <a:ext uri="{FF2B5EF4-FFF2-40B4-BE49-F238E27FC236}">
                <a16:creationId xmlns:a16="http://schemas.microsoft.com/office/drawing/2014/main" id="{E5C27F3E-B543-6A46-93D2-0D4EF77A5396}"/>
              </a:ext>
            </a:extLst>
          </p:cNvPr>
          <p:cNvPicPr>
            <a:picLocks noChangeAspect="1"/>
          </p:cNvPicPr>
          <p:nvPr/>
        </p:nvPicPr>
        <p:blipFill>
          <a:blip r:embed="rId3"/>
          <a:stretch>
            <a:fillRect/>
          </a:stretch>
        </p:blipFill>
        <p:spPr>
          <a:xfrm>
            <a:off x="4063117" y="1188288"/>
            <a:ext cx="6922959" cy="46466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28710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777471" y="1329408"/>
            <a:ext cx="3285646" cy="1482714"/>
          </a:xfrm>
        </p:spPr>
        <p:txBody>
          <a:bodyPr/>
          <a:lstStyle/>
          <a:p>
            <a:pPr marL="0" indent="0">
              <a:buNone/>
            </a:pPr>
            <a:r>
              <a:rPr lang="en-US" b="1" dirty="0"/>
              <a:t>Section 8: </a:t>
            </a:r>
            <a:br>
              <a:rPr lang="en-US" b="1" dirty="0"/>
            </a:br>
            <a:r>
              <a:rPr lang="en-US" dirty="0"/>
              <a:t>Low Glucose Management</a:t>
            </a:r>
          </a:p>
          <a:p>
            <a:r>
              <a:rPr lang="en-US" dirty="0"/>
              <a:t>Treating hypoglycemia</a:t>
            </a:r>
          </a:p>
          <a:p>
            <a:r>
              <a:rPr lang="en-US" dirty="0"/>
              <a:t>Severe hypoglycemia</a:t>
            </a:r>
          </a:p>
        </p:txBody>
      </p:sp>
      <p:pic>
        <p:nvPicPr>
          <p:cNvPr id="4" name="Picture 3">
            <a:extLst>
              <a:ext uri="{FF2B5EF4-FFF2-40B4-BE49-F238E27FC236}">
                <a16:creationId xmlns:a16="http://schemas.microsoft.com/office/drawing/2014/main" id="{821E8134-6664-DB1D-CA05-BF905EEBEFA7}"/>
              </a:ext>
            </a:extLst>
          </p:cNvPr>
          <p:cNvPicPr>
            <a:picLocks noChangeAspect="1"/>
          </p:cNvPicPr>
          <p:nvPr/>
        </p:nvPicPr>
        <p:blipFill>
          <a:blip r:embed="rId3"/>
          <a:stretch>
            <a:fillRect/>
          </a:stretch>
        </p:blipFill>
        <p:spPr>
          <a:xfrm>
            <a:off x="4063117" y="1188288"/>
            <a:ext cx="6921131" cy="299326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39504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88EFCC-F5EB-DB4E-D105-D0DCD618A75F}"/>
              </a:ext>
            </a:extLst>
          </p:cNvPr>
          <p:cNvSpPr>
            <a:spLocks noGrp="1"/>
          </p:cNvSpPr>
          <p:nvPr>
            <p:ph type="body" sz="quarter" idx="10"/>
          </p:nvPr>
        </p:nvSpPr>
        <p:spPr>
          <a:xfrm>
            <a:off x="3342701" y="3246285"/>
            <a:ext cx="2499580" cy="1334424"/>
          </a:xfrm>
        </p:spPr>
        <p:txBody>
          <a:bodyPr/>
          <a:lstStyle/>
          <a:p>
            <a:pPr>
              <a:lnSpc>
                <a:spcPct val="100000"/>
              </a:lnSpc>
            </a:pPr>
            <a:r>
              <a:rPr lang="en-US" dirty="0"/>
              <a:t>All school staff members should have basic knowledge of diabetes and know who to contact for help.  </a:t>
            </a:r>
          </a:p>
        </p:txBody>
      </p:sp>
      <p:sp>
        <p:nvSpPr>
          <p:cNvPr id="3" name="Title 2">
            <a:extLst>
              <a:ext uri="{FF2B5EF4-FFF2-40B4-BE49-F238E27FC236}">
                <a16:creationId xmlns:a16="http://schemas.microsoft.com/office/drawing/2014/main" id="{6AE63B9C-1507-21B6-E676-05A48808324E}"/>
              </a:ext>
            </a:extLst>
          </p:cNvPr>
          <p:cNvSpPr>
            <a:spLocks noGrp="1"/>
          </p:cNvSpPr>
          <p:nvPr>
            <p:ph type="title"/>
          </p:nvPr>
        </p:nvSpPr>
        <p:spPr>
          <a:xfrm>
            <a:off x="3342701" y="1755562"/>
            <a:ext cx="2571082" cy="1734064"/>
          </a:xfrm>
        </p:spPr>
        <p:txBody>
          <a:bodyPr/>
          <a:lstStyle/>
          <a:p>
            <a:r>
              <a:rPr lang="en-US" dirty="0"/>
              <a:t>Optimal Student Health </a:t>
            </a:r>
            <a:br>
              <a:rPr lang="en-US" dirty="0"/>
            </a:br>
            <a:r>
              <a:rPr lang="en-US" dirty="0"/>
              <a:t>and Learning</a:t>
            </a:r>
          </a:p>
        </p:txBody>
      </p:sp>
      <p:sp>
        <p:nvSpPr>
          <p:cNvPr id="4" name="Text Placeholder 3">
            <a:extLst>
              <a:ext uri="{FF2B5EF4-FFF2-40B4-BE49-F238E27FC236}">
                <a16:creationId xmlns:a16="http://schemas.microsoft.com/office/drawing/2014/main" id="{72AFBD42-E801-0E21-0903-3B1C21C52727}"/>
              </a:ext>
            </a:extLst>
          </p:cNvPr>
          <p:cNvSpPr>
            <a:spLocks noGrp="1"/>
          </p:cNvSpPr>
          <p:nvPr>
            <p:ph type="body" sz="quarter" idx="11"/>
          </p:nvPr>
        </p:nvSpPr>
        <p:spPr/>
        <p:txBody>
          <a:bodyPr/>
          <a:lstStyle/>
          <a:p>
            <a:r>
              <a:rPr lang="en-US" dirty="0"/>
              <a:t>GOAL: </a:t>
            </a:r>
          </a:p>
        </p:txBody>
      </p:sp>
    </p:spTree>
    <p:extLst>
      <p:ext uri="{BB962C8B-B14F-4D97-AF65-F5344CB8AC3E}">
        <p14:creationId xmlns:p14="http://schemas.microsoft.com/office/powerpoint/2010/main" val="3073443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777471" y="1329408"/>
            <a:ext cx="3285646" cy="2224070"/>
          </a:xfrm>
        </p:spPr>
        <p:txBody>
          <a:bodyPr/>
          <a:lstStyle/>
          <a:p>
            <a:pPr marL="0" indent="0">
              <a:buNone/>
            </a:pPr>
            <a:r>
              <a:rPr lang="en-US" b="1" dirty="0"/>
              <a:t>Section 9: </a:t>
            </a:r>
            <a:br>
              <a:rPr lang="en-US" b="1" dirty="0"/>
            </a:br>
            <a:r>
              <a:rPr lang="en-US" dirty="0"/>
              <a:t>High Glucose Management </a:t>
            </a:r>
          </a:p>
          <a:p>
            <a:r>
              <a:rPr lang="en-US" dirty="0"/>
              <a:t>Ketone monitoring</a:t>
            </a:r>
          </a:p>
          <a:p>
            <a:r>
              <a:rPr lang="en-US" dirty="0"/>
              <a:t>Sharing of school records with health care provider</a:t>
            </a:r>
          </a:p>
          <a:p>
            <a:pPr marL="0" indent="0">
              <a:buNone/>
            </a:pPr>
            <a:endParaRPr lang="en-US" dirty="0"/>
          </a:p>
        </p:txBody>
      </p:sp>
      <p:pic>
        <p:nvPicPr>
          <p:cNvPr id="3" name="Picture 2">
            <a:extLst>
              <a:ext uri="{FF2B5EF4-FFF2-40B4-BE49-F238E27FC236}">
                <a16:creationId xmlns:a16="http://schemas.microsoft.com/office/drawing/2014/main" id="{BFE146BC-4E14-92E6-F2CF-BBABE45364B0}"/>
              </a:ext>
            </a:extLst>
          </p:cNvPr>
          <p:cNvPicPr>
            <a:picLocks noChangeAspect="1"/>
          </p:cNvPicPr>
          <p:nvPr/>
        </p:nvPicPr>
        <p:blipFill rotWithShape="1">
          <a:blip r:embed="rId3"/>
          <a:srcRect b="18582"/>
          <a:stretch/>
        </p:blipFill>
        <p:spPr>
          <a:xfrm>
            <a:off x="4063119" y="1329408"/>
            <a:ext cx="6921131" cy="2907804"/>
          </a:xfrm>
          <a:prstGeom prst="rect">
            <a:avLst/>
          </a:prstGeom>
          <a:solidFill>
            <a:schemeClr val="accent1"/>
          </a:solidFill>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1FF3B3A8-920F-CBB1-6913-859E6DF847B8}"/>
              </a:ext>
            </a:extLst>
          </p:cNvPr>
          <p:cNvPicPr>
            <a:picLocks noChangeAspect="1"/>
          </p:cNvPicPr>
          <p:nvPr/>
        </p:nvPicPr>
        <p:blipFill rotWithShape="1">
          <a:blip r:embed="rId3"/>
          <a:srcRect t="79594"/>
          <a:stretch/>
        </p:blipFill>
        <p:spPr>
          <a:xfrm>
            <a:off x="4063117" y="4237212"/>
            <a:ext cx="6921131" cy="728783"/>
          </a:xfrm>
          <a:prstGeom prst="rect">
            <a:avLst/>
          </a:prstGeom>
          <a:solidFill>
            <a:schemeClr val="accent1"/>
          </a:solid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22644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777471" y="1329408"/>
            <a:ext cx="3285646" cy="1649426"/>
          </a:xfrm>
        </p:spPr>
        <p:txBody>
          <a:bodyPr/>
          <a:lstStyle/>
          <a:p>
            <a:pPr marL="0" indent="0">
              <a:buNone/>
            </a:pPr>
            <a:r>
              <a:rPr lang="en-US" dirty="0"/>
              <a:t>Signatures</a:t>
            </a:r>
          </a:p>
          <a:p>
            <a:r>
              <a:rPr lang="en-US" dirty="0"/>
              <a:t>Health care provider</a:t>
            </a:r>
          </a:p>
          <a:p>
            <a:r>
              <a:rPr lang="en-US" dirty="0"/>
              <a:t>Parent/guardian</a:t>
            </a:r>
          </a:p>
          <a:p>
            <a:r>
              <a:rPr lang="en-US" dirty="0"/>
              <a:t>School nurse or designee</a:t>
            </a:r>
          </a:p>
        </p:txBody>
      </p:sp>
      <p:pic>
        <p:nvPicPr>
          <p:cNvPr id="4" name="Picture 3">
            <a:extLst>
              <a:ext uri="{FF2B5EF4-FFF2-40B4-BE49-F238E27FC236}">
                <a16:creationId xmlns:a16="http://schemas.microsoft.com/office/drawing/2014/main" id="{07FB54C8-83B0-1EFC-2D0A-0196F238287F}"/>
              </a:ext>
            </a:extLst>
          </p:cNvPr>
          <p:cNvPicPr>
            <a:picLocks noChangeAspect="1"/>
          </p:cNvPicPr>
          <p:nvPr/>
        </p:nvPicPr>
        <p:blipFill>
          <a:blip r:embed="rId3"/>
          <a:stretch>
            <a:fillRect/>
          </a:stretch>
        </p:blipFill>
        <p:spPr>
          <a:xfrm>
            <a:off x="4063117" y="1359545"/>
            <a:ext cx="6921130" cy="313504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75386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179829"/>
            <a:ext cx="8769984" cy="1482714"/>
          </a:xfrm>
        </p:spPr>
        <p:txBody>
          <a:bodyPr/>
          <a:lstStyle/>
          <a:p>
            <a:r>
              <a:rPr lang="en-US" dirty="0"/>
              <a:t>Section 504 Plan, Individualized Education Program (IEP), or other written accommodations plan </a:t>
            </a:r>
          </a:p>
          <a:p>
            <a:r>
              <a:rPr lang="en-US" dirty="0"/>
              <a:t>Individualized Health Care Plan (IHP)</a:t>
            </a:r>
          </a:p>
          <a:p>
            <a:r>
              <a:rPr lang="en-US" dirty="0"/>
              <a:t>Emergency plans for hypoglycemia and hyperglycemia</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p:txBody>
          <a:bodyPr/>
          <a:lstStyle/>
          <a:p>
            <a:r>
              <a:rPr lang="en-US" dirty="0"/>
              <a:t>Other Written Plans</a:t>
            </a:r>
          </a:p>
        </p:txBody>
      </p:sp>
      <p:pic>
        <p:nvPicPr>
          <p:cNvPr id="4" name="Picture 3">
            <a:extLst>
              <a:ext uri="{FF2B5EF4-FFF2-40B4-BE49-F238E27FC236}">
                <a16:creationId xmlns:a16="http://schemas.microsoft.com/office/drawing/2014/main" id="{1A8459D1-74D1-A43C-0777-C083F0ED9704}"/>
              </a:ext>
            </a:extLst>
          </p:cNvPr>
          <p:cNvPicPr>
            <a:picLocks noChangeAspect="1"/>
          </p:cNvPicPr>
          <p:nvPr/>
        </p:nvPicPr>
        <p:blipFill>
          <a:blip r:embed="rId3"/>
          <a:stretch>
            <a:fillRect/>
          </a:stretch>
        </p:blipFill>
        <p:spPr>
          <a:xfrm>
            <a:off x="760729" y="2250949"/>
            <a:ext cx="977900" cy="977900"/>
          </a:xfrm>
          <a:prstGeom prst="rect">
            <a:avLst/>
          </a:prstGeom>
        </p:spPr>
      </p:pic>
    </p:spTree>
    <p:extLst>
      <p:ext uri="{BB962C8B-B14F-4D97-AF65-F5344CB8AC3E}">
        <p14:creationId xmlns:p14="http://schemas.microsoft.com/office/powerpoint/2010/main" val="440862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179829"/>
            <a:ext cx="4655800" cy="3706784"/>
          </a:xfrm>
        </p:spPr>
        <p:txBody>
          <a:bodyPr/>
          <a:lstStyle/>
          <a:p>
            <a:r>
              <a:rPr lang="en-US" dirty="0"/>
              <a:t>Location and timing of blood glucose (blood sugar) monitoring and insulin administration</a:t>
            </a:r>
          </a:p>
          <a:p>
            <a:r>
              <a:rPr lang="en-US" dirty="0"/>
              <a:t>Identity of trained diabetes personnel</a:t>
            </a:r>
          </a:p>
          <a:p>
            <a:r>
              <a:rPr lang="en-US" dirty="0"/>
              <a:t>Location of diabetes supplies</a:t>
            </a:r>
          </a:p>
          <a:p>
            <a:r>
              <a:rPr lang="en-US" dirty="0"/>
              <a:t>Free access to water and restroom</a:t>
            </a:r>
          </a:p>
          <a:p>
            <a:r>
              <a:rPr lang="en-US" dirty="0"/>
              <a:t>Nutritional needs, meals, and snacks</a:t>
            </a:r>
          </a:p>
          <a:p>
            <a:r>
              <a:rPr lang="en-US" dirty="0"/>
              <a:t>Full participation in all school-sponsored activities with diabetes care provided by trained school staff</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p:txBody>
          <a:bodyPr/>
          <a:lstStyle/>
          <a:p>
            <a:r>
              <a:rPr lang="en-US" dirty="0"/>
              <a:t>Needs Addressed by 504 Plan/IEP</a:t>
            </a:r>
          </a:p>
          <a:p>
            <a:endParaRPr lang="en-US" dirty="0"/>
          </a:p>
        </p:txBody>
      </p:sp>
      <p:pic>
        <p:nvPicPr>
          <p:cNvPr id="4" name="Picture 3">
            <a:extLst>
              <a:ext uri="{FF2B5EF4-FFF2-40B4-BE49-F238E27FC236}">
                <a16:creationId xmlns:a16="http://schemas.microsoft.com/office/drawing/2014/main" id="{1A8459D1-74D1-A43C-0777-C083F0ED9704}"/>
              </a:ext>
            </a:extLst>
          </p:cNvPr>
          <p:cNvPicPr>
            <a:picLocks noChangeAspect="1"/>
          </p:cNvPicPr>
          <p:nvPr/>
        </p:nvPicPr>
        <p:blipFill>
          <a:blip r:embed="rId3"/>
          <a:stretch>
            <a:fillRect/>
          </a:stretch>
        </p:blipFill>
        <p:spPr>
          <a:xfrm>
            <a:off x="760729" y="2250949"/>
            <a:ext cx="977900" cy="977900"/>
          </a:xfrm>
          <a:prstGeom prst="rect">
            <a:avLst/>
          </a:prstGeom>
        </p:spPr>
      </p:pic>
      <p:sp>
        <p:nvSpPr>
          <p:cNvPr id="6" name="Text Placeholder 1">
            <a:extLst>
              <a:ext uri="{FF2B5EF4-FFF2-40B4-BE49-F238E27FC236}">
                <a16:creationId xmlns:a16="http://schemas.microsoft.com/office/drawing/2014/main" id="{2AA48284-044E-C5C1-2F10-6EA2F630910F}"/>
              </a:ext>
            </a:extLst>
          </p:cNvPr>
          <p:cNvSpPr txBox="1">
            <a:spLocks/>
          </p:cNvSpPr>
          <p:nvPr/>
        </p:nvSpPr>
        <p:spPr>
          <a:xfrm>
            <a:off x="6982018" y="2179829"/>
            <a:ext cx="4655800" cy="3373359"/>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t>Access to blood glucose checks and treatment supplies during exams</a:t>
            </a:r>
          </a:p>
          <a:p>
            <a:r>
              <a:rPr lang="en-US" dirty="0"/>
              <a:t>Alternative times for academic exams if student is experiencing hypoglycemia or hyperglycemia</a:t>
            </a:r>
          </a:p>
          <a:p>
            <a:r>
              <a:rPr lang="en-US" dirty="0"/>
              <a:t>Absences without penalty for doctors’ appointments and diabetes-related illness</a:t>
            </a:r>
          </a:p>
          <a:p>
            <a:r>
              <a:rPr lang="en-US" dirty="0"/>
              <a:t>Maintenance of confidentiality and student’s right to privacy</a:t>
            </a:r>
          </a:p>
        </p:txBody>
      </p:sp>
    </p:spTree>
    <p:extLst>
      <p:ext uri="{BB962C8B-B14F-4D97-AF65-F5344CB8AC3E}">
        <p14:creationId xmlns:p14="http://schemas.microsoft.com/office/powerpoint/2010/main" val="1434698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695218"/>
            <a:ext cx="8769984" cy="1936749"/>
          </a:xfrm>
        </p:spPr>
        <p:txBody>
          <a:bodyPr/>
          <a:lstStyle/>
          <a:p>
            <a:r>
              <a:rPr lang="en-US" dirty="0"/>
              <a:t>Summarizes how to recognize and treat hypoglycemia and hyperglycemia</a:t>
            </a:r>
          </a:p>
          <a:p>
            <a:r>
              <a:rPr lang="en-US" dirty="0"/>
              <a:t>Based on information from the DMMP or provider’s orders</a:t>
            </a:r>
          </a:p>
          <a:p>
            <a:r>
              <a:rPr lang="en-US" dirty="0"/>
              <a:t>Distributed to all school staff and other school personnel who have responsibility for a student with diabetes</a:t>
            </a:r>
          </a:p>
          <a:p>
            <a:endParaRPr lang="en-US" dirty="0"/>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783602"/>
          </a:xfrm>
        </p:spPr>
        <p:txBody>
          <a:bodyPr/>
          <a:lstStyle/>
          <a:p>
            <a:r>
              <a:rPr lang="en-US" dirty="0"/>
              <a:t>Emergency Care Plans for Hypoglycemia and Hyperglycemia</a:t>
            </a:r>
          </a:p>
        </p:txBody>
      </p:sp>
      <p:pic>
        <p:nvPicPr>
          <p:cNvPr id="4" name="Picture 3">
            <a:extLst>
              <a:ext uri="{FF2B5EF4-FFF2-40B4-BE49-F238E27FC236}">
                <a16:creationId xmlns:a16="http://schemas.microsoft.com/office/drawing/2014/main" id="{1A8459D1-74D1-A43C-0777-C083F0ED9704}"/>
              </a:ext>
            </a:extLst>
          </p:cNvPr>
          <p:cNvPicPr>
            <a:picLocks noChangeAspect="1"/>
          </p:cNvPicPr>
          <p:nvPr/>
        </p:nvPicPr>
        <p:blipFill>
          <a:blip r:embed="rId3"/>
          <a:stretch>
            <a:fillRect/>
          </a:stretch>
        </p:blipFill>
        <p:spPr>
          <a:xfrm>
            <a:off x="760729" y="2766338"/>
            <a:ext cx="977900" cy="977900"/>
          </a:xfrm>
          <a:prstGeom prst="rect">
            <a:avLst/>
          </a:prstGeom>
        </p:spPr>
      </p:pic>
    </p:spTree>
    <p:extLst>
      <p:ext uri="{BB962C8B-B14F-4D97-AF65-F5344CB8AC3E}">
        <p14:creationId xmlns:p14="http://schemas.microsoft.com/office/powerpoint/2010/main" val="2646245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586828" cy="783602"/>
          </a:xfrm>
        </p:spPr>
        <p:txBody>
          <a:bodyPr/>
          <a:lstStyle/>
          <a:p>
            <a:r>
              <a:rPr lang="en-US" dirty="0"/>
              <a:t>Written Plans for Diabetes Management</a:t>
            </a:r>
          </a:p>
          <a:p>
            <a:endParaRPr lang="en-US" dirty="0"/>
          </a:p>
        </p:txBody>
      </p:sp>
      <p:sp>
        <p:nvSpPr>
          <p:cNvPr id="7" name="Rectangle 6">
            <a:extLst>
              <a:ext uri="{FF2B5EF4-FFF2-40B4-BE49-F238E27FC236}">
                <a16:creationId xmlns:a16="http://schemas.microsoft.com/office/drawing/2014/main" id="{68AB2987-FDF6-797A-344A-DC49A0CD29F0}"/>
              </a:ext>
            </a:extLst>
          </p:cNvPr>
          <p:cNvSpPr/>
          <p:nvPr/>
        </p:nvSpPr>
        <p:spPr>
          <a:xfrm>
            <a:off x="801190" y="2111434"/>
            <a:ext cx="2740033" cy="35994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70292C3-E0E5-75F7-3150-1596CC0C8011}"/>
              </a:ext>
            </a:extLst>
          </p:cNvPr>
          <p:cNvSpPr txBox="1"/>
          <p:nvPr/>
        </p:nvSpPr>
        <p:spPr>
          <a:xfrm>
            <a:off x="953984" y="2305691"/>
            <a:ext cx="2016614" cy="338554"/>
          </a:xfrm>
          <a:prstGeom prst="rect">
            <a:avLst/>
          </a:prstGeom>
          <a:noFill/>
        </p:spPr>
        <p:txBody>
          <a:bodyPr wrap="square" rtlCol="0" anchor="t">
            <a:spAutoFit/>
          </a:bodyPr>
          <a:lstStyle/>
          <a:p>
            <a:pPr lvl="0" rtl="0"/>
            <a:r>
              <a:rPr lang="en-US" sz="1600" b="1" dirty="0">
                <a:solidFill>
                  <a:schemeClr val="bg1"/>
                </a:solidFill>
                <a:latin typeface="Arial" panose="020B0604020202020204" pitchFamily="34" charset="0"/>
                <a:cs typeface="Arial" panose="020B0604020202020204" pitchFamily="34" charset="0"/>
              </a:rPr>
              <a:t>DMMP</a:t>
            </a:r>
          </a:p>
        </p:txBody>
      </p:sp>
      <p:sp>
        <p:nvSpPr>
          <p:cNvPr id="15" name="TextBox 14">
            <a:extLst>
              <a:ext uri="{FF2B5EF4-FFF2-40B4-BE49-F238E27FC236}">
                <a16:creationId xmlns:a16="http://schemas.microsoft.com/office/drawing/2014/main" id="{280E598D-DA45-6F24-EC2D-4E725C4138A7}"/>
              </a:ext>
            </a:extLst>
          </p:cNvPr>
          <p:cNvSpPr txBox="1"/>
          <p:nvPr/>
        </p:nvSpPr>
        <p:spPr>
          <a:xfrm>
            <a:off x="953983" y="2844299"/>
            <a:ext cx="2282619" cy="954107"/>
          </a:xfrm>
          <a:prstGeom prst="rect">
            <a:avLst/>
          </a:prstGeom>
          <a:noFill/>
        </p:spPr>
        <p:txBody>
          <a:bodyPr wrap="square" rtlCol="0" anchor="t">
            <a:spAutoFit/>
          </a:bodyPr>
          <a:lstStyle/>
          <a:p>
            <a:pPr lvl="0" rtl="0"/>
            <a:r>
              <a:rPr lang="en-US" sz="1400" b="1" dirty="0">
                <a:solidFill>
                  <a:schemeClr val="bg1"/>
                </a:solidFill>
                <a:latin typeface="Arial" panose="020B0604020202020204" pitchFamily="34" charset="0"/>
                <a:cs typeface="Arial" panose="020B0604020202020204" pitchFamily="34" charset="0"/>
              </a:rPr>
              <a:t>What it covers:  </a:t>
            </a:r>
            <a:r>
              <a:rPr lang="en-US" sz="1400" dirty="0">
                <a:solidFill>
                  <a:schemeClr val="bg1"/>
                </a:solidFill>
                <a:latin typeface="Arial" panose="020B0604020202020204" pitchFamily="34" charset="0"/>
                <a:cs typeface="Arial" panose="020B0604020202020204" pitchFamily="34" charset="0"/>
              </a:rPr>
              <a:t>Provider’s orders–detail all aspects of routine and emergency diabetes care.</a:t>
            </a:r>
          </a:p>
        </p:txBody>
      </p:sp>
      <p:sp>
        <p:nvSpPr>
          <p:cNvPr id="16" name="TextBox 15">
            <a:extLst>
              <a:ext uri="{FF2B5EF4-FFF2-40B4-BE49-F238E27FC236}">
                <a16:creationId xmlns:a16="http://schemas.microsoft.com/office/drawing/2014/main" id="{BE629587-EF58-C89E-D2FA-0F27875F9426}"/>
              </a:ext>
            </a:extLst>
          </p:cNvPr>
          <p:cNvSpPr txBox="1"/>
          <p:nvPr/>
        </p:nvSpPr>
        <p:spPr>
          <a:xfrm>
            <a:off x="953983" y="4043842"/>
            <a:ext cx="2282619" cy="1384995"/>
          </a:xfrm>
          <a:prstGeom prst="rect">
            <a:avLst/>
          </a:prstGeom>
          <a:noFill/>
        </p:spPr>
        <p:txBody>
          <a:bodyPr wrap="square" rtlCol="0" anchor="t">
            <a:spAutoFit/>
          </a:bodyPr>
          <a:lstStyle/>
          <a:p>
            <a:pPr lvl="0" rtl="0"/>
            <a:r>
              <a:rPr lang="en-US" sz="1400" b="1" dirty="0">
                <a:solidFill>
                  <a:schemeClr val="bg1"/>
                </a:solidFill>
                <a:latin typeface="Arial" panose="020B0604020202020204" pitchFamily="34" charset="0"/>
                <a:cs typeface="Arial" panose="020B0604020202020204" pitchFamily="34" charset="0"/>
              </a:rPr>
              <a:t>Who writes it: </a:t>
            </a:r>
            <a:br>
              <a:rPr lang="en-US" sz="1400" b="1"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Student’s diabetes provider in collaboration with parent/guardian and school nurse</a:t>
            </a:r>
          </a:p>
          <a:p>
            <a:pPr lvl="0" rtl="0"/>
            <a:endParaRPr lang="en-US" sz="1400" b="1" dirty="0">
              <a:solidFill>
                <a:schemeClr val="bg1"/>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AF9C9711-16F4-BAC4-5DC8-4809851CA96F}"/>
              </a:ext>
            </a:extLst>
          </p:cNvPr>
          <p:cNvCxnSpPr>
            <a:cxnSpLocks/>
          </p:cNvCxnSpPr>
          <p:nvPr/>
        </p:nvCxnSpPr>
        <p:spPr>
          <a:xfrm>
            <a:off x="1022465" y="2743200"/>
            <a:ext cx="220287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76CC479-C21E-FD18-4832-CE7A855BA52A}"/>
              </a:ext>
            </a:extLst>
          </p:cNvPr>
          <p:cNvCxnSpPr>
            <a:cxnSpLocks/>
          </p:cNvCxnSpPr>
          <p:nvPr/>
        </p:nvCxnSpPr>
        <p:spPr>
          <a:xfrm>
            <a:off x="1022465" y="3953052"/>
            <a:ext cx="220287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47FAF32-95DD-4F0C-78AF-1437DFD53858}"/>
              </a:ext>
            </a:extLst>
          </p:cNvPr>
          <p:cNvSpPr/>
          <p:nvPr/>
        </p:nvSpPr>
        <p:spPr>
          <a:xfrm>
            <a:off x="3585953" y="2111434"/>
            <a:ext cx="2740033" cy="35994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11E7F49-CE3B-4290-88FE-EADD550973E1}"/>
              </a:ext>
            </a:extLst>
          </p:cNvPr>
          <p:cNvSpPr txBox="1"/>
          <p:nvPr/>
        </p:nvSpPr>
        <p:spPr>
          <a:xfrm>
            <a:off x="3738747" y="2305691"/>
            <a:ext cx="2094808" cy="338554"/>
          </a:xfrm>
          <a:prstGeom prst="rect">
            <a:avLst/>
          </a:prstGeom>
          <a:noFill/>
        </p:spPr>
        <p:txBody>
          <a:bodyPr wrap="square" rtlCol="0" anchor="t">
            <a:spAutoFit/>
          </a:bodyPr>
          <a:lstStyle/>
          <a:p>
            <a:pPr lvl="0" rtl="0"/>
            <a:r>
              <a:rPr lang="en-US" sz="1600" b="1" dirty="0">
                <a:solidFill>
                  <a:schemeClr val="bg1"/>
                </a:solidFill>
                <a:latin typeface="Arial" panose="020B0604020202020204" pitchFamily="34" charset="0"/>
                <a:cs typeface="Arial" panose="020B0604020202020204" pitchFamily="34" charset="0"/>
              </a:rPr>
              <a:t>504 Plan/IEP</a:t>
            </a:r>
          </a:p>
        </p:txBody>
      </p:sp>
      <p:sp>
        <p:nvSpPr>
          <p:cNvPr id="22" name="TextBox 21">
            <a:extLst>
              <a:ext uri="{FF2B5EF4-FFF2-40B4-BE49-F238E27FC236}">
                <a16:creationId xmlns:a16="http://schemas.microsoft.com/office/drawing/2014/main" id="{C6ECA351-4077-ABD6-0992-01D670A1E7EF}"/>
              </a:ext>
            </a:extLst>
          </p:cNvPr>
          <p:cNvSpPr txBox="1"/>
          <p:nvPr/>
        </p:nvSpPr>
        <p:spPr>
          <a:xfrm>
            <a:off x="3738746" y="2844299"/>
            <a:ext cx="2324397" cy="1815882"/>
          </a:xfrm>
          <a:prstGeom prst="rect">
            <a:avLst/>
          </a:prstGeom>
          <a:noFill/>
        </p:spPr>
        <p:txBody>
          <a:bodyPr wrap="square" rtlCol="0" anchor="t">
            <a:spAutoFit/>
          </a:bodyPr>
          <a:lstStyle/>
          <a:p>
            <a:pPr lvl="0" rtl="0"/>
            <a:r>
              <a:rPr lang="en-US" sz="1400" b="1" dirty="0">
                <a:solidFill>
                  <a:schemeClr val="bg1"/>
                </a:solidFill>
                <a:latin typeface="Arial" panose="020B0604020202020204" pitchFamily="34" charset="0"/>
                <a:cs typeface="Arial" panose="020B0604020202020204" pitchFamily="34" charset="0"/>
              </a:rPr>
              <a:t>What it covers:  </a:t>
            </a:r>
            <a:r>
              <a:rPr lang="en-US" sz="1400" dirty="0">
                <a:solidFill>
                  <a:schemeClr val="bg1"/>
                </a:solidFill>
                <a:latin typeface="Arial" panose="020B0604020202020204" pitchFamily="34" charset="0"/>
                <a:cs typeface="Arial" panose="020B0604020202020204" pitchFamily="34" charset="0"/>
              </a:rPr>
              <a:t> Education plans—details both health care and educated related aids, services, accommodations, and special education services the student needs.</a:t>
            </a:r>
          </a:p>
        </p:txBody>
      </p:sp>
      <p:sp>
        <p:nvSpPr>
          <p:cNvPr id="23" name="TextBox 22">
            <a:extLst>
              <a:ext uri="{FF2B5EF4-FFF2-40B4-BE49-F238E27FC236}">
                <a16:creationId xmlns:a16="http://schemas.microsoft.com/office/drawing/2014/main" id="{ECF2FA22-2183-4CF0-9A55-129DFF7C72DD}"/>
              </a:ext>
            </a:extLst>
          </p:cNvPr>
          <p:cNvSpPr txBox="1"/>
          <p:nvPr/>
        </p:nvSpPr>
        <p:spPr>
          <a:xfrm>
            <a:off x="3738747" y="4847426"/>
            <a:ext cx="2257500" cy="523220"/>
          </a:xfrm>
          <a:prstGeom prst="rect">
            <a:avLst/>
          </a:prstGeom>
          <a:noFill/>
        </p:spPr>
        <p:txBody>
          <a:bodyPr wrap="square" rtlCol="0" anchor="t">
            <a:spAutoFit/>
          </a:bodyPr>
          <a:lstStyle/>
          <a:p>
            <a:pPr lvl="0" rtl="0"/>
            <a:r>
              <a:rPr lang="en-US" sz="1400" b="1" dirty="0">
                <a:solidFill>
                  <a:schemeClr val="bg1"/>
                </a:solidFill>
                <a:latin typeface="Arial" panose="020B0604020202020204" pitchFamily="34" charset="0"/>
                <a:cs typeface="Arial" panose="020B0604020202020204" pitchFamily="34" charset="0"/>
              </a:rPr>
              <a:t>Who writes it: </a:t>
            </a:r>
            <a:br>
              <a:rPr lang="en-US" sz="1400" b="1"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504 team/ IEP team</a:t>
            </a:r>
            <a:endParaRPr lang="en-US" sz="1400" b="1" dirty="0">
              <a:solidFill>
                <a:schemeClr val="bg1"/>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37F67BA1-8989-73F7-7785-035E9F1E9177}"/>
              </a:ext>
            </a:extLst>
          </p:cNvPr>
          <p:cNvCxnSpPr>
            <a:cxnSpLocks/>
          </p:cNvCxnSpPr>
          <p:nvPr/>
        </p:nvCxnSpPr>
        <p:spPr>
          <a:xfrm>
            <a:off x="3807228" y="2743200"/>
            <a:ext cx="220287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F011AF0-9CD8-9A57-0204-18390E766CFA}"/>
              </a:ext>
            </a:extLst>
          </p:cNvPr>
          <p:cNvCxnSpPr>
            <a:cxnSpLocks/>
          </p:cNvCxnSpPr>
          <p:nvPr/>
        </p:nvCxnSpPr>
        <p:spPr>
          <a:xfrm>
            <a:off x="3807228" y="4756636"/>
            <a:ext cx="22028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74807E9-5505-29DE-6F54-89279DFB2A92}"/>
              </a:ext>
            </a:extLst>
          </p:cNvPr>
          <p:cNvSpPr/>
          <p:nvPr/>
        </p:nvSpPr>
        <p:spPr>
          <a:xfrm>
            <a:off x="6379027" y="2111434"/>
            <a:ext cx="2740033" cy="35994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6596A1B-745D-7B5D-DEA1-E4FA142EEA6B}"/>
              </a:ext>
            </a:extLst>
          </p:cNvPr>
          <p:cNvSpPr txBox="1"/>
          <p:nvPr/>
        </p:nvSpPr>
        <p:spPr>
          <a:xfrm>
            <a:off x="6531821" y="2305691"/>
            <a:ext cx="2016614" cy="338554"/>
          </a:xfrm>
          <a:prstGeom prst="rect">
            <a:avLst/>
          </a:prstGeom>
          <a:noFill/>
        </p:spPr>
        <p:txBody>
          <a:bodyPr wrap="square" rtlCol="0" anchor="t">
            <a:spAutoFit/>
          </a:bodyPr>
          <a:lstStyle/>
          <a:p>
            <a:pPr lvl="0" rtl="0"/>
            <a:r>
              <a:rPr lang="en-US" sz="1600" b="1" dirty="0">
                <a:solidFill>
                  <a:schemeClr val="bg1"/>
                </a:solidFill>
                <a:latin typeface="Arial" panose="020B0604020202020204" pitchFamily="34" charset="0"/>
                <a:cs typeface="Arial" panose="020B0604020202020204" pitchFamily="34" charset="0"/>
              </a:rPr>
              <a:t>IHP</a:t>
            </a:r>
          </a:p>
        </p:txBody>
      </p:sp>
      <p:sp>
        <p:nvSpPr>
          <p:cNvPr id="28" name="TextBox 27">
            <a:extLst>
              <a:ext uri="{FF2B5EF4-FFF2-40B4-BE49-F238E27FC236}">
                <a16:creationId xmlns:a16="http://schemas.microsoft.com/office/drawing/2014/main" id="{84DD1D50-82FB-3C49-C438-565B0A131394}"/>
              </a:ext>
            </a:extLst>
          </p:cNvPr>
          <p:cNvSpPr txBox="1"/>
          <p:nvPr/>
        </p:nvSpPr>
        <p:spPr>
          <a:xfrm>
            <a:off x="6531821" y="2844299"/>
            <a:ext cx="2299246" cy="954107"/>
          </a:xfrm>
          <a:prstGeom prst="rect">
            <a:avLst/>
          </a:prstGeom>
          <a:noFill/>
        </p:spPr>
        <p:txBody>
          <a:bodyPr wrap="square" rtlCol="0" anchor="t">
            <a:spAutoFit/>
          </a:bodyPr>
          <a:lstStyle/>
          <a:p>
            <a:pPr lvl="0" rtl="0"/>
            <a:r>
              <a:rPr lang="en-US" sz="1400" b="1" dirty="0">
                <a:solidFill>
                  <a:schemeClr val="bg1"/>
                </a:solidFill>
                <a:latin typeface="Arial" panose="020B0604020202020204" pitchFamily="34" charset="0"/>
                <a:cs typeface="Arial" panose="020B0604020202020204" pitchFamily="34" charset="0"/>
              </a:rPr>
              <a:t>What it covers:  </a:t>
            </a:r>
            <a:br>
              <a:rPr lang="en-US" sz="1400" b="1"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outlines the provision of diabetes care in the school setting</a:t>
            </a:r>
          </a:p>
        </p:txBody>
      </p:sp>
      <p:sp>
        <p:nvSpPr>
          <p:cNvPr id="29" name="TextBox 28">
            <a:extLst>
              <a:ext uri="{FF2B5EF4-FFF2-40B4-BE49-F238E27FC236}">
                <a16:creationId xmlns:a16="http://schemas.microsoft.com/office/drawing/2014/main" id="{3B09BFA5-2674-DBBC-FC0C-54B0473F5FE5}"/>
              </a:ext>
            </a:extLst>
          </p:cNvPr>
          <p:cNvSpPr txBox="1"/>
          <p:nvPr/>
        </p:nvSpPr>
        <p:spPr>
          <a:xfrm>
            <a:off x="6531821" y="3977880"/>
            <a:ext cx="2299246" cy="523220"/>
          </a:xfrm>
          <a:prstGeom prst="rect">
            <a:avLst/>
          </a:prstGeom>
          <a:noFill/>
        </p:spPr>
        <p:txBody>
          <a:bodyPr wrap="square" rtlCol="0" anchor="t">
            <a:spAutoFit/>
          </a:bodyPr>
          <a:lstStyle/>
          <a:p>
            <a:pPr lvl="0" rtl="0"/>
            <a:r>
              <a:rPr lang="en-US" sz="1400" b="1" dirty="0">
                <a:solidFill>
                  <a:schemeClr val="bg1"/>
                </a:solidFill>
                <a:latin typeface="Arial" panose="020B0604020202020204" pitchFamily="34" charset="0"/>
                <a:cs typeface="Arial" panose="020B0604020202020204" pitchFamily="34" charset="0"/>
              </a:rPr>
              <a:t>Who writes it: </a:t>
            </a:r>
            <a:br>
              <a:rPr lang="en-US" sz="1400" b="1"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School nurse</a:t>
            </a:r>
            <a:endParaRPr lang="en-US" sz="1400" b="1" dirty="0">
              <a:solidFill>
                <a:schemeClr val="bg1"/>
              </a:solidFill>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2C855FFB-787B-E08C-4F99-CF51AEFC9A4C}"/>
              </a:ext>
            </a:extLst>
          </p:cNvPr>
          <p:cNvCxnSpPr>
            <a:cxnSpLocks/>
          </p:cNvCxnSpPr>
          <p:nvPr/>
        </p:nvCxnSpPr>
        <p:spPr>
          <a:xfrm>
            <a:off x="6600302" y="2743200"/>
            <a:ext cx="220287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16B51B8-1135-18C1-8AAC-BFC994033226}"/>
              </a:ext>
            </a:extLst>
          </p:cNvPr>
          <p:cNvCxnSpPr>
            <a:cxnSpLocks/>
          </p:cNvCxnSpPr>
          <p:nvPr/>
        </p:nvCxnSpPr>
        <p:spPr>
          <a:xfrm>
            <a:off x="6600302" y="3887090"/>
            <a:ext cx="220287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7E6DAC5F-945B-3216-9A1E-B73852DCFB35}"/>
              </a:ext>
            </a:extLst>
          </p:cNvPr>
          <p:cNvSpPr/>
          <p:nvPr/>
        </p:nvSpPr>
        <p:spPr>
          <a:xfrm>
            <a:off x="9180417" y="2111434"/>
            <a:ext cx="2740033" cy="35994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43437063-98A7-BA5E-1271-402B8CD7E004}"/>
              </a:ext>
            </a:extLst>
          </p:cNvPr>
          <p:cNvSpPr txBox="1"/>
          <p:nvPr/>
        </p:nvSpPr>
        <p:spPr>
          <a:xfrm>
            <a:off x="9333210" y="2305691"/>
            <a:ext cx="2407527" cy="338554"/>
          </a:xfrm>
          <a:prstGeom prst="rect">
            <a:avLst/>
          </a:prstGeom>
          <a:noFill/>
        </p:spPr>
        <p:txBody>
          <a:bodyPr wrap="square" rtlCol="0" anchor="t">
            <a:spAutoFit/>
          </a:bodyPr>
          <a:lstStyle/>
          <a:p>
            <a:pPr lvl="0" rtl="0"/>
            <a:r>
              <a:rPr lang="en-US" sz="1600" b="1" dirty="0">
                <a:solidFill>
                  <a:schemeClr val="bg1"/>
                </a:solidFill>
                <a:latin typeface="Arial" panose="020B0604020202020204" pitchFamily="34" charset="0"/>
                <a:cs typeface="Arial" panose="020B0604020202020204" pitchFamily="34" charset="0"/>
              </a:rPr>
              <a:t>Emergency Care Plans</a:t>
            </a:r>
          </a:p>
        </p:txBody>
      </p:sp>
      <p:sp>
        <p:nvSpPr>
          <p:cNvPr id="34" name="TextBox 33">
            <a:extLst>
              <a:ext uri="{FF2B5EF4-FFF2-40B4-BE49-F238E27FC236}">
                <a16:creationId xmlns:a16="http://schemas.microsoft.com/office/drawing/2014/main" id="{9FD3FDD1-ABD8-7E36-4AE3-B590FC9EA00B}"/>
              </a:ext>
            </a:extLst>
          </p:cNvPr>
          <p:cNvSpPr txBox="1"/>
          <p:nvPr/>
        </p:nvSpPr>
        <p:spPr>
          <a:xfrm>
            <a:off x="9333211" y="2844299"/>
            <a:ext cx="2016614" cy="1169551"/>
          </a:xfrm>
          <a:prstGeom prst="rect">
            <a:avLst/>
          </a:prstGeom>
          <a:noFill/>
        </p:spPr>
        <p:txBody>
          <a:bodyPr wrap="square" rtlCol="0" anchor="t">
            <a:spAutoFit/>
          </a:bodyPr>
          <a:lstStyle/>
          <a:p>
            <a:pPr lvl="0" rtl="0"/>
            <a:r>
              <a:rPr lang="en-US" sz="1400" b="1" dirty="0">
                <a:solidFill>
                  <a:schemeClr val="bg1"/>
                </a:solidFill>
                <a:latin typeface="Arial" panose="020B0604020202020204" pitchFamily="34" charset="0"/>
                <a:cs typeface="Arial" panose="020B0604020202020204" pitchFamily="34" charset="0"/>
              </a:rPr>
              <a:t>What it covers:  </a:t>
            </a:r>
            <a:br>
              <a:rPr lang="en-US" sz="1400" b="1"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Tool for school staff—how to recognize and treat hypoglycemia or hyperglycemia</a:t>
            </a:r>
          </a:p>
        </p:txBody>
      </p:sp>
      <p:sp>
        <p:nvSpPr>
          <p:cNvPr id="35" name="TextBox 34">
            <a:extLst>
              <a:ext uri="{FF2B5EF4-FFF2-40B4-BE49-F238E27FC236}">
                <a16:creationId xmlns:a16="http://schemas.microsoft.com/office/drawing/2014/main" id="{70EEC89B-E0A2-8419-D23E-189A3BF93CC2}"/>
              </a:ext>
            </a:extLst>
          </p:cNvPr>
          <p:cNvSpPr txBox="1"/>
          <p:nvPr/>
        </p:nvSpPr>
        <p:spPr>
          <a:xfrm>
            <a:off x="9333211" y="4188965"/>
            <a:ext cx="2016614" cy="523220"/>
          </a:xfrm>
          <a:prstGeom prst="rect">
            <a:avLst/>
          </a:prstGeom>
          <a:noFill/>
        </p:spPr>
        <p:txBody>
          <a:bodyPr wrap="square" rtlCol="0" anchor="t">
            <a:spAutoFit/>
          </a:bodyPr>
          <a:lstStyle/>
          <a:p>
            <a:pPr lvl="0" rtl="0"/>
            <a:r>
              <a:rPr lang="en-US" sz="1400" b="1" dirty="0">
                <a:solidFill>
                  <a:schemeClr val="bg1"/>
                </a:solidFill>
                <a:latin typeface="Arial" panose="020B0604020202020204" pitchFamily="34" charset="0"/>
                <a:cs typeface="Arial" panose="020B0604020202020204" pitchFamily="34" charset="0"/>
              </a:rPr>
              <a:t>Who writes it: </a:t>
            </a:r>
            <a:br>
              <a:rPr lang="en-US" sz="1400" b="1"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School nurse</a:t>
            </a:r>
            <a:endParaRPr lang="en-US" sz="1400" b="1" dirty="0">
              <a:solidFill>
                <a:schemeClr val="bg1"/>
              </a:solidFill>
              <a:latin typeface="Arial" panose="020B0604020202020204" pitchFamily="34" charset="0"/>
              <a:cs typeface="Arial" panose="020B0604020202020204" pitchFamily="34" charset="0"/>
            </a:endParaRPr>
          </a:p>
        </p:txBody>
      </p:sp>
      <p:cxnSp>
        <p:nvCxnSpPr>
          <p:cNvPr id="36" name="Straight Connector 35">
            <a:extLst>
              <a:ext uri="{FF2B5EF4-FFF2-40B4-BE49-F238E27FC236}">
                <a16:creationId xmlns:a16="http://schemas.microsoft.com/office/drawing/2014/main" id="{71558D62-EDD5-B3D2-C8FE-A7195AB7263B}"/>
              </a:ext>
            </a:extLst>
          </p:cNvPr>
          <p:cNvCxnSpPr>
            <a:cxnSpLocks/>
          </p:cNvCxnSpPr>
          <p:nvPr/>
        </p:nvCxnSpPr>
        <p:spPr>
          <a:xfrm>
            <a:off x="9401692" y="2743200"/>
            <a:ext cx="220287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E2E2190-2D8E-CA88-79B9-3D9B9CC50D86}"/>
              </a:ext>
            </a:extLst>
          </p:cNvPr>
          <p:cNvCxnSpPr>
            <a:cxnSpLocks/>
          </p:cNvCxnSpPr>
          <p:nvPr/>
        </p:nvCxnSpPr>
        <p:spPr>
          <a:xfrm>
            <a:off x="9401692" y="4098175"/>
            <a:ext cx="22028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4090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53977-5DF2-4BC0-C6E5-CABCD63C4801}"/>
              </a:ext>
            </a:extLst>
          </p:cNvPr>
          <p:cNvSpPr>
            <a:spLocks noGrp="1"/>
          </p:cNvSpPr>
          <p:nvPr>
            <p:ph type="title"/>
          </p:nvPr>
        </p:nvSpPr>
        <p:spPr>
          <a:xfrm>
            <a:off x="1612055" y="2544843"/>
            <a:ext cx="8967891" cy="332399"/>
          </a:xfrm>
        </p:spPr>
        <p:txBody>
          <a:bodyPr/>
          <a:lstStyle/>
          <a:p>
            <a:r>
              <a:rPr lang="en-US" sz="2400" dirty="0"/>
              <a:t>Module Pre- and Post-Tests:</a:t>
            </a:r>
          </a:p>
        </p:txBody>
      </p:sp>
      <p:sp>
        <p:nvSpPr>
          <p:cNvPr id="3" name="Title 2">
            <a:extLst>
              <a:ext uri="{FF2B5EF4-FFF2-40B4-BE49-F238E27FC236}">
                <a16:creationId xmlns:a16="http://schemas.microsoft.com/office/drawing/2014/main" id="{90B1C8ED-65C9-8DD9-34DC-4733D081F373}"/>
              </a:ext>
            </a:extLst>
          </p:cNvPr>
          <p:cNvSpPr txBox="1">
            <a:spLocks/>
          </p:cNvSpPr>
          <p:nvPr/>
        </p:nvSpPr>
        <p:spPr>
          <a:xfrm>
            <a:off x="1612054" y="2950621"/>
            <a:ext cx="8324426" cy="591380"/>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r>
              <a:rPr lang="en-US" sz="4270" dirty="0">
                <a:solidFill>
                  <a:schemeClr val="tx1"/>
                </a:solidFill>
              </a:rPr>
              <a:t>DMMP</a:t>
            </a:r>
          </a:p>
        </p:txBody>
      </p:sp>
      <p:sp>
        <p:nvSpPr>
          <p:cNvPr id="4" name="Title 2">
            <a:extLst>
              <a:ext uri="{FF2B5EF4-FFF2-40B4-BE49-F238E27FC236}">
                <a16:creationId xmlns:a16="http://schemas.microsoft.com/office/drawing/2014/main" id="{CCF21B77-8771-AF8A-3C79-836228A252A9}"/>
              </a:ext>
            </a:extLst>
          </p:cNvPr>
          <p:cNvSpPr txBox="1">
            <a:spLocks/>
          </p:cNvSpPr>
          <p:nvPr/>
        </p:nvSpPr>
        <p:spPr>
          <a:xfrm>
            <a:off x="1612054" y="6244799"/>
            <a:ext cx="8324426" cy="221599"/>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r>
              <a:rPr lang="en-US" sz="1600" b="0" dirty="0"/>
              <a:t>This tool may be freely duplicated and distributed for training purposes</a:t>
            </a:r>
          </a:p>
        </p:txBody>
      </p:sp>
    </p:spTree>
    <p:extLst>
      <p:ext uri="{BB962C8B-B14F-4D97-AF65-F5344CB8AC3E}">
        <p14:creationId xmlns:p14="http://schemas.microsoft.com/office/powerpoint/2010/main" val="3219712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7D0AC1B-0A42-1FF7-2BDC-227ED19EEA84}"/>
              </a:ext>
            </a:extLst>
          </p:cNvPr>
          <p:cNvSpPr>
            <a:spLocks noChangeArrowheads="1"/>
          </p:cNvSpPr>
          <p:nvPr/>
        </p:nvSpPr>
        <p:spPr bwMode="auto">
          <a:xfrm>
            <a:off x="731520" y="1200467"/>
            <a:ext cx="4746788"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tabLst>
                <a:tab pos="298450" algn="l"/>
              </a:tabLst>
              <a:defRPr sz="3000">
                <a:solidFill>
                  <a:srgbClr val="5E5F5D"/>
                </a:solidFill>
                <a:latin typeface="Arial Regular"/>
                <a:ea typeface="Arial Regular"/>
                <a:cs typeface="Arial Regular"/>
              </a:defRPr>
            </a:lvl1pPr>
            <a:lvl2pPr marL="742950" indent="-285750">
              <a:spcBef>
                <a:spcPct val="20000"/>
              </a:spcBef>
              <a:buFont typeface="Arial" panose="020B0604020202020204" pitchFamily="34" charset="0"/>
              <a:buChar char="–"/>
              <a:tabLst>
                <a:tab pos="298450" algn="l"/>
              </a:tabLst>
              <a:defRPr sz="2400">
                <a:solidFill>
                  <a:srgbClr val="5E5F5D"/>
                </a:solidFill>
                <a:latin typeface="Arial Regular"/>
                <a:ea typeface="Arial Regular"/>
                <a:cs typeface="Arial Regular"/>
              </a:defRPr>
            </a:lvl2pPr>
            <a:lvl3pPr marL="1143000" indent="-228600">
              <a:spcBef>
                <a:spcPct val="20000"/>
              </a:spcBef>
              <a:buFont typeface="Arial" panose="020B0604020202020204" pitchFamily="34" charset="0"/>
              <a:buChar char="•"/>
              <a:tabLst>
                <a:tab pos="298450" algn="l"/>
              </a:tabLst>
              <a:defRPr sz="2200">
                <a:solidFill>
                  <a:srgbClr val="5E5F5D"/>
                </a:solidFill>
                <a:latin typeface="Arial Regular"/>
                <a:ea typeface="Arial Regular"/>
                <a:cs typeface="Arial Regular"/>
              </a:defRPr>
            </a:lvl3pPr>
            <a:lvl4pPr marL="1600200" indent="-228600">
              <a:spcBef>
                <a:spcPct val="20000"/>
              </a:spcBef>
              <a:buFont typeface="Arial" panose="020B0604020202020204" pitchFamily="34" charset="0"/>
              <a:buChar char="–"/>
              <a:tabLst>
                <a:tab pos="298450" algn="l"/>
              </a:tabLst>
              <a:defRPr sz="2000">
                <a:solidFill>
                  <a:srgbClr val="5E5F5D"/>
                </a:solidFill>
                <a:latin typeface="Arial Regular"/>
                <a:ea typeface="Arial Regular"/>
                <a:cs typeface="Arial Regular"/>
              </a:defRPr>
            </a:lvl4pPr>
            <a:lvl5pPr marL="2057400" indent="-228600">
              <a:spcBef>
                <a:spcPct val="20000"/>
              </a:spcBef>
              <a:buFont typeface="Arial" panose="020B0604020202020204" pitchFamily="34" charset="0"/>
              <a:buChar char="»"/>
              <a:tabLst>
                <a:tab pos="298450" algn="l"/>
              </a:tabLst>
              <a:defRPr>
                <a:solidFill>
                  <a:srgbClr val="5E5F5D"/>
                </a:solidFill>
                <a:latin typeface="Arial Regular"/>
                <a:ea typeface="Arial Regular"/>
                <a:cs typeface="Arial Regular"/>
              </a:defRPr>
            </a:lvl5pPr>
            <a:lvl6pPr marL="25146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6pPr>
            <a:lvl7pPr marL="29718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7pPr>
            <a:lvl8pPr marL="34290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8pPr>
            <a:lvl9pPr marL="38862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9pPr>
          </a:lstStyle>
          <a:p>
            <a:pPr>
              <a:spcBef>
                <a:spcPct val="0"/>
              </a:spcBef>
              <a:buClr>
                <a:schemeClr val="accent1"/>
              </a:buClr>
              <a:buSzPct val="100000"/>
              <a:buFont typeface="Arial Black" panose="020B0A04020102020204" pitchFamily="34" charset="0"/>
              <a:buAutoNum type="arabicPeriod"/>
            </a:pPr>
            <a:r>
              <a:rPr lang="en-US" altLang="en-US" sz="1600" b="1" dirty="0">
                <a:solidFill>
                  <a:srgbClr val="231F20"/>
                </a:solidFill>
                <a:latin typeface="Arial" panose="020B0604020202020204" pitchFamily="34" charset="0"/>
                <a:cs typeface="Calibri" panose="020F0502020204030204" pitchFamily="34" charset="0"/>
              </a:rPr>
              <a:t>The DMMP should be implemented collaboratively by:</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School nurse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Teachers and/or other school staff</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Parent/student</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All the above.</a:t>
            </a:r>
          </a:p>
          <a:p>
            <a:pPr>
              <a:spcBef>
                <a:spcPct val="0"/>
              </a:spcBef>
              <a:buClr>
                <a:schemeClr val="accent1"/>
              </a:buClr>
              <a:buSzPct val="100000"/>
              <a:buFont typeface="Arial Black" panose="020B0A04020102020204" pitchFamily="34" charset="0"/>
              <a:buAutoNum type="arabicPeriod"/>
            </a:pPr>
            <a:endParaRPr lang="en-US" altLang="en-US" sz="1600" dirty="0">
              <a:solidFill>
                <a:srgbClr val="231F20"/>
              </a:solidFill>
              <a:latin typeface="Arial" panose="020B0604020202020204" pitchFamily="34" charset="0"/>
              <a:cs typeface="Calibri" panose="020F0502020204030204" pitchFamily="34" charset="0"/>
            </a:endParaRPr>
          </a:p>
          <a:p>
            <a:pPr>
              <a:spcBef>
                <a:spcPct val="0"/>
              </a:spcBef>
              <a:buClr>
                <a:schemeClr val="accent1"/>
              </a:buClr>
              <a:buSzPct val="100000"/>
              <a:buFont typeface="+mj-lt"/>
              <a:buAutoNum type="arabicPeriod"/>
            </a:pPr>
            <a:r>
              <a:rPr lang="en-US" altLang="en-US" sz="1600" b="1" dirty="0">
                <a:solidFill>
                  <a:srgbClr val="231F20"/>
                </a:solidFill>
                <a:latin typeface="Arial" panose="020B0604020202020204" pitchFamily="34" charset="0"/>
                <a:cs typeface="Calibri" panose="020F0502020204030204" pitchFamily="34" charset="0"/>
              </a:rPr>
              <a:t>Which of the following actions is not usually contained in the DMMP?</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Frequency of blood glucose monitoring</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Insulin dosing and frequency</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Treatment of low and high blood glucose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Test taking at alternate times if blood glucose level is outside target range</a:t>
            </a:r>
          </a:p>
          <a:p>
            <a:pPr marL="0" indent="0">
              <a:spcBef>
                <a:spcPct val="0"/>
              </a:spcBef>
              <a:buClr>
                <a:schemeClr val="accent1"/>
              </a:buClr>
              <a:buSzPct val="100000"/>
              <a:buNone/>
            </a:pPr>
            <a:endParaRPr lang="en-US" altLang="en-US" sz="1600" dirty="0">
              <a:solidFill>
                <a:srgbClr val="231F20"/>
              </a:solidFill>
              <a:latin typeface="Arial" panose="020B0604020202020204" pitchFamily="34" charset="0"/>
              <a:cs typeface="Calibri" panose="020F0502020204030204" pitchFamily="34" charset="0"/>
            </a:endParaRPr>
          </a:p>
          <a:p>
            <a:pPr>
              <a:spcBef>
                <a:spcPct val="0"/>
              </a:spcBef>
              <a:buClr>
                <a:schemeClr val="accent1"/>
              </a:buClr>
              <a:buSzPct val="100000"/>
              <a:buFont typeface="+mj-lt"/>
              <a:buAutoNum type="arabicPeriod" startAt="3"/>
            </a:pPr>
            <a:r>
              <a:rPr lang="en-US" altLang="en-US" sz="1600" b="1" dirty="0">
                <a:solidFill>
                  <a:srgbClr val="231F20"/>
                </a:solidFill>
                <a:latin typeface="Arial" panose="020B0604020202020204" pitchFamily="34" charset="0"/>
                <a:cs typeface="Calibri" panose="020F0502020204030204" pitchFamily="34" charset="0"/>
              </a:rPr>
              <a:t>The Section 504 Plan should be based upon and implemented in accordance with the DMMP.</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True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False</a:t>
            </a:r>
          </a:p>
          <a:p>
            <a:pPr marL="457200" lvl="1" indent="0">
              <a:spcBef>
                <a:spcPct val="0"/>
              </a:spcBef>
              <a:buClr>
                <a:schemeClr val="accent1"/>
              </a:buClr>
              <a:buSzPct val="100000"/>
              <a:buNone/>
            </a:pPr>
            <a:endParaRPr lang="en-US" altLang="en-US" sz="1600" dirty="0">
              <a:solidFill>
                <a:srgbClr val="231F20"/>
              </a:solidFill>
              <a:latin typeface="Arial" panose="020B060402020202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4915FB58-7D2D-E7CC-B535-6142DA1C5779}"/>
              </a:ext>
            </a:extLst>
          </p:cNvPr>
          <p:cNvSpPr>
            <a:spLocks noChangeArrowheads="1"/>
          </p:cNvSpPr>
          <p:nvPr/>
        </p:nvSpPr>
        <p:spPr bwMode="auto">
          <a:xfrm>
            <a:off x="5837595" y="1200467"/>
            <a:ext cx="474678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tabLst>
                <a:tab pos="298450" algn="l"/>
              </a:tabLst>
              <a:defRPr sz="3000">
                <a:solidFill>
                  <a:srgbClr val="5E5F5D"/>
                </a:solidFill>
                <a:latin typeface="Arial Regular"/>
                <a:ea typeface="Arial Regular"/>
                <a:cs typeface="Arial Regular"/>
              </a:defRPr>
            </a:lvl1pPr>
            <a:lvl2pPr marL="742950" indent="-285750">
              <a:spcBef>
                <a:spcPct val="20000"/>
              </a:spcBef>
              <a:buFont typeface="Arial" panose="020B0604020202020204" pitchFamily="34" charset="0"/>
              <a:buChar char="–"/>
              <a:tabLst>
                <a:tab pos="298450" algn="l"/>
              </a:tabLst>
              <a:defRPr sz="2400">
                <a:solidFill>
                  <a:srgbClr val="5E5F5D"/>
                </a:solidFill>
                <a:latin typeface="Arial Regular"/>
                <a:ea typeface="Arial Regular"/>
                <a:cs typeface="Arial Regular"/>
              </a:defRPr>
            </a:lvl2pPr>
            <a:lvl3pPr marL="1143000" indent="-228600">
              <a:spcBef>
                <a:spcPct val="20000"/>
              </a:spcBef>
              <a:buFont typeface="Arial" panose="020B0604020202020204" pitchFamily="34" charset="0"/>
              <a:buChar char="•"/>
              <a:tabLst>
                <a:tab pos="298450" algn="l"/>
              </a:tabLst>
              <a:defRPr sz="2200">
                <a:solidFill>
                  <a:srgbClr val="5E5F5D"/>
                </a:solidFill>
                <a:latin typeface="Arial Regular"/>
                <a:ea typeface="Arial Regular"/>
                <a:cs typeface="Arial Regular"/>
              </a:defRPr>
            </a:lvl3pPr>
            <a:lvl4pPr marL="1600200" indent="-228600">
              <a:spcBef>
                <a:spcPct val="20000"/>
              </a:spcBef>
              <a:buFont typeface="Arial" panose="020B0604020202020204" pitchFamily="34" charset="0"/>
              <a:buChar char="–"/>
              <a:tabLst>
                <a:tab pos="298450" algn="l"/>
              </a:tabLst>
              <a:defRPr sz="2000">
                <a:solidFill>
                  <a:srgbClr val="5E5F5D"/>
                </a:solidFill>
                <a:latin typeface="Arial Regular"/>
                <a:ea typeface="Arial Regular"/>
                <a:cs typeface="Arial Regular"/>
              </a:defRPr>
            </a:lvl4pPr>
            <a:lvl5pPr marL="2057400" indent="-228600">
              <a:spcBef>
                <a:spcPct val="20000"/>
              </a:spcBef>
              <a:buFont typeface="Arial" panose="020B0604020202020204" pitchFamily="34" charset="0"/>
              <a:buChar char="»"/>
              <a:tabLst>
                <a:tab pos="298450" algn="l"/>
              </a:tabLst>
              <a:defRPr>
                <a:solidFill>
                  <a:srgbClr val="5E5F5D"/>
                </a:solidFill>
                <a:latin typeface="Arial Regular"/>
                <a:ea typeface="Arial Regular"/>
                <a:cs typeface="Arial Regular"/>
              </a:defRPr>
            </a:lvl5pPr>
            <a:lvl6pPr marL="25146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6pPr>
            <a:lvl7pPr marL="29718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7pPr>
            <a:lvl8pPr marL="34290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8pPr>
            <a:lvl9pPr marL="38862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9pPr>
          </a:lstStyle>
          <a:p>
            <a:pPr>
              <a:spcBef>
                <a:spcPct val="0"/>
              </a:spcBef>
              <a:buClr>
                <a:schemeClr val="accent1"/>
              </a:buClr>
              <a:buSzPct val="100000"/>
              <a:buFont typeface="+mj-lt"/>
              <a:buAutoNum type="arabicPeriod" startAt="4"/>
            </a:pPr>
            <a:r>
              <a:rPr lang="en-US" altLang="en-US" sz="1600" b="1" dirty="0">
                <a:solidFill>
                  <a:srgbClr val="231F20"/>
                </a:solidFill>
                <a:latin typeface="Arial" panose="020B0604020202020204" pitchFamily="34" charset="0"/>
                <a:cs typeface="Calibri" panose="020F0502020204030204" pitchFamily="34" charset="0"/>
              </a:rPr>
              <a:t>The Section 504 contains insulin dosage information.</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True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False</a:t>
            </a:r>
          </a:p>
          <a:p>
            <a:pPr marL="457200" lvl="1" indent="0">
              <a:spcBef>
                <a:spcPct val="0"/>
              </a:spcBef>
              <a:buClr>
                <a:schemeClr val="accent1"/>
              </a:buClr>
              <a:buSzPct val="100000"/>
              <a:buNone/>
            </a:pPr>
            <a:endParaRPr lang="en-US" altLang="en-US" sz="1600" dirty="0">
              <a:solidFill>
                <a:srgbClr val="231F20"/>
              </a:solidFill>
              <a:latin typeface="Arial" panose="020B0604020202020204" pitchFamily="34" charset="0"/>
              <a:cs typeface="Calibri" panose="020F0502020204030204" pitchFamily="34" charset="0"/>
            </a:endParaRPr>
          </a:p>
          <a:p>
            <a:pPr marL="342900" indent="-342900">
              <a:spcBef>
                <a:spcPts val="0"/>
              </a:spcBef>
              <a:spcAft>
                <a:spcPts val="0"/>
              </a:spcAft>
              <a:buClr>
                <a:schemeClr val="accent1"/>
              </a:buClr>
              <a:buSzPct val="100000"/>
              <a:buFont typeface="+mj-lt"/>
              <a:buAutoNum type="arabicPeriod" startAt="5"/>
              <a:tabLst>
                <a:tab pos="298450" algn="l"/>
              </a:tabLst>
              <a:defRPr/>
            </a:pPr>
            <a:r>
              <a:rPr lang="en-US" sz="1600" b="1" i="0" spc="20" dirty="0">
                <a:solidFill>
                  <a:srgbClr val="231F20"/>
                </a:solidFill>
                <a:latin typeface="Arial" panose="020B0604020202020204" pitchFamily="34" charset="0"/>
                <a:ea typeface="Calibri" panose="020F0502020204030204" pitchFamily="34" charset="0"/>
                <a:cs typeface="Times New Roman" panose="02020603050405020304" pitchFamily="18" charset="0"/>
              </a:rPr>
              <a:t>Which of the following are the types of written plans a student with diabetes might have?</a:t>
            </a: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Section 504 Plan</a:t>
            </a: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Diabetes Medical Management Plan</a:t>
            </a: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Individualized Health Care Plan</a:t>
            </a: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Emergency/Disaster Plan</a:t>
            </a: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All the above</a:t>
            </a:r>
          </a:p>
          <a:p>
            <a:pPr marL="804672">
              <a:spcBef>
                <a:spcPts val="0"/>
              </a:spcBef>
              <a:spcAft>
                <a:spcPts val="0"/>
              </a:spcAft>
              <a:buClr>
                <a:schemeClr val="accent1"/>
              </a:buClr>
              <a:buFont typeface="+mj-lt"/>
              <a:buAutoNum type="alphaLcPeriod"/>
              <a:tabLst>
                <a:tab pos="450850" algn="l"/>
              </a:tabLst>
              <a:defRPr/>
            </a:pPr>
            <a:endPar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endParaRPr>
          </a:p>
          <a:p>
            <a:pPr marL="0" indent="0">
              <a:spcBef>
                <a:spcPct val="0"/>
              </a:spcBef>
              <a:buClr>
                <a:schemeClr val="accent1"/>
              </a:buClr>
              <a:buSzPct val="100000"/>
              <a:buNone/>
            </a:pPr>
            <a:endParaRPr lang="en-US" altLang="en-US" sz="1600" dirty="0">
              <a:solidFill>
                <a:srgbClr val="231F20"/>
              </a:solidFill>
              <a:latin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2840803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710F-8D33-BBC3-3981-C0773C88A77D}"/>
              </a:ext>
            </a:extLst>
          </p:cNvPr>
          <p:cNvSpPr>
            <a:spLocks noGrp="1"/>
          </p:cNvSpPr>
          <p:nvPr>
            <p:ph type="title"/>
          </p:nvPr>
        </p:nvSpPr>
        <p:spPr/>
        <p:txBody>
          <a:bodyPr/>
          <a:lstStyle/>
          <a:p>
            <a:r>
              <a:rPr lang="en-US" dirty="0"/>
              <a:t>Disclaimer</a:t>
            </a:r>
          </a:p>
        </p:txBody>
      </p:sp>
      <p:sp>
        <p:nvSpPr>
          <p:cNvPr id="3" name="Title 1">
            <a:extLst>
              <a:ext uri="{FF2B5EF4-FFF2-40B4-BE49-F238E27FC236}">
                <a16:creationId xmlns:a16="http://schemas.microsoft.com/office/drawing/2014/main" id="{49ED2972-DAE9-AFBD-AC85-179D15C5B864}"/>
              </a:ext>
            </a:extLst>
          </p:cNvPr>
          <p:cNvSpPr txBox="1">
            <a:spLocks/>
          </p:cNvSpPr>
          <p:nvPr/>
        </p:nvSpPr>
        <p:spPr>
          <a:xfrm>
            <a:off x="1612055" y="3215403"/>
            <a:ext cx="8967891" cy="997196"/>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a:lstStyle>
          <a:p>
            <a:r>
              <a:rPr lang="en-US" sz="2400" b="0" dirty="0"/>
              <a:t>This presentation is not intended to provide legal or health care advice. Please consult with a legal or health care professional regarding your specific questions or needs.</a:t>
            </a:r>
          </a:p>
        </p:txBody>
      </p:sp>
    </p:spTree>
    <p:extLst>
      <p:ext uri="{BB962C8B-B14F-4D97-AF65-F5344CB8AC3E}">
        <p14:creationId xmlns:p14="http://schemas.microsoft.com/office/powerpoint/2010/main" val="1019280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5A9F4-4EF5-D8F9-CFE7-498E0CD8142C}"/>
              </a:ext>
            </a:extLst>
          </p:cNvPr>
          <p:cNvSpPr>
            <a:spLocks noGrp="1"/>
          </p:cNvSpPr>
          <p:nvPr>
            <p:ph type="title"/>
          </p:nvPr>
        </p:nvSpPr>
        <p:spPr/>
        <p:txBody>
          <a:bodyPr/>
          <a:lstStyle/>
          <a:p>
            <a:r>
              <a:rPr lang="en-US" dirty="0"/>
              <a:t>Where to Get More Information</a:t>
            </a:r>
          </a:p>
        </p:txBody>
      </p:sp>
      <p:sp>
        <p:nvSpPr>
          <p:cNvPr id="3" name="Title 1">
            <a:extLst>
              <a:ext uri="{FF2B5EF4-FFF2-40B4-BE49-F238E27FC236}">
                <a16:creationId xmlns:a16="http://schemas.microsoft.com/office/drawing/2014/main" id="{F537BA72-30D1-A34B-CD15-3A0FAC9E1915}"/>
              </a:ext>
            </a:extLst>
          </p:cNvPr>
          <p:cNvSpPr txBox="1">
            <a:spLocks/>
          </p:cNvSpPr>
          <p:nvPr/>
        </p:nvSpPr>
        <p:spPr>
          <a:xfrm>
            <a:off x="5567680" y="3800692"/>
            <a:ext cx="4937760" cy="1717393"/>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pPr>
              <a:lnSpc>
                <a:spcPct val="150000"/>
              </a:lnSpc>
            </a:pPr>
            <a:r>
              <a:rPr lang="en-US" sz="2000" dirty="0"/>
              <a:t>AMERICAN DIABETES ASSOCIATION</a:t>
            </a:r>
          </a:p>
          <a:p>
            <a:pPr>
              <a:lnSpc>
                <a:spcPct val="150000"/>
              </a:lnSpc>
            </a:pPr>
            <a:r>
              <a:rPr lang="en-US" sz="2000" b="0" dirty="0"/>
              <a:t>1-800-DIABETES (342-2383)</a:t>
            </a:r>
          </a:p>
          <a:p>
            <a:pPr>
              <a:lnSpc>
                <a:spcPct val="150000"/>
              </a:lnSpc>
            </a:pPr>
            <a:r>
              <a:rPr lang="en-US" sz="2000" b="0" dirty="0"/>
              <a:t>DIABETES.ORG/SAFEATSCHOOL</a:t>
            </a:r>
          </a:p>
          <a:p>
            <a:endParaRPr lang="en-US" sz="2400" dirty="0"/>
          </a:p>
        </p:txBody>
      </p:sp>
      <p:pic>
        <p:nvPicPr>
          <p:cNvPr id="4" name="Picture 3">
            <a:extLst>
              <a:ext uri="{FF2B5EF4-FFF2-40B4-BE49-F238E27FC236}">
                <a16:creationId xmlns:a16="http://schemas.microsoft.com/office/drawing/2014/main" id="{88CB429D-4237-1AC0-D7B9-04BAB81B96F7}"/>
              </a:ext>
            </a:extLst>
          </p:cNvPr>
          <p:cNvPicPr>
            <a:picLocks noChangeAspect="1"/>
          </p:cNvPicPr>
          <p:nvPr/>
        </p:nvPicPr>
        <p:blipFill>
          <a:blip r:embed="rId3"/>
          <a:stretch>
            <a:fillRect/>
          </a:stretch>
        </p:blipFill>
        <p:spPr>
          <a:xfrm>
            <a:off x="1612055" y="3929070"/>
            <a:ext cx="2949785" cy="1124606"/>
          </a:xfrm>
          <a:prstGeom prst="rect">
            <a:avLst/>
          </a:prstGeom>
        </p:spPr>
      </p:pic>
      <p:cxnSp>
        <p:nvCxnSpPr>
          <p:cNvPr id="6" name="Straight Connector 5">
            <a:extLst>
              <a:ext uri="{FF2B5EF4-FFF2-40B4-BE49-F238E27FC236}">
                <a16:creationId xmlns:a16="http://schemas.microsoft.com/office/drawing/2014/main" id="{F16FF037-48AF-90D4-AFBA-39A9FA5319CB}"/>
              </a:ext>
            </a:extLst>
          </p:cNvPr>
          <p:cNvCxnSpPr/>
          <p:nvPr/>
        </p:nvCxnSpPr>
        <p:spPr>
          <a:xfrm>
            <a:off x="4693920" y="3726706"/>
            <a:ext cx="0" cy="1993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E9E9AD-3D92-86AA-7A62-94BD28289473}"/>
              </a:ext>
            </a:extLst>
          </p:cNvPr>
          <p:cNvCxnSpPr>
            <a:cxnSpLocks/>
          </p:cNvCxnSpPr>
          <p:nvPr/>
        </p:nvCxnSpPr>
        <p:spPr>
          <a:xfrm flipV="1">
            <a:off x="5069840" y="3908750"/>
            <a:ext cx="0" cy="12017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192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A8AF9D-DE70-07E3-8B3E-B146EC3D7F5A}"/>
              </a:ext>
            </a:extLst>
          </p:cNvPr>
          <p:cNvSpPr>
            <a:spLocks noGrp="1"/>
          </p:cNvSpPr>
          <p:nvPr>
            <p:ph type="body" sz="quarter" idx="22"/>
          </p:nvPr>
        </p:nvSpPr>
        <p:spPr>
          <a:xfrm>
            <a:off x="6829357" y="2041309"/>
            <a:ext cx="4216596" cy="1060034"/>
          </a:xfrm>
        </p:spPr>
        <p:txBody>
          <a:bodyPr/>
          <a:lstStyle/>
          <a:p>
            <a:r>
              <a:rPr lang="en-US" b="1" dirty="0">
                <a:solidFill>
                  <a:schemeClr val="accent1"/>
                </a:solidFill>
              </a:rPr>
              <a:t>PARTICIPANTS WILL BE </a:t>
            </a:r>
            <a:br>
              <a:rPr lang="en-US" b="1" dirty="0">
                <a:solidFill>
                  <a:schemeClr val="accent1"/>
                </a:solidFill>
              </a:rPr>
            </a:br>
            <a:r>
              <a:rPr lang="en-US" b="1" dirty="0">
                <a:solidFill>
                  <a:schemeClr val="accent1"/>
                </a:solidFill>
              </a:rPr>
              <a:t>ABLE TO UNDERSTAND:</a:t>
            </a:r>
          </a:p>
          <a:p>
            <a:endParaRPr lang="en-US" dirty="0"/>
          </a:p>
          <a:p>
            <a:endParaRPr lang="en-US" dirty="0"/>
          </a:p>
        </p:txBody>
      </p:sp>
      <p:sp>
        <p:nvSpPr>
          <p:cNvPr id="10" name="Title 3">
            <a:extLst>
              <a:ext uri="{FF2B5EF4-FFF2-40B4-BE49-F238E27FC236}">
                <a16:creationId xmlns:a16="http://schemas.microsoft.com/office/drawing/2014/main" id="{D4630795-5F01-964D-8FAA-1E76FE25CB0D}"/>
              </a:ext>
            </a:extLst>
          </p:cNvPr>
          <p:cNvSpPr>
            <a:spLocks noGrp="1"/>
          </p:cNvSpPr>
          <p:nvPr>
            <p:ph type="title"/>
          </p:nvPr>
        </p:nvSpPr>
        <p:spPr>
          <a:prstGeom prst="rect">
            <a:avLst/>
          </a:prstGeom>
        </p:spPr>
        <p:txBody>
          <a:bodyPr/>
          <a:lstStyle/>
          <a:p>
            <a:r>
              <a:rPr lang="en-US" dirty="0"/>
              <a:t>Learning Objectives</a:t>
            </a:r>
          </a:p>
        </p:txBody>
      </p:sp>
      <p:sp>
        <p:nvSpPr>
          <p:cNvPr id="11" name="Text Placeholder 4">
            <a:extLst>
              <a:ext uri="{FF2B5EF4-FFF2-40B4-BE49-F238E27FC236}">
                <a16:creationId xmlns:a16="http://schemas.microsoft.com/office/drawing/2014/main" id="{0A6300DF-F3B1-6147-9C1E-CCE95635866C}"/>
              </a:ext>
            </a:extLst>
          </p:cNvPr>
          <p:cNvSpPr txBox="1">
            <a:spLocks/>
          </p:cNvSpPr>
          <p:nvPr/>
        </p:nvSpPr>
        <p:spPr>
          <a:xfrm>
            <a:off x="6829357" y="2720342"/>
            <a:ext cx="4216596" cy="2120068"/>
          </a:xfrm>
          <a:prstGeom prst="rect">
            <a:avLst/>
          </a:prstGeom>
        </p:spPr>
        <p:txBody>
          <a:bodyPr wrap="square" lIns="0" tIns="0" rIns="0" bIns="0">
            <a:spAutoFit/>
          </a:bodyPr>
          <a:lstStyle>
            <a:lvl1pPr marL="0" indent="0" algn="l" defTabSz="914400" rtl="0" eaLnBrk="1" latinLnBrk="0" hangingPunct="1">
              <a:lnSpc>
                <a:spcPct val="90000"/>
              </a:lnSpc>
              <a:spcBef>
                <a:spcPts val="1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67" dirty="0"/>
              <a:t>Why is the Diabetes Medical Management Plan (DMMP) important?</a:t>
            </a:r>
          </a:p>
          <a:p>
            <a:endParaRPr lang="en-US" sz="1867" dirty="0"/>
          </a:p>
          <a:p>
            <a:r>
              <a:rPr lang="en-US" sz="1867" dirty="0"/>
              <a:t>What other kinds of plans are most often used? </a:t>
            </a:r>
          </a:p>
          <a:p>
            <a:endParaRPr lang="en-US" sz="1867" dirty="0"/>
          </a:p>
          <a:p>
            <a:r>
              <a:rPr lang="en-US" sz="1867" dirty="0"/>
              <a:t>What is the purpose and content and who is responsible for each plan?</a:t>
            </a:r>
          </a:p>
        </p:txBody>
      </p:sp>
      <p:cxnSp>
        <p:nvCxnSpPr>
          <p:cNvPr id="7" name="Straight Connector 6">
            <a:extLst>
              <a:ext uri="{FF2B5EF4-FFF2-40B4-BE49-F238E27FC236}">
                <a16:creationId xmlns:a16="http://schemas.microsoft.com/office/drawing/2014/main" id="{3818C405-CB6D-D1F5-632D-5E4EEA6815F2}"/>
              </a:ext>
            </a:extLst>
          </p:cNvPr>
          <p:cNvCxnSpPr>
            <a:cxnSpLocks/>
          </p:cNvCxnSpPr>
          <p:nvPr/>
        </p:nvCxnSpPr>
        <p:spPr>
          <a:xfrm>
            <a:off x="6829357" y="2678433"/>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A5F58DD-A424-E935-8EF7-FBEE47C42704}"/>
              </a:ext>
            </a:extLst>
          </p:cNvPr>
          <p:cNvCxnSpPr>
            <a:cxnSpLocks/>
          </p:cNvCxnSpPr>
          <p:nvPr/>
        </p:nvCxnSpPr>
        <p:spPr>
          <a:xfrm>
            <a:off x="6829357" y="3429000"/>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D35CC7C-95D6-1411-4A96-FE1EEBC1D966}"/>
              </a:ext>
            </a:extLst>
          </p:cNvPr>
          <p:cNvCxnSpPr>
            <a:cxnSpLocks/>
          </p:cNvCxnSpPr>
          <p:nvPr/>
        </p:nvCxnSpPr>
        <p:spPr>
          <a:xfrm>
            <a:off x="6829357" y="4044044"/>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169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179829"/>
            <a:ext cx="8769984" cy="3331746"/>
          </a:xfrm>
        </p:spPr>
        <p:txBody>
          <a:bodyPr/>
          <a:lstStyle/>
          <a:p>
            <a:r>
              <a:rPr lang="en-US" dirty="0"/>
              <a:t>Used as the basis for all school diabetes written plans</a:t>
            </a:r>
          </a:p>
          <a:p>
            <a:r>
              <a:rPr lang="en-US" dirty="0"/>
              <a:t>Developed by the student’s personal health care team and parent/guardian and signed by a member of student’s personal health care team</a:t>
            </a:r>
          </a:p>
          <a:p>
            <a:r>
              <a:rPr lang="en-US" dirty="0"/>
              <a:t>Individualized</a:t>
            </a:r>
          </a:p>
          <a:p>
            <a:r>
              <a:rPr lang="en-US" dirty="0"/>
              <a:t>Implemented collaboratively by the school diabetes team:</a:t>
            </a:r>
          </a:p>
          <a:p>
            <a:pPr lvl="1">
              <a:buFont typeface="Wingdings" pitchFamily="2" charset="2"/>
              <a:buChar char="§"/>
            </a:pPr>
            <a:r>
              <a:rPr lang="en-US" sz="1870" dirty="0">
                <a:latin typeface="Arial" panose="020B0604020202020204" pitchFamily="34" charset="0"/>
                <a:cs typeface="Arial" panose="020B0604020202020204" pitchFamily="34" charset="0"/>
              </a:rPr>
              <a:t>School nurse</a:t>
            </a:r>
          </a:p>
          <a:p>
            <a:pPr lvl="1">
              <a:buFont typeface="Wingdings" pitchFamily="2" charset="2"/>
              <a:buChar char="§"/>
            </a:pPr>
            <a:r>
              <a:rPr lang="en-US" sz="1870" dirty="0">
                <a:latin typeface="Arial" panose="020B0604020202020204" pitchFamily="34" charset="0"/>
                <a:cs typeface="Arial" panose="020B0604020202020204" pitchFamily="34" charset="0"/>
              </a:rPr>
              <a:t>The student </a:t>
            </a:r>
          </a:p>
          <a:p>
            <a:pPr lvl="1">
              <a:buFont typeface="Wingdings" pitchFamily="2" charset="2"/>
              <a:buChar char="§"/>
            </a:pPr>
            <a:r>
              <a:rPr lang="en-US" sz="1870" dirty="0">
                <a:latin typeface="Arial" panose="020B0604020202020204" pitchFamily="34" charset="0"/>
                <a:cs typeface="Arial" panose="020B0604020202020204" pitchFamily="34" charset="0"/>
              </a:rPr>
              <a:t>Parent/guardian </a:t>
            </a:r>
          </a:p>
          <a:p>
            <a:pPr lvl="1">
              <a:buFont typeface="Wingdings" pitchFamily="2" charset="2"/>
              <a:buChar char="§"/>
            </a:pPr>
            <a:r>
              <a:rPr lang="en-US" sz="1870" dirty="0">
                <a:latin typeface="Arial" panose="020B0604020202020204" pitchFamily="34" charset="0"/>
                <a:cs typeface="Arial" panose="020B0604020202020204" pitchFamily="34" charset="0"/>
              </a:rPr>
              <a:t>Other school personnel  </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p:txBody>
          <a:bodyPr/>
          <a:lstStyle/>
          <a:p>
            <a:r>
              <a:rPr lang="en-US" dirty="0"/>
              <a:t>DMMP</a:t>
            </a:r>
          </a:p>
        </p:txBody>
      </p:sp>
      <p:pic>
        <p:nvPicPr>
          <p:cNvPr id="4" name="Picture 3">
            <a:extLst>
              <a:ext uri="{FF2B5EF4-FFF2-40B4-BE49-F238E27FC236}">
                <a16:creationId xmlns:a16="http://schemas.microsoft.com/office/drawing/2014/main" id="{1A8459D1-74D1-A43C-0777-C083F0ED9704}"/>
              </a:ext>
            </a:extLst>
          </p:cNvPr>
          <p:cNvPicPr>
            <a:picLocks noChangeAspect="1"/>
          </p:cNvPicPr>
          <p:nvPr/>
        </p:nvPicPr>
        <p:blipFill>
          <a:blip r:embed="rId3"/>
          <a:stretch>
            <a:fillRect/>
          </a:stretch>
        </p:blipFill>
        <p:spPr>
          <a:xfrm>
            <a:off x="760729" y="2250949"/>
            <a:ext cx="977900" cy="977900"/>
          </a:xfrm>
          <a:prstGeom prst="rect">
            <a:avLst/>
          </a:prstGeom>
        </p:spPr>
      </p:pic>
    </p:spTree>
    <p:extLst>
      <p:ext uri="{BB962C8B-B14F-4D97-AF65-F5344CB8AC3E}">
        <p14:creationId xmlns:p14="http://schemas.microsoft.com/office/powerpoint/2010/main" val="215759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179829"/>
            <a:ext cx="8769984" cy="3752887"/>
          </a:xfrm>
        </p:spPr>
        <p:txBody>
          <a:bodyPr/>
          <a:lstStyle/>
          <a:p>
            <a:r>
              <a:rPr lang="en-US" dirty="0"/>
              <a:t>Emergency contact information</a:t>
            </a:r>
          </a:p>
          <a:p>
            <a:r>
              <a:rPr lang="en-US" dirty="0"/>
              <a:t>Level of self-care</a:t>
            </a:r>
          </a:p>
          <a:p>
            <a:r>
              <a:rPr lang="en-US" dirty="0"/>
              <a:t>Blood glucose monitoring including continuous glucose monitoring (CGM)</a:t>
            </a:r>
          </a:p>
          <a:p>
            <a:r>
              <a:rPr lang="en-US" dirty="0"/>
              <a:t>Insulin/medication administration</a:t>
            </a:r>
          </a:p>
          <a:p>
            <a:r>
              <a:rPr lang="en-US" dirty="0"/>
              <a:t>Glucagon administration</a:t>
            </a:r>
          </a:p>
          <a:p>
            <a:r>
              <a:rPr lang="en-US" dirty="0"/>
              <a:t>Meal and snack schedule</a:t>
            </a:r>
          </a:p>
          <a:p>
            <a:r>
              <a:rPr lang="en-US" dirty="0"/>
              <a:t>Physical activity and sports</a:t>
            </a:r>
          </a:p>
          <a:p>
            <a:r>
              <a:rPr lang="en-US" dirty="0"/>
              <a:t>Recognition and treatment of hypoglycemia (low blood glucose) and hyperglycemia (high blood glucose)</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p:txBody>
          <a:bodyPr/>
          <a:lstStyle/>
          <a:p>
            <a:r>
              <a:rPr lang="en-US" dirty="0"/>
              <a:t>DMMP Information</a:t>
            </a:r>
          </a:p>
          <a:p>
            <a:endParaRPr lang="en-US" dirty="0"/>
          </a:p>
        </p:txBody>
      </p:sp>
      <p:pic>
        <p:nvPicPr>
          <p:cNvPr id="4" name="Picture 3">
            <a:extLst>
              <a:ext uri="{FF2B5EF4-FFF2-40B4-BE49-F238E27FC236}">
                <a16:creationId xmlns:a16="http://schemas.microsoft.com/office/drawing/2014/main" id="{1A8459D1-74D1-A43C-0777-C083F0ED9704}"/>
              </a:ext>
            </a:extLst>
          </p:cNvPr>
          <p:cNvPicPr>
            <a:picLocks noChangeAspect="1"/>
          </p:cNvPicPr>
          <p:nvPr/>
        </p:nvPicPr>
        <p:blipFill>
          <a:blip r:embed="rId3"/>
          <a:stretch>
            <a:fillRect/>
          </a:stretch>
        </p:blipFill>
        <p:spPr>
          <a:xfrm>
            <a:off x="760729" y="2250949"/>
            <a:ext cx="977900" cy="977900"/>
          </a:xfrm>
          <a:prstGeom prst="rect">
            <a:avLst/>
          </a:prstGeom>
        </p:spPr>
      </p:pic>
    </p:spTree>
    <p:extLst>
      <p:ext uri="{BB962C8B-B14F-4D97-AF65-F5344CB8AC3E}">
        <p14:creationId xmlns:p14="http://schemas.microsoft.com/office/powerpoint/2010/main" val="166226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42C438-6AB2-2EC5-E7A3-61B0C2E8B610}"/>
              </a:ext>
            </a:extLst>
          </p:cNvPr>
          <p:cNvSpPr>
            <a:spLocks noGrp="1"/>
          </p:cNvSpPr>
          <p:nvPr>
            <p:ph type="title"/>
          </p:nvPr>
        </p:nvSpPr>
        <p:spPr>
          <a:xfrm>
            <a:off x="1612055" y="2544843"/>
            <a:ext cx="8967891" cy="590996"/>
          </a:xfrm>
        </p:spPr>
        <p:txBody>
          <a:bodyPr/>
          <a:lstStyle/>
          <a:p>
            <a:r>
              <a:rPr lang="en-US" dirty="0"/>
              <a:t>DMMP Review by Section</a:t>
            </a:r>
          </a:p>
        </p:txBody>
      </p:sp>
    </p:spTree>
    <p:extLst>
      <p:ext uri="{BB962C8B-B14F-4D97-AF65-F5344CB8AC3E}">
        <p14:creationId xmlns:p14="http://schemas.microsoft.com/office/powerpoint/2010/main" val="2442357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AD7039-4966-754B-44EB-42FFDC59D88D}"/>
              </a:ext>
            </a:extLst>
          </p:cNvPr>
          <p:cNvSpPr>
            <a:spLocks noGrp="1"/>
          </p:cNvSpPr>
          <p:nvPr>
            <p:ph type="body" sz="quarter" idx="22"/>
          </p:nvPr>
        </p:nvSpPr>
        <p:spPr>
          <a:xfrm>
            <a:off x="1553973" y="2720341"/>
            <a:ext cx="4216596" cy="1602875"/>
          </a:xfrm>
        </p:spPr>
        <p:txBody>
          <a:bodyPr/>
          <a:lstStyle/>
          <a:p>
            <a:pPr marL="342900" indent="-342900">
              <a:buFont typeface="Wingdings" pitchFamily="2" charset="2"/>
              <a:buChar char="§"/>
            </a:pPr>
            <a:r>
              <a:rPr lang="en-US" dirty="0"/>
              <a:t>Table of Contents</a:t>
            </a:r>
          </a:p>
          <a:p>
            <a:pPr marL="342900" indent="-342900">
              <a:buFont typeface="Wingdings" pitchFamily="2" charset="2"/>
              <a:buChar char="§"/>
            </a:pPr>
            <a:r>
              <a:rPr lang="en-US" dirty="0"/>
              <a:t>Section 1 – Demographic Info</a:t>
            </a:r>
          </a:p>
          <a:p>
            <a:pPr marL="342900" indent="-342900">
              <a:buFont typeface="Wingdings" pitchFamily="2" charset="2"/>
              <a:buChar char="§"/>
            </a:pPr>
            <a:r>
              <a:rPr lang="en-US" dirty="0"/>
              <a:t>Section 2 – Supplies/Disaster Planning</a:t>
            </a:r>
          </a:p>
          <a:p>
            <a:pPr marL="342900" indent="-342900">
              <a:buFont typeface="Wingdings" pitchFamily="2" charset="2"/>
              <a:buChar char="§"/>
            </a:pPr>
            <a:endParaRPr lang="en-US" dirty="0"/>
          </a:p>
          <a:p>
            <a:endParaRPr lang="en-US" dirty="0"/>
          </a:p>
        </p:txBody>
      </p:sp>
      <p:sp>
        <p:nvSpPr>
          <p:cNvPr id="3" name="Title 2">
            <a:extLst>
              <a:ext uri="{FF2B5EF4-FFF2-40B4-BE49-F238E27FC236}">
                <a16:creationId xmlns:a16="http://schemas.microsoft.com/office/drawing/2014/main" id="{40F68CA7-01BF-B1E7-7D29-2100EB69993C}"/>
              </a:ext>
            </a:extLst>
          </p:cNvPr>
          <p:cNvSpPr>
            <a:spLocks noGrp="1"/>
          </p:cNvSpPr>
          <p:nvPr>
            <p:ph type="title"/>
          </p:nvPr>
        </p:nvSpPr>
        <p:spPr/>
        <p:txBody>
          <a:bodyPr/>
          <a:lstStyle/>
          <a:p>
            <a:r>
              <a:rPr lang="en-US" dirty="0"/>
              <a:t>DMMP – Page 1</a:t>
            </a:r>
          </a:p>
        </p:txBody>
      </p:sp>
      <p:pic>
        <p:nvPicPr>
          <p:cNvPr id="5" name="Picture 4">
            <a:extLst>
              <a:ext uri="{FF2B5EF4-FFF2-40B4-BE49-F238E27FC236}">
                <a16:creationId xmlns:a16="http://schemas.microsoft.com/office/drawing/2014/main" id="{F8EB56C5-1441-7FC0-EF94-5F4DA65D1ACA}"/>
              </a:ext>
            </a:extLst>
          </p:cNvPr>
          <p:cNvPicPr>
            <a:picLocks noChangeAspect="1"/>
          </p:cNvPicPr>
          <p:nvPr/>
        </p:nvPicPr>
        <p:blipFill>
          <a:blip r:embed="rId3"/>
          <a:stretch>
            <a:fillRect/>
          </a:stretch>
        </p:blipFill>
        <p:spPr>
          <a:xfrm>
            <a:off x="6647745" y="1029115"/>
            <a:ext cx="3755399" cy="488665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064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777471" y="1329408"/>
            <a:ext cx="3071322" cy="2606856"/>
          </a:xfrm>
        </p:spPr>
        <p:txBody>
          <a:bodyPr/>
          <a:lstStyle/>
          <a:p>
            <a:pPr marL="0" indent="0">
              <a:buNone/>
            </a:pPr>
            <a:r>
              <a:rPr lang="en-US" dirty="0"/>
              <a:t>Parent/guardian to complete pages 1–2 (sections 1–5)</a:t>
            </a:r>
          </a:p>
          <a:p>
            <a:r>
              <a:rPr lang="en-US" dirty="0"/>
              <a:t>Demographic information</a:t>
            </a:r>
          </a:p>
          <a:p>
            <a:r>
              <a:rPr lang="en-US" dirty="0"/>
              <a:t>Student’s schedule</a:t>
            </a:r>
          </a:p>
          <a:p>
            <a:r>
              <a:rPr lang="en-US" dirty="0"/>
              <a:t>Parent/guardian contact information</a:t>
            </a:r>
          </a:p>
        </p:txBody>
      </p:sp>
      <p:pic>
        <p:nvPicPr>
          <p:cNvPr id="5" name="Picture 4">
            <a:extLst>
              <a:ext uri="{FF2B5EF4-FFF2-40B4-BE49-F238E27FC236}">
                <a16:creationId xmlns:a16="http://schemas.microsoft.com/office/drawing/2014/main" id="{2E43635F-56CE-940C-9A4D-72284E38F866}"/>
              </a:ext>
            </a:extLst>
          </p:cNvPr>
          <p:cNvPicPr>
            <a:picLocks noChangeAspect="1"/>
          </p:cNvPicPr>
          <p:nvPr/>
        </p:nvPicPr>
        <p:blipFill>
          <a:blip r:embed="rId3"/>
          <a:stretch>
            <a:fillRect/>
          </a:stretch>
        </p:blipFill>
        <p:spPr>
          <a:xfrm>
            <a:off x="3967701" y="1329408"/>
            <a:ext cx="6813906" cy="45163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64316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777471" y="1347928"/>
            <a:ext cx="3285646" cy="3419462"/>
          </a:xfrm>
        </p:spPr>
        <p:txBody>
          <a:bodyPr/>
          <a:lstStyle/>
          <a:p>
            <a:pPr marL="0" indent="0">
              <a:buNone/>
            </a:pPr>
            <a:r>
              <a:rPr lang="en-US" b="1" dirty="0"/>
              <a:t>Section 2: </a:t>
            </a:r>
            <a:br>
              <a:rPr lang="en-US" b="1" dirty="0"/>
            </a:br>
            <a:r>
              <a:rPr lang="en-US" dirty="0"/>
              <a:t>Necessary Supplies/</a:t>
            </a:r>
            <a:br>
              <a:rPr lang="en-US" dirty="0"/>
            </a:br>
            <a:r>
              <a:rPr lang="en-US" dirty="0"/>
              <a:t>Disaster Planning</a:t>
            </a:r>
          </a:p>
          <a:p>
            <a:r>
              <a:rPr lang="en-US" dirty="0"/>
              <a:t>Supply list</a:t>
            </a:r>
          </a:p>
          <a:p>
            <a:r>
              <a:rPr lang="en-US" dirty="0"/>
              <a:t>Disaster planning</a:t>
            </a:r>
          </a:p>
          <a:p>
            <a:r>
              <a:rPr lang="en-US" dirty="0"/>
              <a:t>Expiration dates</a:t>
            </a:r>
          </a:p>
          <a:p>
            <a:r>
              <a:rPr lang="en-US" dirty="0"/>
              <a:t>Disaster &amp; field trip planning</a:t>
            </a:r>
          </a:p>
          <a:p>
            <a:pPr marL="0" indent="0">
              <a:buNone/>
            </a:pPr>
            <a:endParaRPr lang="en-US" dirty="0"/>
          </a:p>
        </p:txBody>
      </p:sp>
      <p:pic>
        <p:nvPicPr>
          <p:cNvPr id="4" name="Picture 3">
            <a:extLst>
              <a:ext uri="{FF2B5EF4-FFF2-40B4-BE49-F238E27FC236}">
                <a16:creationId xmlns:a16="http://schemas.microsoft.com/office/drawing/2014/main" id="{414A9589-1A05-1456-F8E8-C24A231EABB9}"/>
              </a:ext>
            </a:extLst>
          </p:cNvPr>
          <p:cNvPicPr>
            <a:picLocks noChangeAspect="1"/>
          </p:cNvPicPr>
          <p:nvPr/>
        </p:nvPicPr>
        <p:blipFill>
          <a:blip r:embed="rId3"/>
          <a:stretch>
            <a:fillRect/>
          </a:stretch>
        </p:blipFill>
        <p:spPr>
          <a:xfrm>
            <a:off x="3408218" y="1600716"/>
            <a:ext cx="8307675" cy="29138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64144981"/>
      </p:ext>
    </p:extLst>
  </p:cSld>
  <p:clrMapOvr>
    <a:masterClrMapping/>
  </p:clrMapOvr>
</p:sld>
</file>

<file path=ppt/theme/theme1.xml><?xml version="1.0" encoding="utf-8"?>
<a:theme xmlns:a="http://schemas.openxmlformats.org/drawingml/2006/main" name="4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1571</TotalTime>
  <Words>3724</Words>
  <Application>Microsoft Office PowerPoint</Application>
  <PresentationFormat>Widescreen</PresentationFormat>
  <Paragraphs>342</Paragraphs>
  <Slides>29</Slides>
  <Notes>29</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29</vt:i4>
      </vt:variant>
    </vt:vector>
  </HeadingPairs>
  <TitlesOfParts>
    <vt:vector size="39" baseType="lpstr">
      <vt:lpstr>Arial</vt:lpstr>
      <vt:lpstr>Arial Black</vt:lpstr>
      <vt:lpstr>Calibri</vt:lpstr>
      <vt:lpstr>Monotype Sorts</vt:lpstr>
      <vt:lpstr>Wingdings</vt:lpstr>
      <vt:lpstr>4_Custom Design</vt:lpstr>
      <vt:lpstr>Custom Design</vt:lpstr>
      <vt:lpstr>2_Custom Design</vt:lpstr>
      <vt:lpstr>5_Custom Design</vt:lpstr>
      <vt:lpstr>6_Custom Design</vt:lpstr>
      <vt:lpstr>DIABETES MEDICAL MANAGEMENT PLAN (DMMP)</vt:lpstr>
      <vt:lpstr>Optimal Student Health  and Learning</vt:lpstr>
      <vt:lpstr>Learning Objectives</vt:lpstr>
      <vt:lpstr>PowerPoint Presentation</vt:lpstr>
      <vt:lpstr>PowerPoint Presentation</vt:lpstr>
      <vt:lpstr>DMMP Review by Section</vt:lpstr>
      <vt:lpstr>DMMP – Page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Pre- and Post-Tests:</vt:lpstr>
      <vt:lpstr>PowerPoint Presentation</vt:lpstr>
      <vt:lpstr>Disclaimer</vt:lpstr>
      <vt:lpstr>Where to Get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CONSIDERATIONS</dc:title>
  <dc:creator>Brian Adams</dc:creator>
  <cp:lastModifiedBy>Crystal Woodward</cp:lastModifiedBy>
  <cp:revision>21</cp:revision>
  <dcterms:created xsi:type="dcterms:W3CDTF">2022-11-30T20:13:39Z</dcterms:created>
  <dcterms:modified xsi:type="dcterms:W3CDTF">2023-01-25T17:55:50Z</dcterms:modified>
</cp:coreProperties>
</file>